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3" r:id="rId3"/>
    <p:sldId id="274" r:id="rId4"/>
    <p:sldId id="275" r:id="rId5"/>
    <p:sldId id="257" r:id="rId6"/>
    <p:sldId id="258" r:id="rId7"/>
    <p:sldId id="277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6" r:id="rId23"/>
    <p:sldId id="278" r:id="rId2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258" y="1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577E4D-E40C-4A7B-83F9-8E61F0F4936E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A6DEA7-717D-4DED-9060-832EEE9BCD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249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3D77975-AA84-4F11-9E52-E796DF63E7DE}" type="slidenum">
              <a:rPr lang="en-US" altLang="en-US" smtClean="0">
                <a:solidFill>
                  <a:srgbClr val="000000"/>
                </a:solidFill>
                <a:latin typeface="Times New Roman" panose="02020603050405020304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5163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https://www.youtube.com/watch?v=0l4pj4agv58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A6DEA7-717D-4DED-9060-832EEE9BCD98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637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3110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736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1139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6867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920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9104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1841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90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94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5202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87949-1BB9-4834-9694-F5CD377E07FC}" type="datetimeFigureOut">
              <a:rPr lang="en-US" smtClean="0"/>
              <a:t>5/7/2018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A237D2-A2D0-459F-8B24-C72F5987D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125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1122363"/>
            <a:ext cx="8131629" cy="1294266"/>
          </a:xfrm>
        </p:spPr>
        <p:txBody>
          <a:bodyPr>
            <a:normAutofit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Warm Up 5/7 (#3)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1" y="2586446"/>
            <a:ext cx="8373292" cy="2671354"/>
          </a:xfrm>
        </p:spPr>
        <p:txBody>
          <a:bodyPr>
            <a:normAutofit/>
          </a:bodyPr>
          <a:lstStyle/>
          <a:p>
            <a:pPr lvl="1"/>
            <a:r>
              <a:rPr lang="en-US" sz="4000" dirty="0" smtClean="0"/>
              <a:t>What was Americanization in Vietnam and what did it involve?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49617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162" y="169056"/>
            <a:ext cx="7543800" cy="6886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Ground War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402" y="1071154"/>
            <a:ext cx="8071822" cy="5460275"/>
          </a:xfrm>
        </p:spPr>
        <p:txBody>
          <a:bodyPr>
            <a:noAutofit/>
          </a:bodyPr>
          <a:lstStyle/>
          <a:p>
            <a:r>
              <a:rPr lang="en-US" sz="3600" dirty="0">
                <a:solidFill>
                  <a:srgbClr val="FF0000"/>
                </a:solidFill>
                <a:cs typeface="Andalus" panose="02020603050405020304" pitchFamily="18" charset="-78"/>
              </a:rPr>
              <a:t>War of </a:t>
            </a:r>
            <a:r>
              <a:rPr lang="en-US" sz="3600" b="1" dirty="0">
                <a:solidFill>
                  <a:srgbClr val="FF0000"/>
                </a:solidFill>
                <a:cs typeface="Andalus" panose="02020603050405020304" pitchFamily="18" charset="-78"/>
              </a:rPr>
              <a:t>Attrition 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William Westmoreland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Wear down the enemy</a:t>
            </a:r>
          </a:p>
          <a:p>
            <a:r>
              <a:rPr lang="en-US" sz="3600" b="1" dirty="0">
                <a:solidFill>
                  <a:srgbClr val="FF0000"/>
                </a:solidFill>
                <a:cs typeface="Andalus" panose="02020603050405020304" pitchFamily="18" charset="-78"/>
              </a:rPr>
              <a:t>Search and Destroy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Small units of soldiers (platoons)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Search for insurgents</a:t>
            </a:r>
          </a:p>
          <a:p>
            <a:pPr lvl="3"/>
            <a:r>
              <a:rPr lang="en-US" sz="3200" dirty="0">
                <a:cs typeface="Andalus" panose="02020603050405020304" pitchFamily="18" charset="-78"/>
              </a:rPr>
              <a:t>Draw them into a fight</a:t>
            </a:r>
          </a:p>
          <a:p>
            <a:pPr lvl="4"/>
            <a:r>
              <a:rPr lang="en-US" sz="3200" dirty="0">
                <a:cs typeface="Andalus" panose="02020603050405020304" pitchFamily="18" charset="-78"/>
              </a:rPr>
              <a:t>Call in air support </a:t>
            </a:r>
          </a:p>
          <a:p>
            <a:r>
              <a:rPr lang="en-US" sz="3600" b="1" dirty="0">
                <a:cs typeface="Andalus" panose="02020603050405020304" pitchFamily="18" charset="-78"/>
              </a:rPr>
              <a:t>Effectiveness? 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Easy targets – body count </a:t>
            </a:r>
          </a:p>
          <a:p>
            <a:endParaRPr lang="en-US" sz="2100" dirty="0">
              <a:cs typeface="Andalus" panose="02020603050405020304" pitchFamily="18" charset="-78"/>
            </a:endParaRPr>
          </a:p>
          <a:p>
            <a:endParaRPr lang="en-US" sz="24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88598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352" y="286622"/>
            <a:ext cx="7543800" cy="68864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Ground War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670" y="1110342"/>
            <a:ext cx="8071822" cy="5381897"/>
          </a:xfrm>
        </p:spPr>
        <p:txBody>
          <a:bodyPr>
            <a:noAutofit/>
          </a:bodyPr>
          <a:lstStyle/>
          <a:p>
            <a:r>
              <a:rPr lang="en-US" sz="3600" dirty="0">
                <a:cs typeface="Andalus" panose="02020603050405020304" pitchFamily="18" charset="-78"/>
              </a:rPr>
              <a:t>VC avoided head-on clashes</a:t>
            </a:r>
          </a:p>
          <a:p>
            <a:r>
              <a:rPr lang="en-US" sz="3600" dirty="0">
                <a:cs typeface="Andalus" panose="02020603050405020304" pitchFamily="18" charset="-78"/>
              </a:rPr>
              <a:t>Small group </a:t>
            </a:r>
            <a:r>
              <a:rPr lang="en-US" sz="3600" b="1" dirty="0">
                <a:solidFill>
                  <a:srgbClr val="FF0000"/>
                </a:solidFill>
                <a:cs typeface="Andalus" panose="02020603050405020304" pitchFamily="18" charset="-78"/>
              </a:rPr>
              <a:t>sneak</a:t>
            </a:r>
            <a:r>
              <a:rPr lang="en-US" sz="3600" dirty="0">
                <a:solidFill>
                  <a:srgbClr val="FF0000"/>
                </a:solidFill>
                <a:cs typeface="Andalus" panose="02020603050405020304" pitchFamily="18" charset="-78"/>
              </a:rPr>
              <a:t> attacks </a:t>
            </a:r>
          </a:p>
          <a:p>
            <a:r>
              <a:rPr lang="en-US" sz="3600" dirty="0">
                <a:cs typeface="Andalus" panose="02020603050405020304" pitchFamily="18" charset="-78"/>
              </a:rPr>
              <a:t>Hide in elaborate </a:t>
            </a:r>
            <a:r>
              <a:rPr lang="en-US" sz="3600" b="1" dirty="0">
                <a:solidFill>
                  <a:srgbClr val="FF0000"/>
                </a:solidFill>
                <a:cs typeface="Andalus" panose="02020603050405020304" pitchFamily="18" charset="-78"/>
              </a:rPr>
              <a:t>underground tunnels 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Running water and electricity </a:t>
            </a:r>
          </a:p>
          <a:p>
            <a:r>
              <a:rPr lang="en-US" sz="3600" b="1" dirty="0">
                <a:solidFill>
                  <a:srgbClr val="FF0000"/>
                </a:solidFill>
                <a:cs typeface="Andalus" panose="02020603050405020304" pitchFamily="18" charset="-78"/>
              </a:rPr>
              <a:t>Booby traps </a:t>
            </a:r>
          </a:p>
          <a:p>
            <a:pPr lvl="1"/>
            <a:r>
              <a:rPr lang="en-US" sz="3200" dirty="0" err="1">
                <a:cs typeface="Andalus" panose="02020603050405020304" pitchFamily="18" charset="-78"/>
              </a:rPr>
              <a:t>Punji</a:t>
            </a:r>
            <a:r>
              <a:rPr lang="en-US" sz="3200" dirty="0">
                <a:cs typeface="Andalus" panose="02020603050405020304" pitchFamily="18" charset="-78"/>
              </a:rPr>
              <a:t> trap – camouflaged pit of sharp stakes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Land mines 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Trip wires </a:t>
            </a:r>
          </a:p>
          <a:p>
            <a:pPr lvl="1"/>
            <a:r>
              <a:rPr lang="en-US" sz="3200" dirty="0">
                <a:cs typeface="Andalus" panose="02020603050405020304" pitchFamily="18" charset="-78"/>
              </a:rPr>
              <a:t>Made little contact with the enemy </a:t>
            </a:r>
          </a:p>
          <a:p>
            <a:endParaRPr lang="en-US" sz="3600" dirty="0">
              <a:cs typeface="Andalus" panose="02020603050405020304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06004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u-chi-tunnels-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57250"/>
            <a:ext cx="5643563" cy="3764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postapo.cz/wp-content/gallery/vietnam/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7899" y="2544201"/>
            <a:ext cx="4614284" cy="3456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3851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photos.travelblog.org/Photos/134450/458098/f/4527222-bamboo-trap-the-least-brutal-of-the-booby-traps-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5366" y="857250"/>
            <a:ext cx="6858002" cy="51435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7791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cu-chi-tunnels-1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491" y="990313"/>
            <a:ext cx="7084219" cy="469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897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066" y="857251"/>
            <a:ext cx="9274066" cy="5081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55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23" t="11402" r="36757" b="22340"/>
          <a:stretch/>
        </p:blipFill>
        <p:spPr bwMode="auto">
          <a:xfrm>
            <a:off x="1946189" y="1014799"/>
            <a:ext cx="4939614" cy="484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0076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3975" y="376823"/>
            <a:ext cx="7543800" cy="40486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Air War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2069" y="1214846"/>
            <a:ext cx="4117391" cy="4715691"/>
          </a:xfrm>
        </p:spPr>
        <p:txBody>
          <a:bodyPr>
            <a:normAutofit/>
          </a:bodyPr>
          <a:lstStyle/>
          <a:p>
            <a:r>
              <a:rPr lang="en-US" sz="3200" dirty="0">
                <a:cs typeface="Andalus" panose="02020603050405020304" pitchFamily="18" charset="-78"/>
              </a:rPr>
              <a:t>B-52 bomber</a:t>
            </a:r>
          </a:p>
          <a:p>
            <a:r>
              <a:rPr lang="en-US" sz="3200" dirty="0">
                <a:cs typeface="Andalus" panose="02020603050405020304" pitchFamily="18" charset="-78"/>
              </a:rPr>
              <a:t>Roads and bridges targets </a:t>
            </a:r>
          </a:p>
          <a:p>
            <a:r>
              <a:rPr lang="en-US" sz="3200" dirty="0">
                <a:cs typeface="Andalus" panose="02020603050405020304" pitchFamily="18" charset="-78"/>
              </a:rPr>
              <a:t>Thousands of tons of explosives </a:t>
            </a:r>
          </a:p>
          <a:p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Saturation bombing</a:t>
            </a:r>
          </a:p>
          <a:p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Fragmentation bombs </a:t>
            </a:r>
          </a:p>
          <a:p>
            <a:pPr lvl="1"/>
            <a:r>
              <a:rPr lang="en-US" sz="2800" dirty="0">
                <a:cs typeface="Andalus" panose="02020603050405020304" pitchFamily="18" charset="-78"/>
              </a:rPr>
              <a:t>Many civilians killed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4339460" y="1097280"/>
            <a:ext cx="4595534" cy="546027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cs typeface="Andalus" panose="02020603050405020304" pitchFamily="18" charset="-78"/>
              </a:rPr>
              <a:t>Chemical weapons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Agent orange 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Herbicide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Expose hiding places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Crops, human and livestock </a:t>
            </a:r>
          </a:p>
          <a:p>
            <a:pPr lvl="1"/>
            <a:r>
              <a:rPr lang="en-US" sz="3200" b="1" dirty="0">
                <a:solidFill>
                  <a:srgbClr val="FF0000"/>
                </a:solidFill>
                <a:cs typeface="Andalus" panose="02020603050405020304" pitchFamily="18" charset="-78"/>
              </a:rPr>
              <a:t>Napalm</a:t>
            </a:r>
            <a:r>
              <a:rPr lang="en-US" sz="3200" b="1" dirty="0">
                <a:cs typeface="Andalus" panose="02020603050405020304" pitchFamily="18" charset="-78"/>
              </a:rPr>
              <a:t> 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Jellylike substance </a:t>
            </a:r>
          </a:p>
          <a:p>
            <a:pPr lvl="2"/>
            <a:r>
              <a:rPr lang="en-US" sz="3200" dirty="0">
                <a:cs typeface="Andalus" panose="02020603050405020304" pitchFamily="18" charset="-78"/>
              </a:rPr>
              <a:t>intense burning </a:t>
            </a:r>
          </a:p>
        </p:txBody>
      </p:sp>
    </p:spTree>
    <p:extLst>
      <p:ext uri="{BB962C8B-B14F-4D97-AF65-F5344CB8AC3E}">
        <p14:creationId xmlns:p14="http://schemas.microsoft.com/office/powerpoint/2010/main" val="2174754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://www.angelfire.com/va2/coldwar/albert/b52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863" y="1098660"/>
            <a:ext cx="6351123" cy="463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7427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File:TrangBa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42" y="857250"/>
            <a:ext cx="7604482" cy="4999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073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3"/>
          <p:cNvSpPr>
            <a:spLocks noGrp="1"/>
          </p:cNvSpPr>
          <p:nvPr>
            <p:ph type="title"/>
          </p:nvPr>
        </p:nvSpPr>
        <p:spPr>
          <a:xfrm>
            <a:off x="504825" y="152400"/>
            <a:ext cx="6800850" cy="533400"/>
          </a:xfrm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altLang="en-US" b="1" dirty="0" smtClean="0">
                <a:solidFill>
                  <a:srgbClr val="002F8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May 7, 2018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22263" y="838200"/>
            <a:ext cx="4240212" cy="5600700"/>
          </a:xfrm>
        </p:spPr>
        <p:txBody>
          <a:bodyPr>
            <a:norm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latin typeface="Georgia"/>
                <a:ea typeface="Georgia"/>
                <a:cs typeface="Georgia"/>
                <a:sym typeface="Georgia"/>
              </a:rPr>
              <a:t>Out for checkoff</a:t>
            </a:r>
            <a:r>
              <a:rPr lang="en" b="1" dirty="0" smtClean="0">
                <a:latin typeface="Georgia"/>
                <a:ea typeface="Georgia"/>
                <a:cs typeface="Georgia"/>
                <a:sym typeface="Georgia"/>
              </a:rPr>
              <a:t>: </a:t>
            </a:r>
            <a:endParaRPr lang="en" b="1" dirty="0"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1000" b="1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Agenda</a:t>
            </a:r>
            <a:r>
              <a:rPr lang="en" b="1" dirty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: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dirty="0" smtClean="0">
                <a:solidFill>
                  <a:srgbClr val="002060"/>
                </a:solidFill>
                <a:latin typeface="Georgia"/>
                <a:ea typeface="Georgia"/>
                <a:cs typeface="Georgia"/>
                <a:sym typeface="Georgia"/>
              </a:rPr>
              <a:t>Strategies and the Draft in Vietnam</a:t>
            </a: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b="1" dirty="0">
              <a:solidFill>
                <a:srgbClr val="00206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r>
              <a:rPr lang="en" b="1" u="sng" dirty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Skills: </a:t>
            </a:r>
            <a:endParaRPr lang="en" b="1" u="sng" dirty="0" smtClean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" sz="900" b="1" u="sng" dirty="0">
              <a:solidFill>
                <a:schemeClr val="bg2">
                  <a:lumMod val="10000"/>
                  <a:lumOff val="9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562475" y="838199"/>
            <a:ext cx="4489450" cy="5889625"/>
          </a:xfrm>
        </p:spPr>
        <p:txBody>
          <a:bodyPr>
            <a:noAutofit/>
          </a:bodyPr>
          <a:lstStyle/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Learning Target (I can…)</a:t>
            </a:r>
            <a:r>
              <a:rPr lang="en" b="1" dirty="0" smtClean="0">
                <a:solidFill>
                  <a:schemeClr val="accent6">
                    <a:lumMod val="75000"/>
                  </a:schemeClr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:</a:t>
            </a:r>
            <a:endParaRPr lang="en" b="1" dirty="0">
              <a:solidFill>
                <a:schemeClr val="accent6">
                  <a:lumMod val="75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>
              <a:defRPr/>
            </a:pPr>
            <a:r>
              <a:rPr lang="en-US" b="1" dirty="0" smtClean="0">
                <a:latin typeface="Georgia" panose="02040502050405020303" pitchFamily="18" charset="0"/>
                <a:ea typeface="Georgia"/>
                <a:cs typeface="Georgia"/>
                <a:sym typeface="Georgia"/>
              </a:rPr>
              <a:t>Explain what was different about war in Vietnam and why it was so difficult.</a:t>
            </a:r>
            <a:endParaRPr lang="en" b="1" dirty="0" smtClean="0"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endParaRPr lang="en" sz="788" b="1" dirty="0" smtClean="0">
              <a:solidFill>
                <a:schemeClr val="bg2">
                  <a:lumMod val="10000"/>
                  <a:lumOff val="9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" b="1" u="sng" dirty="0" smtClean="0">
                <a:solidFill>
                  <a:srgbClr val="FF0000"/>
                </a:solidFill>
                <a:latin typeface="Georgia" panose="02040502050405020303" pitchFamily="18" charset="0"/>
                <a:ea typeface="Georgia"/>
                <a:cs typeface="Georgia"/>
                <a:sym typeface="Georgia"/>
              </a:rPr>
              <a:t>Upcoming Dates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5/7: </a:t>
            </a:r>
            <a:r>
              <a:rPr lang="en-US" sz="2400" b="1" dirty="0" smtClean="0">
                <a:latin typeface="Georgia" panose="02040502050405020303" pitchFamily="18" charset="0"/>
                <a:sym typeface="Georgia"/>
              </a:rPr>
              <a:t>Socratic Seminar make-up</a:t>
            </a:r>
          </a:p>
          <a:p>
            <a:pPr marL="82294" indent="0">
              <a:buFont typeface="Arial" panose="020B0604020202020204" pitchFamily="34" charset="0"/>
              <a:buNone/>
              <a:defRPr/>
            </a:pPr>
            <a:r>
              <a:rPr lang="en-US" sz="2400" b="1" dirty="0" smtClean="0">
                <a:solidFill>
                  <a:srgbClr val="FF0000"/>
                </a:solidFill>
                <a:latin typeface="Georgia" panose="02040502050405020303" pitchFamily="18" charset="0"/>
                <a:sym typeface="Georgia"/>
              </a:rPr>
              <a:t>5/7: </a:t>
            </a:r>
            <a:r>
              <a:rPr lang="en-US" sz="2400" b="1" dirty="0" smtClean="0">
                <a:latin typeface="Georgia" panose="02040502050405020303" pitchFamily="18" charset="0"/>
                <a:sym typeface="Georgia"/>
              </a:rPr>
              <a:t>Reading Notes TCI 51.1-51.2</a:t>
            </a:r>
            <a:endParaRPr lang="en-US" sz="2400" b="1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21841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" y="369279"/>
            <a:ext cx="7707086" cy="489605"/>
          </a:xfrm>
        </p:spPr>
        <p:txBody>
          <a:bodyPr>
            <a:normAutofit fontScale="90000"/>
          </a:bodyPr>
          <a:lstStyle/>
          <a:p>
            <a:r>
              <a:rPr lang="en-US" sz="49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Pacification</a:t>
            </a: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4082" y="1162594"/>
            <a:ext cx="8409215" cy="5264332"/>
          </a:xfrm>
        </p:spPr>
        <p:txBody>
          <a:bodyPr>
            <a:noAutofit/>
          </a:bodyPr>
          <a:lstStyle/>
          <a:p>
            <a:r>
              <a:rPr lang="en-US" sz="3200" dirty="0"/>
              <a:t>Campaign to win over the Vietnamese people and undermine support for the Viet Cong</a:t>
            </a:r>
          </a:p>
          <a:p>
            <a:pPr lvl="1"/>
            <a:r>
              <a:rPr lang="en-US" sz="2800" dirty="0"/>
              <a:t>Policy designed to </a:t>
            </a:r>
            <a:r>
              <a:rPr lang="en-US" sz="2800" b="1" dirty="0">
                <a:solidFill>
                  <a:srgbClr val="FF0000"/>
                </a:solidFill>
              </a:rPr>
              <a:t>promote security and stability </a:t>
            </a:r>
            <a:r>
              <a:rPr lang="en-US" sz="2800" dirty="0"/>
              <a:t>in South Vietnam.</a:t>
            </a:r>
          </a:p>
          <a:p>
            <a:r>
              <a:rPr lang="en-US" sz="3200" dirty="0"/>
              <a:t>First aimed to bring </a:t>
            </a:r>
            <a:r>
              <a:rPr lang="en-US" sz="3200" b="1" dirty="0"/>
              <a:t>economic development </a:t>
            </a:r>
            <a:r>
              <a:rPr lang="en-US" sz="3200" dirty="0"/>
              <a:t>to rural South Vietnam</a:t>
            </a:r>
          </a:p>
          <a:p>
            <a:pPr lvl="1"/>
            <a:r>
              <a:rPr lang="en-US" sz="2800" dirty="0"/>
              <a:t>Supplying villages with food and other goods to building schools and bridges</a:t>
            </a:r>
          </a:p>
          <a:p>
            <a:pPr lvl="1"/>
            <a:r>
              <a:rPr lang="en-US" sz="2800" dirty="0"/>
              <a:t>Spread </a:t>
            </a:r>
            <a:r>
              <a:rPr lang="en-US" sz="2800" b="1" dirty="0">
                <a:solidFill>
                  <a:srgbClr val="FF0000"/>
                </a:solidFill>
              </a:rPr>
              <a:t>propaganda</a:t>
            </a:r>
            <a:r>
              <a:rPr lang="en-US" sz="2800" dirty="0">
                <a:solidFill>
                  <a:srgbClr val="FF0000"/>
                </a:solidFill>
              </a:rPr>
              <a:t> </a:t>
            </a:r>
          </a:p>
          <a:p>
            <a:pPr lvl="2"/>
            <a:r>
              <a:rPr lang="en-US" sz="2400" dirty="0"/>
              <a:t>United States hoped to “win the hearts and minds” of the Vietnamese people.</a:t>
            </a:r>
          </a:p>
          <a:p>
            <a:endParaRPr lang="en-US" sz="1800" dirty="0">
              <a:latin typeface="Georgia" pitchFamily="18" charset="0"/>
            </a:endParaRPr>
          </a:p>
          <a:p>
            <a:endParaRPr lang="en-US" sz="2400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450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123" y="238650"/>
            <a:ext cx="7707086" cy="489605"/>
          </a:xfrm>
        </p:spPr>
        <p:txBody>
          <a:bodyPr>
            <a:no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Pacification 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1885" y="979714"/>
            <a:ext cx="8409215" cy="5630092"/>
          </a:xfrm>
        </p:spPr>
        <p:txBody>
          <a:bodyPr>
            <a:noAutofit/>
          </a:bodyPr>
          <a:lstStyle/>
          <a:p>
            <a:r>
              <a:rPr lang="en-US" sz="3200" dirty="0"/>
              <a:t>Second, sought to </a:t>
            </a:r>
            <a:r>
              <a:rPr lang="en-US" sz="3200" b="1" dirty="0">
                <a:solidFill>
                  <a:srgbClr val="FF0000"/>
                </a:solidFill>
              </a:rPr>
              <a:t>undermine</a:t>
            </a:r>
            <a:r>
              <a:rPr lang="en-US" sz="3200" dirty="0">
                <a:solidFill>
                  <a:srgbClr val="FF0000"/>
                </a:solidFill>
              </a:rPr>
              <a:t> the communist insurgency </a:t>
            </a:r>
          </a:p>
          <a:p>
            <a:pPr lvl="1"/>
            <a:r>
              <a:rPr lang="en-US" sz="2800" dirty="0"/>
              <a:t>Army of the Republic of Vietnam (ARVN) remove the Viet Cong and their sympathizers from villages.</a:t>
            </a:r>
          </a:p>
          <a:p>
            <a:pPr lvl="2"/>
            <a:r>
              <a:rPr lang="en-US" dirty="0"/>
              <a:t>cut off the flow of recruits to the enemy </a:t>
            </a:r>
          </a:p>
          <a:p>
            <a:pPr lvl="2"/>
            <a:r>
              <a:rPr lang="en-US" dirty="0"/>
              <a:t>make it safe for rural Vietnamese to support the Saigon government.</a:t>
            </a:r>
          </a:p>
          <a:p>
            <a:pPr fontAlgn="base"/>
            <a:r>
              <a:rPr lang="en-US" sz="3200" b="1" dirty="0"/>
              <a:t>Problems:</a:t>
            </a:r>
          </a:p>
          <a:p>
            <a:pPr lvl="1" fontAlgn="base"/>
            <a:r>
              <a:rPr lang="en-US" sz="2800" dirty="0"/>
              <a:t>ARVN </a:t>
            </a:r>
            <a:r>
              <a:rPr lang="en-US" sz="2800" b="1" dirty="0"/>
              <a:t>lacked the leadership</a:t>
            </a:r>
            <a:r>
              <a:rPr lang="en-US" sz="2800" dirty="0"/>
              <a:t>, skills, and dedication </a:t>
            </a:r>
          </a:p>
          <a:p>
            <a:pPr lvl="1" fontAlgn="base"/>
            <a:r>
              <a:rPr lang="en-US" sz="2800" dirty="0"/>
              <a:t>Second, the U.S. forces in Vietnam were too busy fighting the Viet Cong to pay much attention to “the other war” for villagers’ “hearts and minds.”</a:t>
            </a:r>
          </a:p>
          <a:p>
            <a:pPr lvl="1" fontAlgn="base"/>
            <a:r>
              <a:rPr lang="en-US" sz="2800" b="1" dirty="0"/>
              <a:t>The lack of security</a:t>
            </a:r>
          </a:p>
          <a:p>
            <a:pPr lvl="2" fontAlgn="base"/>
            <a:r>
              <a:rPr lang="en-US" dirty="0"/>
              <a:t>difficult to carry out their mission. 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84877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2250" y="221855"/>
            <a:ext cx="7707086" cy="48960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Draft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82249" y="923731"/>
            <a:ext cx="8544509" cy="5822302"/>
          </a:xfrm>
        </p:spPr>
        <p:txBody>
          <a:bodyPr/>
          <a:lstStyle/>
          <a:p>
            <a:r>
              <a:rPr lang="en-US" dirty="0"/>
              <a:t>66% of US armed forces were drafted</a:t>
            </a:r>
          </a:p>
          <a:p>
            <a:pPr lvl="1"/>
            <a:r>
              <a:rPr lang="en-US" dirty="0"/>
              <a:t>Accounted for 30% of all combat deaths </a:t>
            </a:r>
            <a:endParaRPr lang="en-US" dirty="0" smtClean="0"/>
          </a:p>
          <a:p>
            <a:r>
              <a:rPr lang="en-US" dirty="0" smtClean="0"/>
              <a:t>Many tried to find ways to avoid it</a:t>
            </a:r>
          </a:p>
          <a:p>
            <a:pPr lvl="1"/>
            <a:r>
              <a:rPr lang="en-US" sz="2800" b="1" dirty="0" smtClean="0">
                <a:solidFill>
                  <a:srgbClr val="FF0000"/>
                </a:solidFill>
              </a:rPr>
              <a:t>Most of these means were catered toward upper-middle class Americans </a:t>
            </a:r>
            <a:r>
              <a:rPr lang="en-US" sz="1600" dirty="0" smtClean="0"/>
              <a:t>(80% of soldiers from lower economic classes)</a:t>
            </a:r>
            <a:endParaRPr lang="en-US" sz="2800" dirty="0" smtClean="0"/>
          </a:p>
          <a:p>
            <a:pPr lvl="1"/>
            <a:r>
              <a:rPr lang="en-US" sz="2800" b="1" dirty="0" smtClean="0"/>
              <a:t>College deferment most common</a:t>
            </a:r>
          </a:p>
          <a:p>
            <a:pPr lvl="1"/>
            <a:r>
              <a:rPr lang="en-US" sz="2800" dirty="0" smtClean="0"/>
              <a:t>Other ways: </a:t>
            </a:r>
          </a:p>
          <a:p>
            <a:pPr lvl="2"/>
            <a:r>
              <a:rPr lang="en-US" sz="2400" dirty="0" smtClean="0"/>
              <a:t>Medical deferment</a:t>
            </a:r>
          </a:p>
          <a:p>
            <a:pPr lvl="2"/>
            <a:r>
              <a:rPr lang="en-US" sz="2400" dirty="0" smtClean="0"/>
              <a:t>More lenient draft boards</a:t>
            </a:r>
          </a:p>
          <a:p>
            <a:pPr lvl="2"/>
            <a:r>
              <a:rPr lang="en-US" sz="2400" dirty="0" smtClean="0"/>
              <a:t>Joining national guard</a:t>
            </a:r>
          </a:p>
          <a:p>
            <a:pPr lvl="2"/>
            <a:r>
              <a:rPr lang="en-US" sz="2400" dirty="0" smtClean="0"/>
              <a:t>Conscientious objector (religious or moral objections</a:t>
            </a:r>
          </a:p>
          <a:p>
            <a:pPr lvl="3"/>
            <a:r>
              <a:rPr lang="en-US" sz="2000" dirty="0" smtClean="0"/>
              <a:t>Rarely granted, many arrested for refusing on these grounds</a:t>
            </a:r>
          </a:p>
          <a:p>
            <a:pPr lvl="2"/>
            <a:r>
              <a:rPr lang="en-US" sz="2400" dirty="0" smtClean="0"/>
              <a:t>Running to Canada (considered draft dodgers)</a:t>
            </a:r>
            <a:endParaRPr lang="en-US" sz="24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291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6571" y="646502"/>
            <a:ext cx="8131629" cy="1294266"/>
          </a:xfrm>
        </p:spPr>
        <p:txBody>
          <a:bodyPr>
            <a:normAutofit fontScale="90000"/>
          </a:bodyPr>
          <a:lstStyle/>
          <a:p>
            <a:r>
              <a:rPr lang="en-US" sz="8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Homework Due Tuesday</a:t>
            </a:r>
            <a:endParaRPr lang="en-US" sz="80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6571" y="2586445"/>
            <a:ext cx="8373292" cy="3944983"/>
          </a:xfrm>
        </p:spPr>
        <p:txBody>
          <a:bodyPr>
            <a:normAutofit lnSpcReduction="10000"/>
          </a:bodyPr>
          <a:lstStyle/>
          <a:p>
            <a:pPr lvl="1"/>
            <a:r>
              <a:rPr lang="en-US" sz="4000" dirty="0" smtClean="0"/>
              <a:t>Critically read </a:t>
            </a:r>
            <a:r>
              <a:rPr lang="en-US" sz="4000" i="1" dirty="0" smtClean="0"/>
              <a:t>Into the Dark</a:t>
            </a:r>
            <a:r>
              <a:rPr lang="en-US" sz="4000" dirty="0" smtClean="0"/>
              <a:t> about the My Lai massacre.</a:t>
            </a:r>
          </a:p>
          <a:p>
            <a:pPr lvl="1"/>
            <a:endParaRPr lang="en-US" sz="4000" dirty="0"/>
          </a:p>
          <a:p>
            <a:pPr lvl="1"/>
            <a:r>
              <a:rPr lang="en-US" sz="4000" b="1" dirty="0" smtClean="0"/>
              <a:t>Look for things that depict the nature of the war as well as what actually happened at My Lai and why.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36995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28" y="182246"/>
            <a:ext cx="7886700" cy="62765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Project Debrief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49828" y="1071154"/>
            <a:ext cx="8586262" cy="5014369"/>
          </a:xfrm>
        </p:spPr>
        <p:txBody>
          <a:bodyPr/>
          <a:lstStyle/>
          <a:p>
            <a:r>
              <a:rPr lang="en-US" sz="3600" b="1" dirty="0" smtClean="0"/>
              <a:t>Shorthand to understand</a:t>
            </a:r>
          </a:p>
          <a:p>
            <a:pPr lvl="1"/>
            <a:r>
              <a:rPr lang="en-US" sz="3200" b="1" dirty="0" smtClean="0"/>
              <a:t>TP</a:t>
            </a:r>
            <a:r>
              <a:rPr lang="en-US" sz="3200" dirty="0" smtClean="0"/>
              <a:t> – Third Person</a:t>
            </a:r>
          </a:p>
          <a:p>
            <a:pPr lvl="1"/>
            <a:r>
              <a:rPr lang="en-US" sz="3200" b="1" dirty="0" smtClean="0"/>
              <a:t>PT</a:t>
            </a:r>
            <a:r>
              <a:rPr lang="en-US" sz="3200" dirty="0" smtClean="0"/>
              <a:t> –Past Tense</a:t>
            </a:r>
          </a:p>
          <a:p>
            <a:pPr lvl="1"/>
            <a:r>
              <a:rPr lang="en-US" sz="3200" b="1" dirty="0" err="1" smtClean="0"/>
              <a:t>Awk</a:t>
            </a:r>
            <a:r>
              <a:rPr lang="en-US" sz="3200" dirty="0" smtClean="0"/>
              <a:t> –Awkward wording/sentence</a:t>
            </a:r>
          </a:p>
          <a:p>
            <a:pPr lvl="1"/>
            <a:r>
              <a:rPr lang="en-US" sz="3200" b="1" dirty="0" smtClean="0"/>
              <a:t>RO</a:t>
            </a:r>
            <a:r>
              <a:rPr lang="en-US" sz="3200" dirty="0" smtClean="0"/>
              <a:t> –Run on Sentence</a:t>
            </a:r>
          </a:p>
          <a:p>
            <a:pPr lvl="1"/>
            <a:r>
              <a:rPr lang="en-US" sz="3200" b="1" dirty="0" smtClean="0"/>
              <a:t>¶</a:t>
            </a:r>
            <a:r>
              <a:rPr lang="en-US" sz="3200" dirty="0" smtClean="0"/>
              <a:t> - Paragraph</a:t>
            </a:r>
          </a:p>
          <a:p>
            <a:pPr lvl="1"/>
            <a:r>
              <a:rPr lang="en-US" sz="3200" b="1" dirty="0" smtClean="0"/>
              <a:t>MW </a:t>
            </a:r>
            <a:r>
              <a:rPr lang="en-US" sz="3200" dirty="0" smtClean="0"/>
              <a:t>–Missing Word</a:t>
            </a:r>
          </a:p>
          <a:p>
            <a:pPr lvl="1"/>
            <a:r>
              <a:rPr lang="en-US" sz="3200" b="1" dirty="0" smtClean="0"/>
              <a:t>WC</a:t>
            </a:r>
            <a:r>
              <a:rPr lang="en-US" sz="3200" dirty="0" smtClean="0"/>
              <a:t> – questionable word choice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90059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9828" y="182246"/>
            <a:ext cx="7886700" cy="627651"/>
          </a:xfrm>
        </p:spPr>
        <p:txBody>
          <a:bodyPr>
            <a:no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Junior Project Debrief</a:t>
            </a:r>
            <a:endParaRPr lang="en-US" sz="48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28650" y="1071154"/>
            <a:ext cx="7886700" cy="5014369"/>
          </a:xfrm>
        </p:spPr>
        <p:txBody>
          <a:bodyPr/>
          <a:lstStyle/>
          <a:p>
            <a:r>
              <a:rPr lang="en-US" sz="3600" dirty="0" smtClean="0"/>
              <a:t>Break up paragraphs!!</a:t>
            </a:r>
          </a:p>
          <a:p>
            <a:r>
              <a:rPr lang="en-US" sz="3600" dirty="0" smtClean="0"/>
              <a:t>Stay on topic</a:t>
            </a:r>
          </a:p>
          <a:p>
            <a:r>
              <a:rPr lang="en-US" sz="3600" dirty="0" smtClean="0"/>
              <a:t>Don’t just say it, prove it</a:t>
            </a:r>
          </a:p>
          <a:p>
            <a:pPr lvl="1"/>
            <a:r>
              <a:rPr lang="en-US" sz="2800" dirty="0" smtClean="0"/>
              <a:t>Evidence does not all have to be about your person/event, it should be portraying your how and </a:t>
            </a:r>
            <a:r>
              <a:rPr lang="en-US" sz="2800" b="1" dirty="0" smtClean="0"/>
              <a:t>proving your so what</a:t>
            </a:r>
          </a:p>
          <a:p>
            <a:pPr lvl="1"/>
            <a:r>
              <a:rPr lang="en-US" sz="2800" dirty="0" smtClean="0"/>
              <a:t>You may have evidence of other events/people that show the lasting impact. Just make sure you connect it back to your topic and thesis.</a:t>
            </a:r>
          </a:p>
          <a:p>
            <a:r>
              <a:rPr lang="en-US" sz="3200" dirty="0" smtClean="0"/>
              <a:t>Integrate and analyze quotes/evidence</a:t>
            </a:r>
            <a:endParaRPr lang="en-US" sz="3200" dirty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1684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Facing Frustration in Vietnam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87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Imagine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7610" y="1175657"/>
            <a:ext cx="8188779" cy="5447210"/>
          </a:xfrm>
        </p:spPr>
        <p:txBody>
          <a:bodyPr>
            <a:noAutofit/>
          </a:bodyPr>
          <a:lstStyle/>
          <a:p>
            <a:r>
              <a:rPr lang="en-US" dirty="0" smtClean="0"/>
              <a:t>You’re in a tug of war</a:t>
            </a:r>
          </a:p>
          <a:p>
            <a:r>
              <a:rPr lang="en-US" dirty="0" smtClean="0"/>
              <a:t>Half your team can only use one arm</a:t>
            </a:r>
          </a:p>
          <a:p>
            <a:r>
              <a:rPr lang="en-US" dirty="0" smtClean="0"/>
              <a:t>There are multiple people pulling the opposite direction</a:t>
            </a:r>
          </a:p>
          <a:p>
            <a:r>
              <a:rPr lang="en-US" dirty="0" smtClean="0"/>
              <a:t>The other side is bigger and stronger and has unlimited backup</a:t>
            </a:r>
          </a:p>
          <a:p>
            <a:r>
              <a:rPr lang="en-US" dirty="0" smtClean="0"/>
              <a:t>If you start to win</a:t>
            </a:r>
          </a:p>
          <a:p>
            <a:pPr lvl="1"/>
            <a:r>
              <a:rPr lang="en-US" dirty="0" smtClean="0"/>
              <a:t>You supporters give half-hearted clapping but…</a:t>
            </a:r>
          </a:p>
          <a:p>
            <a:pPr lvl="1"/>
            <a:r>
              <a:rPr lang="en-US" dirty="0" smtClean="0"/>
              <a:t>The other side has highly trained and big supporters that will jump in</a:t>
            </a:r>
          </a:p>
          <a:p>
            <a:r>
              <a:rPr lang="en-US" dirty="0" smtClean="0"/>
              <a:t>If you lose your supporters begin to boo and jeer</a:t>
            </a:r>
          </a:p>
          <a:p>
            <a:r>
              <a:rPr lang="en-US" dirty="0" smtClean="0"/>
              <a:t>And every 10 seconds, someone drops out</a:t>
            </a:r>
          </a:p>
        </p:txBody>
      </p:sp>
    </p:spTree>
    <p:extLst>
      <p:ext uri="{BB962C8B-B14F-4D97-AF65-F5344CB8AC3E}">
        <p14:creationId xmlns:p14="http://schemas.microsoft.com/office/powerpoint/2010/main" val="497685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5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5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5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810531"/>
          </a:xfrm>
        </p:spPr>
        <p:txBody>
          <a:bodyPr/>
          <a:lstStyle/>
          <a:p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Unfamiliar Terrain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1693" y="1306287"/>
            <a:ext cx="8188779" cy="5447210"/>
          </a:xfrm>
        </p:spPr>
        <p:txBody>
          <a:bodyPr>
            <a:noAutofit/>
          </a:bodyPr>
          <a:lstStyle/>
          <a:p>
            <a:r>
              <a:rPr lang="en-US" sz="3200" dirty="0"/>
              <a:t>Few American GIs had ever experienced such </a:t>
            </a:r>
            <a:r>
              <a:rPr lang="en-US" sz="3200" b="1" dirty="0">
                <a:solidFill>
                  <a:srgbClr val="FF0000"/>
                </a:solidFill>
              </a:rPr>
              <a:t>hot and humid </a:t>
            </a:r>
            <a:r>
              <a:rPr lang="en-US" sz="3200" dirty="0"/>
              <a:t>conditions</a:t>
            </a:r>
          </a:p>
          <a:p>
            <a:pPr lvl="1"/>
            <a:r>
              <a:rPr lang="en-US" sz="2800" dirty="0"/>
              <a:t>temperatures rose above </a:t>
            </a:r>
            <a:r>
              <a:rPr lang="en-US" sz="2800" b="1" dirty="0">
                <a:solidFill>
                  <a:srgbClr val="FF0000"/>
                </a:solidFill>
              </a:rPr>
              <a:t>90°F</a:t>
            </a:r>
            <a:r>
              <a:rPr lang="en-US" sz="2800" dirty="0"/>
              <a:t> much of the year</a:t>
            </a:r>
          </a:p>
          <a:p>
            <a:pPr lvl="1"/>
            <a:r>
              <a:rPr lang="en-US" sz="2800" dirty="0"/>
              <a:t>heavy </a:t>
            </a:r>
            <a:r>
              <a:rPr lang="en-US" sz="2800" b="1" dirty="0">
                <a:solidFill>
                  <a:srgbClr val="FF0000"/>
                </a:solidFill>
              </a:rPr>
              <a:t>monsoon</a:t>
            </a:r>
            <a:r>
              <a:rPr lang="en-US" sz="2800" dirty="0">
                <a:solidFill>
                  <a:srgbClr val="FF0000"/>
                </a:solidFill>
              </a:rPr>
              <a:t> rains </a:t>
            </a:r>
            <a:r>
              <a:rPr lang="en-US" sz="2800" dirty="0"/>
              <a:t>fell from May to October. </a:t>
            </a:r>
          </a:p>
          <a:p>
            <a:r>
              <a:rPr lang="en-US" sz="3200" dirty="0"/>
              <a:t>Greatest geographic challenge for U.S. soldiers was Vietnam’s </a:t>
            </a:r>
            <a:r>
              <a:rPr lang="en-US" sz="3200" b="1" dirty="0">
                <a:solidFill>
                  <a:srgbClr val="FF0000"/>
                </a:solidFill>
              </a:rPr>
              <a:t>rugged topography</a:t>
            </a:r>
            <a:r>
              <a:rPr lang="en-US" sz="3200" dirty="0"/>
              <a:t>.</a:t>
            </a:r>
          </a:p>
          <a:p>
            <a:pPr lvl="1"/>
            <a:r>
              <a:rPr lang="en-US" sz="3200" dirty="0"/>
              <a:t>soggy, lowland rice paddies </a:t>
            </a:r>
          </a:p>
          <a:p>
            <a:pPr lvl="1"/>
            <a:r>
              <a:rPr lang="en-US" sz="3200" dirty="0"/>
              <a:t>swamps and over </a:t>
            </a:r>
            <a:r>
              <a:rPr lang="en-US" sz="3200" dirty="0" smtClean="0"/>
              <a:t>steep jungle-clad </a:t>
            </a:r>
            <a:r>
              <a:rPr lang="en-US" sz="3200" dirty="0"/>
              <a:t>mountains</a:t>
            </a:r>
          </a:p>
          <a:p>
            <a:pPr lvl="1"/>
            <a:r>
              <a:rPr lang="en-US" sz="3200" dirty="0"/>
              <a:t>heavily forested</a:t>
            </a:r>
          </a:p>
        </p:txBody>
      </p:sp>
    </p:spTree>
    <p:extLst>
      <p:ext uri="{BB962C8B-B14F-4D97-AF65-F5344CB8AC3E}">
        <p14:creationId xmlns:p14="http://schemas.microsoft.com/office/powerpoint/2010/main" val="1970042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vietnam war terra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454" y="967864"/>
            <a:ext cx="3808211" cy="3052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vietnam war terrai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141" y="967863"/>
            <a:ext cx="3278246" cy="4065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vietnam war terrai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1551" y="3165798"/>
            <a:ext cx="4212739" cy="2834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559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5597" y="189552"/>
            <a:ext cx="7543800" cy="523106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Tactics &amp; Strategies </a:t>
            </a:r>
            <a:endParaRPr lang="en-US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5875" y="1410791"/>
            <a:ext cx="4180340" cy="408704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b="1" dirty="0">
                <a:cs typeface="Andalus" panose="02020603050405020304" pitchFamily="18" charset="-78"/>
              </a:rPr>
              <a:t>US Disadvantages </a:t>
            </a:r>
          </a:p>
          <a:p>
            <a:r>
              <a:rPr lang="en-US" sz="3200" dirty="0">
                <a:cs typeface="Andalus" panose="02020603050405020304" pitchFamily="18" charset="-78"/>
              </a:rPr>
              <a:t>Confused and frustrated </a:t>
            </a:r>
          </a:p>
          <a:p>
            <a:r>
              <a:rPr lang="en-US" sz="3200" dirty="0">
                <a:cs typeface="Andalus" panose="02020603050405020304" pitchFamily="18" charset="-78"/>
              </a:rPr>
              <a:t>People seemed indifferent</a:t>
            </a:r>
          </a:p>
          <a:p>
            <a:r>
              <a:rPr lang="en-US" sz="3200" dirty="0">
                <a:cs typeface="Andalus" panose="02020603050405020304" pitchFamily="18" charset="-78"/>
              </a:rPr>
              <a:t>Friend </a:t>
            </a:r>
            <a:r>
              <a:rPr lang="en-US" sz="3200" dirty="0" err="1">
                <a:cs typeface="Andalus" panose="02020603050405020304" pitchFamily="18" charset="-78"/>
              </a:rPr>
              <a:t>vs</a:t>
            </a:r>
            <a:r>
              <a:rPr lang="en-US" sz="3200" dirty="0">
                <a:cs typeface="Andalus" panose="02020603050405020304" pitchFamily="18" charset="-78"/>
              </a:rPr>
              <a:t> foe?</a:t>
            </a:r>
          </a:p>
          <a:p>
            <a:r>
              <a:rPr lang="en-US" sz="3200" dirty="0">
                <a:cs typeface="Andalus" panose="02020603050405020304" pitchFamily="18" charset="-78"/>
              </a:rPr>
              <a:t>Women and children posed  threat </a:t>
            </a:r>
          </a:p>
          <a:p>
            <a:pPr marL="0" indent="0">
              <a:buNone/>
            </a:pPr>
            <a:endParaRPr lang="en-US" sz="2700" dirty="0">
              <a:latin typeface="Andalus" panose="02020603050405020304" pitchFamily="18" charset="-78"/>
              <a:cs typeface="Andalus" panose="02020603050405020304" pitchFamily="18" charset="-78"/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51794" y="1410790"/>
            <a:ext cx="3994080" cy="4071276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>
            <a:lvl1pPr marL="182880" indent="-182880" algn="l" defTabSz="914400" rtl="0" eaLnBrk="1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tx2">
                  <a:lumMod val="60000"/>
                  <a:lumOff val="40000"/>
                </a:schemeClr>
              </a:buClr>
              <a:buFont typeface="Arial" pitchFamily="34" charset="0"/>
              <a:buChar char="•"/>
              <a:defRPr sz="1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3200" b="1" dirty="0">
                <a:cs typeface="Andalus" panose="02020603050405020304" pitchFamily="18" charset="-78"/>
              </a:rPr>
              <a:t>Viet Cong Advantages</a:t>
            </a:r>
          </a:p>
          <a:p>
            <a:r>
              <a:rPr lang="en-US" sz="3200" dirty="0">
                <a:cs typeface="Andalus" panose="02020603050405020304" pitchFamily="18" charset="-78"/>
              </a:rPr>
              <a:t>Guerilla warfare </a:t>
            </a:r>
          </a:p>
          <a:p>
            <a:r>
              <a:rPr lang="en-US" sz="3200" dirty="0">
                <a:cs typeface="Andalus" panose="02020603050405020304" pitchFamily="18" charset="-78"/>
              </a:rPr>
              <a:t>Familiar with terrain </a:t>
            </a:r>
          </a:p>
          <a:p>
            <a:r>
              <a:rPr lang="en-US" sz="3200" dirty="0">
                <a:cs typeface="Andalus" panose="02020603050405020304" pitchFamily="18" charset="-78"/>
              </a:rPr>
              <a:t>Protection in Cambodia and Laos </a:t>
            </a:r>
          </a:p>
          <a:p>
            <a:r>
              <a:rPr lang="en-US" sz="3200" dirty="0">
                <a:cs typeface="Andalus" panose="02020603050405020304" pitchFamily="18" charset="-78"/>
              </a:rPr>
              <a:t>Local population </a:t>
            </a:r>
          </a:p>
          <a:p>
            <a:pPr marL="0" indent="0">
              <a:buNone/>
            </a:pPr>
            <a:r>
              <a:rPr lang="en-US" sz="2700" dirty="0">
                <a:latin typeface="Andalus" panose="02020603050405020304" pitchFamily="18" charset="-78"/>
                <a:cs typeface="Andalus" panose="02020603050405020304" pitchFamily="18" charset="-78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54158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110</TotalTime>
  <Words>632</Words>
  <Application>Microsoft Office PowerPoint</Application>
  <PresentationFormat>On-screen Show (4:3)</PresentationFormat>
  <Paragraphs>135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Andalus</vt:lpstr>
      <vt:lpstr>Arial</vt:lpstr>
      <vt:lpstr>Calibri</vt:lpstr>
      <vt:lpstr>Calibri Light</vt:lpstr>
      <vt:lpstr>Georgia</vt:lpstr>
      <vt:lpstr>Times New Roman</vt:lpstr>
      <vt:lpstr>Office Theme</vt:lpstr>
      <vt:lpstr>Warm Up 5/7 (#3)</vt:lpstr>
      <vt:lpstr>May 7, 2018</vt:lpstr>
      <vt:lpstr>Junior Project Debrief</vt:lpstr>
      <vt:lpstr>Junior Project Debrief</vt:lpstr>
      <vt:lpstr>Facing Frustration in Vietnam</vt:lpstr>
      <vt:lpstr>Imagine</vt:lpstr>
      <vt:lpstr>Unfamiliar Terrain </vt:lpstr>
      <vt:lpstr>PowerPoint Presentation</vt:lpstr>
      <vt:lpstr>Tactics &amp; Strategies </vt:lpstr>
      <vt:lpstr>The Ground War </vt:lpstr>
      <vt:lpstr>The Ground War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Air War</vt:lpstr>
      <vt:lpstr>PowerPoint Presentation</vt:lpstr>
      <vt:lpstr>PowerPoint Presentation</vt:lpstr>
      <vt:lpstr>Pacification </vt:lpstr>
      <vt:lpstr>Pacification </vt:lpstr>
      <vt:lpstr>The Draft</vt:lpstr>
      <vt:lpstr>Homework Due Tuesday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Warm Up 5/7 (#3)</dc:title>
  <dc:creator>Santos, Megan    SHS - Staff</dc:creator>
  <cp:lastModifiedBy>Santos, Megan    SHS - Staff</cp:lastModifiedBy>
  <cp:revision>15</cp:revision>
  <dcterms:created xsi:type="dcterms:W3CDTF">2018-05-07T01:34:37Z</dcterms:created>
  <dcterms:modified xsi:type="dcterms:W3CDTF">2018-05-07T16:44:59Z</dcterms:modified>
</cp:coreProperties>
</file>