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7" r:id="rId2"/>
    <p:sldId id="258" r:id="rId3"/>
    <p:sldId id="266" r:id="rId4"/>
    <p:sldId id="267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9" r:id="rId13"/>
    <p:sldId id="270" r:id="rId14"/>
    <p:sldId id="271" r:id="rId15"/>
    <p:sldId id="272" r:id="rId16"/>
    <p:sldId id="273" r:id="rId17"/>
    <p:sldId id="274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12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87E912-834C-46A9-AC9C-8611145ABCC5}" type="datetimeFigureOut">
              <a:rPr lang="en-US" smtClean="0"/>
              <a:t>5/10/2018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9DA1E-CAD6-40C4-8D0D-C1C836E40C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3597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3D77975-AA84-4F11-9E52-E796DF63E7DE}" type="slidenum">
              <a:rPr lang="en-US" altLang="en-US" smtClean="0">
                <a:solidFill>
                  <a:srgbClr val="000000"/>
                </a:solidFill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altLang="en-US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20276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3600" b="1">
                <a:solidFill>
                  <a:schemeClr val="hlink"/>
                </a:solidFill>
                <a:latin typeface="Britannic Bold" panose="020B0903060703020204" pitchFamily="34" charset="0"/>
              </a:defRPr>
            </a:lvl1pPr>
            <a:lvl2pPr marL="742950" indent="-285750" defTabSz="931863" eaLnBrk="0" hangingPunct="0">
              <a:defRPr sz="3600" b="1">
                <a:solidFill>
                  <a:schemeClr val="hlink"/>
                </a:solidFill>
                <a:latin typeface="Britannic Bold" panose="020B0903060703020204" pitchFamily="34" charset="0"/>
              </a:defRPr>
            </a:lvl2pPr>
            <a:lvl3pPr marL="1143000" indent="-228600" defTabSz="931863" eaLnBrk="0" hangingPunct="0">
              <a:defRPr sz="3600" b="1">
                <a:solidFill>
                  <a:schemeClr val="hlink"/>
                </a:solidFill>
                <a:latin typeface="Britannic Bold" panose="020B0903060703020204" pitchFamily="34" charset="0"/>
              </a:defRPr>
            </a:lvl3pPr>
            <a:lvl4pPr marL="1600200" indent="-228600" defTabSz="931863" eaLnBrk="0" hangingPunct="0">
              <a:defRPr sz="3600" b="1">
                <a:solidFill>
                  <a:schemeClr val="hlink"/>
                </a:solidFill>
                <a:latin typeface="Britannic Bold" panose="020B0903060703020204" pitchFamily="34" charset="0"/>
              </a:defRPr>
            </a:lvl4pPr>
            <a:lvl5pPr marL="2057400" indent="-228600" defTabSz="931863" eaLnBrk="0" hangingPunct="0">
              <a:defRPr sz="3600" b="1">
                <a:solidFill>
                  <a:schemeClr val="hlink"/>
                </a:solidFill>
                <a:latin typeface="Britannic Bold" panose="020B0903060703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hlink"/>
                </a:solidFill>
                <a:latin typeface="Britannic Bold" panose="020B0903060703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hlink"/>
                </a:solidFill>
                <a:latin typeface="Britannic Bold" panose="020B0903060703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hlink"/>
                </a:solidFill>
                <a:latin typeface="Britannic Bold" panose="020B0903060703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hlink"/>
                </a:solidFill>
                <a:latin typeface="Britannic Bold" panose="020B0903060703020204" pitchFamily="34" charset="0"/>
              </a:defRPr>
            </a:lvl9pPr>
          </a:lstStyle>
          <a:p>
            <a:pPr eaLnBrk="1" hangingPunct="1"/>
            <a:fld id="{9A57CB0B-F46A-4B9F-AEFC-9D0694104F4B}" type="slidenum">
              <a:rPr lang="en-US" altLang="en-US" sz="1200" b="0">
                <a:solidFill>
                  <a:schemeClr val="tx1"/>
                </a:solidFill>
                <a:latin typeface="Arial" panose="020B0604020202020204" pitchFamily="34" charset="0"/>
              </a:rPr>
              <a:pPr eaLnBrk="1" hangingPunct="1"/>
              <a:t>3</a:t>
            </a:fld>
            <a:endParaRPr lang="en-US" altLang="en-US" sz="12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>
                <a:latin typeface="Arial" panose="020B0604020202020204" pitchFamily="34" charset="0"/>
              </a:rPr>
              <a:t>Diversion of capital to the war indirectly caused economic recession: 11% inflation and 12% unemployment!</a:t>
            </a:r>
          </a:p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85073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3600" b="1">
                <a:solidFill>
                  <a:schemeClr val="hlink"/>
                </a:solidFill>
                <a:latin typeface="Britannic Bold" panose="020B0903060703020204" pitchFamily="34" charset="0"/>
              </a:defRPr>
            </a:lvl1pPr>
            <a:lvl2pPr marL="742950" indent="-285750" defTabSz="931863" eaLnBrk="0" hangingPunct="0">
              <a:defRPr sz="3600" b="1">
                <a:solidFill>
                  <a:schemeClr val="hlink"/>
                </a:solidFill>
                <a:latin typeface="Britannic Bold" panose="020B0903060703020204" pitchFamily="34" charset="0"/>
              </a:defRPr>
            </a:lvl2pPr>
            <a:lvl3pPr marL="1143000" indent="-228600" defTabSz="931863" eaLnBrk="0" hangingPunct="0">
              <a:defRPr sz="3600" b="1">
                <a:solidFill>
                  <a:schemeClr val="hlink"/>
                </a:solidFill>
                <a:latin typeface="Britannic Bold" panose="020B0903060703020204" pitchFamily="34" charset="0"/>
              </a:defRPr>
            </a:lvl3pPr>
            <a:lvl4pPr marL="1600200" indent="-228600" defTabSz="931863" eaLnBrk="0" hangingPunct="0">
              <a:defRPr sz="3600" b="1">
                <a:solidFill>
                  <a:schemeClr val="hlink"/>
                </a:solidFill>
                <a:latin typeface="Britannic Bold" panose="020B0903060703020204" pitchFamily="34" charset="0"/>
              </a:defRPr>
            </a:lvl4pPr>
            <a:lvl5pPr marL="2057400" indent="-228600" defTabSz="931863" eaLnBrk="0" hangingPunct="0">
              <a:defRPr sz="3600" b="1">
                <a:solidFill>
                  <a:schemeClr val="hlink"/>
                </a:solidFill>
                <a:latin typeface="Britannic Bold" panose="020B0903060703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hlink"/>
                </a:solidFill>
                <a:latin typeface="Britannic Bold" panose="020B0903060703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hlink"/>
                </a:solidFill>
                <a:latin typeface="Britannic Bold" panose="020B0903060703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hlink"/>
                </a:solidFill>
                <a:latin typeface="Britannic Bold" panose="020B0903060703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hlink"/>
                </a:solidFill>
                <a:latin typeface="Britannic Bold" panose="020B0903060703020204" pitchFamily="34" charset="0"/>
              </a:defRPr>
            </a:lvl9pPr>
          </a:lstStyle>
          <a:p>
            <a:pPr eaLnBrk="1" hangingPunct="1"/>
            <a:fld id="{9A57CB0B-F46A-4B9F-AEFC-9D0694104F4B}" type="slidenum">
              <a:rPr lang="en-US" altLang="en-US" sz="1200" b="0">
                <a:solidFill>
                  <a:schemeClr val="tx1"/>
                </a:solidFill>
                <a:latin typeface="Arial" panose="020B0604020202020204" pitchFamily="34" charset="0"/>
              </a:rPr>
              <a:pPr eaLnBrk="1" hangingPunct="1"/>
              <a:t>4</a:t>
            </a:fld>
            <a:endParaRPr lang="en-US" altLang="en-US" sz="12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>
                <a:latin typeface="Arial" panose="020B0604020202020204" pitchFamily="34" charset="0"/>
              </a:rPr>
              <a:t>Diversion of capital to the war indirectly caused economic recession: 11% inflation and 12% unemployment!</a:t>
            </a:r>
          </a:p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21845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3600" b="1">
                <a:solidFill>
                  <a:schemeClr val="hlink"/>
                </a:solidFill>
                <a:latin typeface="Britannic Bold" panose="020B0903060703020204" pitchFamily="34" charset="0"/>
              </a:defRPr>
            </a:lvl1pPr>
            <a:lvl2pPr marL="742950" indent="-285750" defTabSz="931863" eaLnBrk="0" hangingPunct="0">
              <a:defRPr sz="3600" b="1">
                <a:solidFill>
                  <a:schemeClr val="hlink"/>
                </a:solidFill>
                <a:latin typeface="Britannic Bold" panose="020B0903060703020204" pitchFamily="34" charset="0"/>
              </a:defRPr>
            </a:lvl2pPr>
            <a:lvl3pPr marL="1143000" indent="-228600" defTabSz="931863" eaLnBrk="0" hangingPunct="0">
              <a:defRPr sz="3600" b="1">
                <a:solidFill>
                  <a:schemeClr val="hlink"/>
                </a:solidFill>
                <a:latin typeface="Britannic Bold" panose="020B0903060703020204" pitchFamily="34" charset="0"/>
              </a:defRPr>
            </a:lvl3pPr>
            <a:lvl4pPr marL="1600200" indent="-228600" defTabSz="931863" eaLnBrk="0" hangingPunct="0">
              <a:defRPr sz="3600" b="1">
                <a:solidFill>
                  <a:schemeClr val="hlink"/>
                </a:solidFill>
                <a:latin typeface="Britannic Bold" panose="020B0903060703020204" pitchFamily="34" charset="0"/>
              </a:defRPr>
            </a:lvl4pPr>
            <a:lvl5pPr marL="2057400" indent="-228600" defTabSz="931863" eaLnBrk="0" hangingPunct="0">
              <a:defRPr sz="3600" b="1">
                <a:solidFill>
                  <a:schemeClr val="hlink"/>
                </a:solidFill>
                <a:latin typeface="Britannic Bold" panose="020B0903060703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hlink"/>
                </a:solidFill>
                <a:latin typeface="Britannic Bold" panose="020B0903060703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hlink"/>
                </a:solidFill>
                <a:latin typeface="Britannic Bold" panose="020B0903060703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hlink"/>
                </a:solidFill>
                <a:latin typeface="Britannic Bold" panose="020B0903060703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hlink"/>
                </a:solidFill>
                <a:latin typeface="Britannic Bold" panose="020B0903060703020204" pitchFamily="34" charset="0"/>
              </a:defRPr>
            </a:lvl9pPr>
          </a:lstStyle>
          <a:p>
            <a:pPr eaLnBrk="1" hangingPunct="1"/>
            <a:fld id="{9A57CB0B-F46A-4B9F-AEFC-9D0694104F4B}" type="slidenum">
              <a:rPr lang="en-US" altLang="en-US" sz="1200" b="0">
                <a:solidFill>
                  <a:schemeClr val="tx1"/>
                </a:solidFill>
                <a:latin typeface="Arial" panose="020B0604020202020204" pitchFamily="34" charset="0"/>
              </a:rPr>
              <a:pPr eaLnBrk="1" hangingPunct="1"/>
              <a:t>12</a:t>
            </a:fld>
            <a:endParaRPr lang="en-US" altLang="en-US" sz="12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>
                <a:latin typeface="Arial" panose="020B0604020202020204" pitchFamily="34" charset="0"/>
              </a:rPr>
              <a:t>Diversion of capital to the war indirectly caused economic recession: 11% inflation and 12% unemployment!</a:t>
            </a:r>
          </a:p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8809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3600" b="1">
                <a:solidFill>
                  <a:schemeClr val="hlink"/>
                </a:solidFill>
                <a:latin typeface="Britannic Bold" panose="020B0903060703020204" pitchFamily="34" charset="0"/>
              </a:defRPr>
            </a:lvl1pPr>
            <a:lvl2pPr marL="742950" indent="-285750" defTabSz="931863" eaLnBrk="0" hangingPunct="0">
              <a:defRPr sz="3600" b="1">
                <a:solidFill>
                  <a:schemeClr val="hlink"/>
                </a:solidFill>
                <a:latin typeface="Britannic Bold" panose="020B0903060703020204" pitchFamily="34" charset="0"/>
              </a:defRPr>
            </a:lvl2pPr>
            <a:lvl3pPr marL="1143000" indent="-228600" defTabSz="931863" eaLnBrk="0" hangingPunct="0">
              <a:defRPr sz="3600" b="1">
                <a:solidFill>
                  <a:schemeClr val="hlink"/>
                </a:solidFill>
                <a:latin typeface="Britannic Bold" panose="020B0903060703020204" pitchFamily="34" charset="0"/>
              </a:defRPr>
            </a:lvl3pPr>
            <a:lvl4pPr marL="1600200" indent="-228600" defTabSz="931863" eaLnBrk="0" hangingPunct="0">
              <a:defRPr sz="3600" b="1">
                <a:solidFill>
                  <a:schemeClr val="hlink"/>
                </a:solidFill>
                <a:latin typeface="Britannic Bold" panose="020B0903060703020204" pitchFamily="34" charset="0"/>
              </a:defRPr>
            </a:lvl4pPr>
            <a:lvl5pPr marL="2057400" indent="-228600" defTabSz="931863" eaLnBrk="0" hangingPunct="0">
              <a:defRPr sz="3600" b="1">
                <a:solidFill>
                  <a:schemeClr val="hlink"/>
                </a:solidFill>
                <a:latin typeface="Britannic Bold" panose="020B0903060703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hlink"/>
                </a:solidFill>
                <a:latin typeface="Britannic Bold" panose="020B0903060703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hlink"/>
                </a:solidFill>
                <a:latin typeface="Britannic Bold" panose="020B0903060703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hlink"/>
                </a:solidFill>
                <a:latin typeface="Britannic Bold" panose="020B0903060703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hlink"/>
                </a:solidFill>
                <a:latin typeface="Britannic Bold" panose="020B0903060703020204" pitchFamily="34" charset="0"/>
              </a:defRPr>
            </a:lvl9pPr>
          </a:lstStyle>
          <a:p>
            <a:pPr eaLnBrk="1" hangingPunct="1"/>
            <a:fld id="{9A57CB0B-F46A-4B9F-AEFC-9D0694104F4B}" type="slidenum">
              <a:rPr lang="en-US" altLang="en-US" sz="1200" b="0">
                <a:solidFill>
                  <a:schemeClr val="tx1"/>
                </a:solidFill>
                <a:latin typeface="Arial" panose="020B0604020202020204" pitchFamily="34" charset="0"/>
              </a:rPr>
              <a:pPr eaLnBrk="1" hangingPunct="1"/>
              <a:t>14</a:t>
            </a:fld>
            <a:endParaRPr lang="en-US" altLang="en-US" sz="12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>
                <a:latin typeface="Arial" panose="020B0604020202020204" pitchFamily="34" charset="0"/>
              </a:rPr>
              <a:t>Diversion of capital to the war indirectly caused economic recession: 11% inflation and 12% unemployment!</a:t>
            </a:r>
          </a:p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73815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19934-C2F2-4FC7-A57A-5D81602321BB}" type="datetimeFigureOut">
              <a:rPr lang="en-US" smtClean="0"/>
              <a:t>5/10/2018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F0477-4918-44A1-8E81-8C8643B987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098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19934-C2F2-4FC7-A57A-5D81602321BB}" type="datetimeFigureOut">
              <a:rPr lang="en-US" smtClean="0"/>
              <a:t>5/10/2018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F0477-4918-44A1-8E81-8C8643B987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852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19934-C2F2-4FC7-A57A-5D81602321BB}" type="datetimeFigureOut">
              <a:rPr lang="en-US" smtClean="0"/>
              <a:t>5/10/2018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F0477-4918-44A1-8E81-8C8643B987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2846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90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57457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19934-C2F2-4FC7-A57A-5D81602321BB}" type="datetimeFigureOut">
              <a:rPr lang="en-US" smtClean="0"/>
              <a:t>5/10/2018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F0477-4918-44A1-8E81-8C8643B987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41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19934-C2F2-4FC7-A57A-5D81602321BB}" type="datetimeFigureOut">
              <a:rPr lang="en-US" smtClean="0"/>
              <a:t>5/10/2018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F0477-4918-44A1-8E81-8C8643B987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389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19934-C2F2-4FC7-A57A-5D81602321BB}" type="datetimeFigureOut">
              <a:rPr lang="en-US" smtClean="0"/>
              <a:t>5/10/2018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F0477-4918-44A1-8E81-8C8643B987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899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19934-C2F2-4FC7-A57A-5D81602321BB}" type="datetimeFigureOut">
              <a:rPr lang="en-US" smtClean="0"/>
              <a:t>5/10/2018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F0477-4918-44A1-8E81-8C8643B987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019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19934-C2F2-4FC7-A57A-5D81602321BB}" type="datetimeFigureOut">
              <a:rPr lang="en-US" smtClean="0"/>
              <a:t>5/10/2018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F0477-4918-44A1-8E81-8C8643B987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224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19934-C2F2-4FC7-A57A-5D81602321BB}" type="datetimeFigureOut">
              <a:rPr lang="en-US" smtClean="0"/>
              <a:t>5/10/2018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F0477-4918-44A1-8E81-8C8643B987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640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19934-C2F2-4FC7-A57A-5D81602321BB}" type="datetimeFigureOut">
              <a:rPr lang="en-US" smtClean="0"/>
              <a:t>5/10/2018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F0477-4918-44A1-8E81-8C8643B987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94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19934-C2F2-4FC7-A57A-5D81602321BB}" type="datetimeFigureOut">
              <a:rPr lang="en-US" smtClean="0"/>
              <a:t>5/10/2018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F0477-4918-44A1-8E81-8C8643B987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66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19934-C2F2-4FC7-A57A-5D81602321BB}" type="datetimeFigureOut">
              <a:rPr lang="en-US" smtClean="0"/>
              <a:t>5/10/2018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6F0477-4918-44A1-8E81-8C8643B987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662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3773" y="106532"/>
            <a:ext cx="8131629" cy="754602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Warm Up </a:t>
            </a:r>
            <a:r>
              <a:rPr lang="en-US" sz="5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5/11 (#7)</a:t>
            </a:r>
            <a:endParaRPr lang="en-US" sz="5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10" y="861134"/>
            <a:ext cx="8868792" cy="5173906"/>
          </a:xfrm>
        </p:spPr>
        <p:txBody>
          <a:bodyPr>
            <a:normAutofit/>
          </a:bodyPr>
          <a:lstStyle/>
          <a:p>
            <a:pPr lvl="1"/>
            <a:r>
              <a:rPr lang="en-US" sz="5400" dirty="0" smtClean="0"/>
              <a:t>Name 2 lasting effects of the Vietnam War.</a:t>
            </a:r>
            <a:endParaRPr 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660258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 result for vietnam war memori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560" y="964277"/>
            <a:ext cx="8269163" cy="5212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51752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vietnam veterans returning ho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795" y="982684"/>
            <a:ext cx="8234813" cy="4636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88674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502920" y="1230284"/>
            <a:ext cx="8051144" cy="4971011"/>
          </a:xfrm>
          <a:ln>
            <a:miter lim="800000"/>
            <a:headEnd/>
            <a:tailEnd/>
          </a:ln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buClr>
                <a:schemeClr val="accent1"/>
              </a:buClr>
              <a:defRPr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Millions flee Vietnam as communists imprison thousands in “reeducation” attempt</a:t>
            </a:r>
          </a:p>
          <a:p>
            <a:pPr lvl="1">
              <a:buClr>
                <a:schemeClr val="accent1"/>
              </a:buClr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Well off expelled as businesses nationalized</a:t>
            </a:r>
          </a:p>
          <a:p>
            <a:pPr lvl="1">
              <a:buClr>
                <a:schemeClr val="accent1"/>
              </a:buClr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Many poor flee in boats, often not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surviving</a:t>
            </a:r>
          </a:p>
          <a:p>
            <a:pPr>
              <a:buClr>
                <a:schemeClr val="accent1"/>
              </a:buClr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Vietnam was eventually able to rebuild but memories and psychological effects last</a:t>
            </a:r>
          </a:p>
          <a:p>
            <a:pPr lvl="1">
              <a:buClr>
                <a:schemeClr val="accent1"/>
              </a:buClr>
              <a:defRPr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accent1"/>
              </a:buClr>
              <a:defRPr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Clr>
                <a:schemeClr val="accent1"/>
              </a:buClr>
              <a:buNone/>
              <a:defRPr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Clr>
                <a:schemeClr val="accent1"/>
              </a:buClr>
              <a:buNone/>
              <a:defRPr/>
            </a:pP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Lasting effects in SE Asia</a:t>
            </a:r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69643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026" y="321926"/>
            <a:ext cx="7543800" cy="670851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Vietnam Today </a:t>
            </a:r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253" y="992776"/>
            <a:ext cx="8092440" cy="2965270"/>
          </a:xfrm>
        </p:spPr>
        <p:txBody>
          <a:bodyPr>
            <a:normAutofit fontScale="925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200" dirty="0">
                <a:cs typeface="Arial" panose="020B0604020202020204" pitchFamily="34" charset="0"/>
              </a:rPr>
              <a:t>Agriculture's share of economic output has shrunk from about 25% in 2000 to 18% in </a:t>
            </a:r>
            <a:r>
              <a:rPr lang="en-US" sz="3200" dirty="0" smtClean="0">
                <a:cs typeface="Arial" panose="020B0604020202020204" pitchFamily="34" charset="0"/>
              </a:rPr>
              <a:t>2014</a:t>
            </a:r>
            <a:endParaRPr lang="en-US" sz="3200" dirty="0">
              <a:cs typeface="Arial" panose="020B0604020202020204" pitchFamily="34" charset="0"/>
            </a:endParaRPr>
          </a:p>
          <a:p>
            <a:r>
              <a:rPr lang="en-US" sz="3200" dirty="0">
                <a:cs typeface="Arial" panose="020B0604020202020204" pitchFamily="34" charset="0"/>
              </a:rPr>
              <a:t>Vietnamese authorities have reaffirmed their commitment to economic modernization and a more open </a:t>
            </a:r>
            <a:r>
              <a:rPr lang="en-US" sz="3200" dirty="0" smtClean="0">
                <a:cs typeface="Arial" panose="020B0604020202020204" pitchFamily="34" charset="0"/>
              </a:rPr>
              <a:t>economy</a:t>
            </a:r>
          </a:p>
          <a:p>
            <a:r>
              <a:rPr lang="en-US" sz="3200" dirty="0" smtClean="0">
                <a:cs typeface="Arial" panose="020B0604020202020204" pitchFamily="34" charset="0"/>
              </a:rPr>
              <a:t>GDP ranked 37/230</a:t>
            </a:r>
            <a:endParaRPr lang="en-US" sz="3200" dirty="0"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253" y="4225884"/>
            <a:ext cx="3974123" cy="24217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5701" y="4376616"/>
            <a:ext cx="4044352" cy="227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7315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195943" y="958774"/>
            <a:ext cx="8358121" cy="5242521"/>
          </a:xfrm>
          <a:ln>
            <a:miter lim="800000"/>
            <a:headEnd/>
            <a:tailEnd/>
          </a:ln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buClr>
                <a:schemeClr val="accent1"/>
              </a:buClr>
              <a:defRPr/>
            </a:pP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Cambodia</a:t>
            </a:r>
          </a:p>
          <a:p>
            <a:pPr lvl="1">
              <a:buClr>
                <a:schemeClr val="accent1"/>
              </a:buClr>
              <a:defRPr/>
            </a:pP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Plunges into Civil War after invasion</a:t>
            </a:r>
          </a:p>
          <a:p>
            <a:pPr lvl="1">
              <a:buClr>
                <a:schemeClr val="accent1"/>
              </a:buClr>
              <a:defRPr/>
            </a:pP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Khmer Rouge cease power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and attempt to establish peasant society</a:t>
            </a:r>
          </a:p>
          <a:p>
            <a:pPr lvl="2">
              <a:buClr>
                <a:schemeClr val="accent1"/>
              </a:buClr>
              <a:defRPr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As many as 2 million killed during brutal reign and attempted genocide</a:t>
            </a:r>
          </a:p>
          <a:p>
            <a:pPr lvl="2">
              <a:buClr>
                <a:schemeClr val="accent1"/>
              </a:buClr>
              <a:defRPr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chemeClr val="accent1"/>
              </a:buClr>
              <a:defRPr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accent1"/>
              </a:buClr>
              <a:defRPr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Clr>
                <a:schemeClr val="accent1"/>
              </a:buClr>
              <a:buNone/>
              <a:defRPr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Clr>
                <a:schemeClr val="accent1"/>
              </a:buClr>
              <a:buNone/>
              <a:defRPr/>
            </a:pP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" y="188383"/>
            <a:ext cx="8229600" cy="770391"/>
          </a:xfrm>
        </p:spPr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Lasting effects in SE Asia</a:t>
            </a:r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Image result for khmer rou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926" y="3567589"/>
            <a:ext cx="4885509" cy="3290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74919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828" y="157309"/>
            <a:ext cx="7886700" cy="78203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Your Questions</a:t>
            </a:r>
            <a:endParaRPr lang="en-US" sz="4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287827" y="1163782"/>
            <a:ext cx="8542663" cy="5013181"/>
          </a:xfrm>
        </p:spPr>
        <p:txBody>
          <a:bodyPr>
            <a:normAutofit/>
          </a:bodyPr>
          <a:lstStyle/>
          <a:p>
            <a:r>
              <a:rPr lang="en-US" sz="4000" dirty="0" smtClean="0"/>
              <a:t>Why did we fight?/Why did we think this was a good idea?</a:t>
            </a:r>
          </a:p>
          <a:p>
            <a:r>
              <a:rPr lang="en-US" sz="4000" dirty="0" smtClean="0"/>
              <a:t>What is communism?</a:t>
            </a:r>
          </a:p>
          <a:p>
            <a:r>
              <a:rPr lang="en-US" sz="4000" dirty="0" smtClean="0"/>
              <a:t>Did we have a backup plan to stop communism?</a:t>
            </a:r>
          </a:p>
          <a:p>
            <a:r>
              <a:rPr lang="en-US" sz="4000" dirty="0" smtClean="0"/>
              <a:t>Was support high in the beginning?</a:t>
            </a:r>
          </a:p>
          <a:p>
            <a:r>
              <a:rPr lang="en-US" sz="4000" dirty="0" smtClean="0"/>
              <a:t>Why didn’t they weight the options more?</a:t>
            </a: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79613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828" y="157309"/>
            <a:ext cx="7886700" cy="78203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Your Questions</a:t>
            </a:r>
            <a:endParaRPr lang="en-US" sz="4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287827" y="1163782"/>
            <a:ext cx="8542663" cy="5013181"/>
          </a:xfrm>
        </p:spPr>
        <p:txBody>
          <a:bodyPr>
            <a:normAutofit/>
          </a:bodyPr>
          <a:lstStyle/>
          <a:p>
            <a:r>
              <a:rPr lang="en-US" sz="4000" dirty="0" smtClean="0"/>
              <a:t>Is it what the President wanted? And how did he respond to advisors?</a:t>
            </a:r>
          </a:p>
          <a:p>
            <a:r>
              <a:rPr lang="en-US" sz="4000" dirty="0" smtClean="0"/>
              <a:t>How long did it last?</a:t>
            </a:r>
            <a:endParaRPr lang="en-US" sz="3600" dirty="0" smtClean="0"/>
          </a:p>
          <a:p>
            <a:r>
              <a:rPr lang="en-US" sz="4000" dirty="0" smtClean="0"/>
              <a:t>Why did it last so long?</a:t>
            </a:r>
          </a:p>
          <a:p>
            <a:r>
              <a:rPr lang="en-US" sz="4000" dirty="0" smtClean="0"/>
              <a:t>Why didn’t we pull out sooner if we knew we couldn’t win?</a:t>
            </a:r>
          </a:p>
          <a:p>
            <a:r>
              <a:rPr lang="en-US" sz="4000" dirty="0" smtClean="0"/>
              <a:t>Why did we keep so much of it a secret?</a:t>
            </a: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53836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828" y="157309"/>
            <a:ext cx="7886700" cy="78203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Your Questions</a:t>
            </a:r>
            <a:endParaRPr lang="en-US" sz="4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287827" y="1163782"/>
            <a:ext cx="8542663" cy="5367647"/>
          </a:xfrm>
        </p:spPr>
        <p:txBody>
          <a:bodyPr>
            <a:normAutofit lnSpcReduction="10000"/>
          </a:bodyPr>
          <a:lstStyle/>
          <a:p>
            <a:r>
              <a:rPr lang="en-US" sz="4000" dirty="0" smtClean="0"/>
              <a:t>What would’ve happened if we pulled out?</a:t>
            </a:r>
          </a:p>
          <a:p>
            <a:r>
              <a:rPr lang="en-US" sz="4000" dirty="0" smtClean="0"/>
              <a:t>Were all North Vietnamese Communist?</a:t>
            </a:r>
          </a:p>
          <a:p>
            <a:r>
              <a:rPr lang="en-US" sz="4000" dirty="0" smtClean="0"/>
              <a:t>Did the Vietnamese have a draft also?</a:t>
            </a:r>
          </a:p>
          <a:p>
            <a:r>
              <a:rPr lang="en-US" sz="4000" dirty="0" smtClean="0"/>
              <a:t>Why didn’t we try harder to protect civilians?</a:t>
            </a:r>
          </a:p>
          <a:p>
            <a:r>
              <a:rPr lang="en-US" sz="4000" dirty="0" smtClean="0"/>
              <a:t>How long did it take Vietnam to recover?</a:t>
            </a: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300075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3"/>
          <p:cNvSpPr>
            <a:spLocks noGrp="1"/>
          </p:cNvSpPr>
          <p:nvPr>
            <p:ph type="title"/>
          </p:nvPr>
        </p:nvSpPr>
        <p:spPr>
          <a:xfrm>
            <a:off x="504825" y="152400"/>
            <a:ext cx="6800850" cy="533400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en-US" altLang="en-US" b="1" dirty="0" smtClean="0">
                <a:solidFill>
                  <a:srgbClr val="002F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May 11, 2018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22263" y="838200"/>
            <a:ext cx="3714160" cy="5600700"/>
          </a:xfrm>
        </p:spPr>
        <p:txBody>
          <a:bodyPr>
            <a:normAutofit/>
          </a:bodyPr>
          <a:lstStyle/>
          <a:p>
            <a:pPr marL="82294" indent="0">
              <a:buNone/>
              <a:defRPr/>
            </a:pPr>
            <a:r>
              <a:rPr lang="en" b="1" u="sng" dirty="0" smtClean="0">
                <a:latin typeface="Georgia"/>
                <a:ea typeface="Georgia"/>
                <a:cs typeface="Georgia"/>
                <a:sym typeface="Georgia"/>
              </a:rPr>
              <a:t>Out for checkoff</a:t>
            </a:r>
            <a:r>
              <a:rPr lang="en" b="1" dirty="0" smtClean="0">
                <a:latin typeface="Georgia"/>
                <a:ea typeface="Georgia"/>
                <a:cs typeface="Georgia"/>
                <a:sym typeface="Georgia"/>
              </a:rPr>
              <a:t>:</a:t>
            </a:r>
          </a:p>
          <a:p>
            <a:pPr marL="82294" indent="0">
              <a:buNone/>
              <a:defRPr/>
            </a:pPr>
            <a:r>
              <a:rPr lang="en" b="1" dirty="0" smtClean="0">
                <a:latin typeface="Georgia"/>
                <a:ea typeface="Georgia"/>
                <a:cs typeface="Georgia"/>
                <a:sym typeface="Georgia"/>
              </a:rPr>
              <a:t>Vietnam Legacy notes</a:t>
            </a:r>
            <a:endParaRPr lang="en" b="1" dirty="0">
              <a:latin typeface="Georgia"/>
              <a:ea typeface="Georgia"/>
              <a:cs typeface="Georgia"/>
              <a:sym typeface="Georgia"/>
            </a:endParaRPr>
          </a:p>
          <a:p>
            <a:pPr marL="0" indent="0">
              <a:buNone/>
              <a:defRPr/>
            </a:pPr>
            <a:endParaRPr lang="en" sz="1000" b="1" dirty="0">
              <a:solidFill>
                <a:schemeClr val="bg2">
                  <a:lumMod val="10000"/>
                  <a:lumOff val="90000"/>
                </a:schemeClr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indent="0">
              <a:buNone/>
              <a:defRPr/>
            </a:pPr>
            <a:r>
              <a:rPr lang="en" b="1" u="sng" dirty="0">
                <a:solidFill>
                  <a:srgbClr val="002060"/>
                </a:solidFill>
                <a:latin typeface="Georgia"/>
                <a:ea typeface="Georgia"/>
                <a:cs typeface="Georgia"/>
                <a:sym typeface="Georgia"/>
              </a:rPr>
              <a:t>Agenda</a:t>
            </a:r>
            <a:r>
              <a:rPr lang="en" b="1" dirty="0">
                <a:solidFill>
                  <a:srgbClr val="002060"/>
                </a:solidFill>
                <a:latin typeface="Georgia"/>
                <a:ea typeface="Georgia"/>
                <a:cs typeface="Georgia"/>
                <a:sym typeface="Georgia"/>
              </a:rPr>
              <a:t>:</a:t>
            </a:r>
          </a:p>
          <a:p>
            <a:pPr marL="0" indent="0">
              <a:buNone/>
              <a:defRPr/>
            </a:pPr>
            <a:r>
              <a:rPr lang="en" b="1" dirty="0" smtClean="0">
                <a:solidFill>
                  <a:srgbClr val="002060"/>
                </a:solidFill>
                <a:latin typeface="Georgia"/>
                <a:ea typeface="Georgia"/>
                <a:cs typeface="Georgia"/>
                <a:sym typeface="Georgia"/>
              </a:rPr>
              <a:t>Legacy of Vietnam</a:t>
            </a:r>
          </a:p>
          <a:p>
            <a:pPr marL="0" indent="0">
              <a:buNone/>
              <a:defRPr/>
            </a:pPr>
            <a:r>
              <a:rPr lang="en" b="1" dirty="0" smtClean="0">
                <a:solidFill>
                  <a:srgbClr val="002060"/>
                </a:solidFill>
                <a:latin typeface="Georgia"/>
                <a:ea typeface="Georgia"/>
                <a:cs typeface="Georgia"/>
                <a:sym typeface="Georgia"/>
              </a:rPr>
              <a:t>Review</a:t>
            </a:r>
            <a:endParaRPr lang="en" b="1" dirty="0">
              <a:solidFill>
                <a:srgbClr val="00206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indent="0">
              <a:buNone/>
              <a:defRPr/>
            </a:pPr>
            <a:endParaRPr lang="en" b="1" dirty="0">
              <a:solidFill>
                <a:srgbClr val="00206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indent="0">
              <a:buNone/>
              <a:defRPr/>
            </a:pPr>
            <a:r>
              <a:rPr lang="en" b="1" u="sng" dirty="0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  <a:ea typeface="Georgia"/>
                <a:cs typeface="Georgia"/>
                <a:sym typeface="Georgia"/>
              </a:rPr>
              <a:t>Skills: </a:t>
            </a:r>
            <a:endParaRPr lang="en" b="1" u="sng" dirty="0" smtClean="0">
              <a:solidFill>
                <a:schemeClr val="accent6">
                  <a:lumMod val="75000"/>
                </a:schemeClr>
              </a:solidFill>
              <a:latin typeface="Georgia" panose="02040502050405020303" pitchFamily="18" charset="0"/>
              <a:ea typeface="Georgia"/>
              <a:cs typeface="Georgia"/>
              <a:sym typeface="Georgia"/>
            </a:endParaRPr>
          </a:p>
          <a:p>
            <a:pPr marL="0" indent="0">
              <a:buNone/>
              <a:defRPr/>
            </a:pPr>
            <a:endParaRPr lang="en" sz="900" b="1" u="sng" dirty="0">
              <a:solidFill>
                <a:schemeClr val="bg2">
                  <a:lumMod val="10000"/>
                  <a:lumOff val="90000"/>
                </a:schemeClr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036423" y="838201"/>
            <a:ext cx="5015502" cy="5889625"/>
          </a:xfrm>
        </p:spPr>
        <p:txBody>
          <a:bodyPr>
            <a:noAutofit/>
          </a:bodyPr>
          <a:lstStyle/>
          <a:p>
            <a:pPr marL="82294" indent="0">
              <a:buNone/>
              <a:defRPr/>
            </a:pPr>
            <a:r>
              <a:rPr lang="en" b="1" u="sng" dirty="0" smtClean="0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  <a:ea typeface="Georgia"/>
                <a:cs typeface="Georgia"/>
                <a:sym typeface="Georgia"/>
              </a:rPr>
              <a:t>Learning Target (I can…)</a:t>
            </a:r>
            <a:r>
              <a:rPr lang="en" b="1" dirty="0" smtClean="0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  <a:ea typeface="Georgia"/>
                <a:cs typeface="Georgia"/>
                <a:sym typeface="Georgia"/>
              </a:rPr>
              <a:t>:</a:t>
            </a:r>
            <a:endParaRPr lang="en" b="1" dirty="0">
              <a:solidFill>
                <a:schemeClr val="accent6">
                  <a:lumMod val="75000"/>
                </a:schemeClr>
              </a:solidFill>
              <a:latin typeface="Georgia" panose="02040502050405020303" pitchFamily="18" charset="0"/>
              <a:ea typeface="Georgia"/>
              <a:cs typeface="Georgia"/>
              <a:sym typeface="Georgia"/>
            </a:endParaRPr>
          </a:p>
          <a:p>
            <a:pPr>
              <a:defRPr/>
            </a:pPr>
            <a:r>
              <a:rPr lang="en-US" b="1" dirty="0" smtClean="0">
                <a:latin typeface="Georgia" panose="02040502050405020303" pitchFamily="18" charset="0"/>
                <a:ea typeface="Georgia"/>
                <a:cs typeface="Georgia"/>
                <a:sym typeface="Georgia"/>
              </a:rPr>
              <a:t>Describe the lasting effects of the Vietnam on the U.S. and SE Asia</a:t>
            </a:r>
            <a:endParaRPr lang="en" b="1" dirty="0" smtClean="0">
              <a:latin typeface="Georgia" panose="02040502050405020303" pitchFamily="18" charset="0"/>
              <a:ea typeface="Georgia"/>
              <a:cs typeface="Georgia"/>
              <a:sym typeface="Georgia"/>
            </a:endParaRPr>
          </a:p>
          <a:p>
            <a:pPr marL="82294" indent="0">
              <a:buNone/>
              <a:defRPr/>
            </a:pPr>
            <a:endParaRPr lang="en" sz="788" b="1" dirty="0">
              <a:solidFill>
                <a:schemeClr val="bg2">
                  <a:lumMod val="10000"/>
                  <a:lumOff val="90000"/>
                </a:schemeClr>
              </a:solidFill>
              <a:latin typeface="Georgia" panose="02040502050405020303" pitchFamily="18" charset="0"/>
              <a:ea typeface="Georgia"/>
              <a:cs typeface="Georgia"/>
              <a:sym typeface="Georgia"/>
            </a:endParaRPr>
          </a:p>
          <a:p>
            <a:pPr marL="82294" indent="0">
              <a:buNone/>
              <a:defRPr/>
            </a:pPr>
            <a:r>
              <a:rPr lang="en" b="1" u="sng" dirty="0" smtClean="0">
                <a:solidFill>
                  <a:srgbClr val="FF0000"/>
                </a:solidFill>
                <a:latin typeface="Georgia" panose="02040502050405020303" pitchFamily="18" charset="0"/>
                <a:ea typeface="Georgia"/>
                <a:cs typeface="Georgia"/>
                <a:sym typeface="Georgia"/>
              </a:rPr>
              <a:t>Upcoming Dates</a:t>
            </a:r>
          </a:p>
          <a:p>
            <a:pPr marL="82294" indent="0">
              <a:buNone/>
              <a:defRPr/>
            </a:pPr>
            <a:r>
              <a:rPr lang="en" b="1" dirty="0" smtClean="0">
                <a:solidFill>
                  <a:srgbClr val="FF0000"/>
                </a:solidFill>
                <a:latin typeface="Georgia" panose="02040502050405020303" pitchFamily="18" charset="0"/>
                <a:ea typeface="Georgia"/>
                <a:cs typeface="Georgia"/>
                <a:sym typeface="Georgia"/>
              </a:rPr>
              <a:t>5/14: </a:t>
            </a:r>
            <a:r>
              <a:rPr lang="en" b="1" dirty="0" smtClean="0">
                <a:latin typeface="Georgia" panose="02040502050405020303" pitchFamily="18" charset="0"/>
                <a:ea typeface="Georgia"/>
                <a:cs typeface="Georgia"/>
                <a:sym typeface="Georgia"/>
              </a:rPr>
              <a:t>Vietnam Test</a:t>
            </a:r>
          </a:p>
          <a:p>
            <a:pPr marL="82294" indent="0">
              <a:buNone/>
              <a:defRPr/>
            </a:pPr>
            <a:r>
              <a:rPr lang="en" b="1" dirty="0" smtClean="0">
                <a:solidFill>
                  <a:srgbClr val="FF0000"/>
                </a:solidFill>
                <a:latin typeface="Georgia" panose="02040502050405020303" pitchFamily="18" charset="0"/>
                <a:ea typeface="Georgia"/>
                <a:cs typeface="Georgia"/>
                <a:sym typeface="Georgia"/>
              </a:rPr>
              <a:t>5/15: </a:t>
            </a:r>
            <a:r>
              <a:rPr lang="en" b="1" dirty="0" smtClean="0">
                <a:latin typeface="Georgia" panose="02040502050405020303" pitchFamily="18" charset="0"/>
                <a:ea typeface="Georgia"/>
                <a:cs typeface="Georgia"/>
                <a:sym typeface="Georgia"/>
              </a:rPr>
              <a:t>Final due date for pre-Vietnam units late work</a:t>
            </a:r>
          </a:p>
          <a:p>
            <a:pPr marL="82294" indent="0">
              <a:buNone/>
              <a:defRPr/>
            </a:pPr>
            <a:r>
              <a:rPr lang="en" b="1" dirty="0" smtClean="0">
                <a:solidFill>
                  <a:srgbClr val="FF0000"/>
                </a:solidFill>
                <a:latin typeface="Georgia" panose="02040502050405020303" pitchFamily="18" charset="0"/>
                <a:ea typeface="Georgia"/>
                <a:cs typeface="Georgia"/>
                <a:sym typeface="Georgia"/>
              </a:rPr>
              <a:t>5/17: </a:t>
            </a:r>
            <a:r>
              <a:rPr lang="en" b="1" dirty="0" smtClean="0">
                <a:latin typeface="Georgia" panose="02040502050405020303" pitchFamily="18" charset="0"/>
                <a:ea typeface="Georgia"/>
                <a:cs typeface="Georgia"/>
                <a:sym typeface="Georgia"/>
              </a:rPr>
              <a:t>Final due date for all Vietnam late work</a:t>
            </a:r>
            <a:endParaRPr lang="en-US" sz="2400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440436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502920" y="1230284"/>
            <a:ext cx="8051144" cy="4971011"/>
          </a:xfrm>
          <a:ln>
            <a:miter lim="800000"/>
            <a:headEnd/>
            <a:tailEnd/>
          </a:ln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buClr>
                <a:schemeClr val="accent1"/>
              </a:buClr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3,000,000 Vietnamese killed</a:t>
            </a:r>
          </a:p>
          <a:p>
            <a:pPr>
              <a:buClr>
                <a:schemeClr val="accent1"/>
              </a:buClr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58,000 Americans killed;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365,000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wounded</a:t>
            </a:r>
          </a:p>
          <a:p>
            <a:pPr>
              <a:buClr>
                <a:schemeClr val="accent1"/>
              </a:buClr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Under-funding of Great Society programs</a:t>
            </a:r>
          </a:p>
          <a:p>
            <a:pPr>
              <a:buClr>
                <a:schemeClr val="accent1"/>
              </a:buClr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$150,000,000,000 in U.S. spending</a:t>
            </a:r>
          </a:p>
          <a:p>
            <a:pPr>
              <a:buClr>
                <a:schemeClr val="accent1"/>
              </a:buClr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U.S. morale, self-confidence, trust of government, decimated</a:t>
            </a:r>
          </a:p>
          <a:p>
            <a:pPr marL="457200" indent="-457200">
              <a:buClr>
                <a:schemeClr val="accent1"/>
              </a:buClr>
              <a:buNone/>
              <a:defRPr/>
            </a:pP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Costs</a:t>
            </a:r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23821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502920" y="1230284"/>
            <a:ext cx="8051144" cy="4971011"/>
          </a:xfrm>
          <a:ln>
            <a:miter lim="800000"/>
            <a:headEnd/>
            <a:tailEnd/>
          </a:ln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buClr>
                <a:schemeClr val="accent1"/>
              </a:buClr>
              <a:defRPr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Arrive home to widespread indifference and hostility</a:t>
            </a:r>
          </a:p>
          <a:p>
            <a:pPr>
              <a:buClr>
                <a:schemeClr val="accent1"/>
              </a:buClr>
              <a:defRPr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Many develop PTSD and other issues in their efforts to cope</a:t>
            </a:r>
          </a:p>
          <a:p>
            <a:pPr lvl="1">
              <a:buClr>
                <a:schemeClr val="accent1"/>
              </a:buClr>
              <a:defRPr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Suicide rate is high</a:t>
            </a:r>
          </a:p>
          <a:p>
            <a:pPr>
              <a:buClr>
                <a:schemeClr val="accent1"/>
              </a:buClr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 and effort to honor Veterans, government commissions Memorial</a:t>
            </a:r>
          </a:p>
          <a:p>
            <a:pPr marL="457200" lvl="1" indent="0">
              <a:buClr>
                <a:schemeClr val="accent1"/>
              </a:buClr>
              <a:buNone/>
              <a:defRPr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Clr>
                <a:schemeClr val="accent1"/>
              </a:buClr>
              <a:buNone/>
              <a:defRPr/>
            </a:pP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Veterans</a:t>
            </a:r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Image result for vietnam veterans returning ho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145222"/>
            <a:ext cx="38100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58591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4771" y="292175"/>
            <a:ext cx="7543800" cy="37530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Vietnam Memorial </a:t>
            </a:r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8522" y="1372640"/>
            <a:ext cx="476059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Inscribed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on the black granite walls are the names of more than 58,000 men and women who gave their lives or remain missing.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winning design was the work of Maya Ying Lin of Athens, Ohio, a 21-year-old senior at Yale University.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Ground broken on Friday, March 26, 1982.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Lin’s intention from the beginning was to have the names appear chronologically. 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She wanted the names to tell the journey, or the timeline, of the war.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5614" y="1433539"/>
            <a:ext cx="3600450" cy="2407444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V="1">
            <a:off x="4972620" y="2800418"/>
            <a:ext cx="1653294" cy="368657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80714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vietnam war memori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606" y="872836"/>
            <a:ext cx="8049822" cy="512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32180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vietnam war memori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046" y="789709"/>
            <a:ext cx="7970676" cy="5411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84666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vietnam war memori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063" y="1217815"/>
            <a:ext cx="8333354" cy="4684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54998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vietnam war memori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536" y="833237"/>
            <a:ext cx="7730882" cy="5193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61831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159</TotalTime>
  <Words>478</Words>
  <Application>Microsoft Office PowerPoint</Application>
  <PresentationFormat>On-screen Show (4:3)</PresentationFormat>
  <Paragraphs>81</Paragraphs>
  <Slides>17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Georgia</vt:lpstr>
      <vt:lpstr>Times New Roman</vt:lpstr>
      <vt:lpstr>Office Theme</vt:lpstr>
      <vt:lpstr>Warm Up 5/11 (#7)</vt:lpstr>
      <vt:lpstr>May 11, 2018</vt:lpstr>
      <vt:lpstr>The Costs</vt:lpstr>
      <vt:lpstr>Veterans</vt:lpstr>
      <vt:lpstr>Vietnam Memorial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Lasting effects in SE Asia</vt:lpstr>
      <vt:lpstr>Vietnam Today </vt:lpstr>
      <vt:lpstr>Lasting effects in SE Asia</vt:lpstr>
      <vt:lpstr>Your Questions</vt:lpstr>
      <vt:lpstr>Your Questions</vt:lpstr>
      <vt:lpstr>Your Questions</vt:lpstr>
    </vt:vector>
  </TitlesOfParts>
  <Company>Issaquah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Warm Up 5/11 (#7)</dc:title>
  <dc:creator>Santos, Megan    SHS - Staff</dc:creator>
  <cp:lastModifiedBy>Santos, Megan    SHS - Staff</cp:lastModifiedBy>
  <cp:revision>8</cp:revision>
  <dcterms:created xsi:type="dcterms:W3CDTF">2018-05-10T17:53:26Z</dcterms:created>
  <dcterms:modified xsi:type="dcterms:W3CDTF">2018-05-11T04:21:17Z</dcterms:modified>
</cp:coreProperties>
</file>