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20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2" r:id="rId9"/>
    <p:sldId id="263" r:id="rId10"/>
    <p:sldId id="265" r:id="rId11"/>
    <p:sldId id="267" r:id="rId12"/>
    <p:sldId id="268" r:id="rId13"/>
    <p:sldId id="269" r:id="rId14"/>
    <p:sldId id="272" r:id="rId15"/>
    <p:sldId id="273" r:id="rId16"/>
    <p:sldId id="274" r:id="rId17"/>
    <p:sldId id="270" r:id="rId18"/>
    <p:sldId id="271" r:id="rId19"/>
  </p:sldIdLst>
  <p:sldSz cx="9144000" cy="6858000" type="screen4x3"/>
  <p:notesSz cx="6950075" cy="92360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114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3408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6768" y="0"/>
            <a:ext cx="3011699" cy="463408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r">
              <a:defRPr sz="1200"/>
            </a:lvl1pPr>
          </a:lstStyle>
          <a:p>
            <a:fld id="{2FE31806-C549-48C2-909F-D9037F796A46}" type="datetimeFigureOut">
              <a:rPr lang="en-US" smtClean="0"/>
              <a:t>1/2/2018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669"/>
            <a:ext cx="3011699" cy="463407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6768" y="8772669"/>
            <a:ext cx="3011699" cy="463407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r">
              <a:defRPr sz="1200"/>
            </a:lvl1pPr>
          </a:lstStyle>
          <a:p>
            <a:fld id="{054480EA-61C3-4BCE-9257-BE51BDCD59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53682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77DA6-EDC8-40CF-82EB-D432E5FC165F}" type="datetimeFigureOut">
              <a:rPr lang="en-US" smtClean="0"/>
              <a:t>1/2/2018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F7618-FE22-40F1-825B-7A5B55DFDA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53327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77DA6-EDC8-40CF-82EB-D432E5FC165F}" type="datetimeFigureOut">
              <a:rPr lang="en-US" smtClean="0"/>
              <a:t>1/2/2018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F7618-FE22-40F1-825B-7A5B55DFDA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62019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77DA6-EDC8-40CF-82EB-D432E5FC165F}" type="datetimeFigureOut">
              <a:rPr lang="en-US" smtClean="0"/>
              <a:t>1/2/2018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F7618-FE22-40F1-825B-7A5B55DFDA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4093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77DA6-EDC8-40CF-82EB-D432E5FC165F}" type="datetimeFigureOut">
              <a:rPr lang="en-US" smtClean="0"/>
              <a:t>1/2/2018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F7618-FE22-40F1-825B-7A5B55DFDA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3272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77DA6-EDC8-40CF-82EB-D432E5FC165F}" type="datetimeFigureOut">
              <a:rPr lang="en-US" smtClean="0"/>
              <a:t>1/2/2018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F7618-FE22-40F1-825B-7A5B55DFDA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14819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77DA6-EDC8-40CF-82EB-D432E5FC165F}" type="datetimeFigureOut">
              <a:rPr lang="en-US" smtClean="0"/>
              <a:t>1/2/2018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F7618-FE22-40F1-825B-7A5B55DFDA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57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77DA6-EDC8-40CF-82EB-D432E5FC165F}" type="datetimeFigureOut">
              <a:rPr lang="en-US" smtClean="0"/>
              <a:t>1/2/2018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F7618-FE22-40F1-825B-7A5B55DFDA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355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77DA6-EDC8-40CF-82EB-D432E5FC165F}" type="datetimeFigureOut">
              <a:rPr lang="en-US" smtClean="0"/>
              <a:t>1/2/2018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F7618-FE22-40F1-825B-7A5B55DFDA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92093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77DA6-EDC8-40CF-82EB-D432E5FC165F}" type="datetimeFigureOut">
              <a:rPr lang="en-US" smtClean="0"/>
              <a:t>1/2/2018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F7618-FE22-40F1-825B-7A5B55DFDA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08485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77DA6-EDC8-40CF-82EB-D432E5FC165F}" type="datetimeFigureOut">
              <a:rPr lang="en-US" smtClean="0"/>
              <a:t>1/2/2018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F7618-FE22-40F1-825B-7A5B55DFDA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90037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77DA6-EDC8-40CF-82EB-D432E5FC165F}" type="datetimeFigureOut">
              <a:rPr lang="en-US" smtClean="0"/>
              <a:t>1/2/2018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F7618-FE22-40F1-825B-7A5B55DFDA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26358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277DA6-EDC8-40CF-82EB-D432E5FC165F}" type="datetimeFigureOut">
              <a:rPr lang="en-US" smtClean="0"/>
              <a:t>1/2/2018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4F7618-FE22-40F1-825B-7A5B55DFDA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15909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79268" y="991735"/>
            <a:ext cx="7772400" cy="967694"/>
          </a:xfrm>
        </p:spPr>
        <p:txBody>
          <a:bodyPr/>
          <a:lstStyle/>
          <a:p>
            <a:r>
              <a:rPr lang="en-US" b="1" dirty="0" smtClean="0">
                <a:solidFill>
                  <a:srgbClr val="0000FF"/>
                </a:solidFill>
              </a:rPr>
              <a:t>Warm Up 1/2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6389" y="2207623"/>
            <a:ext cx="8138159" cy="3050177"/>
          </a:xfrm>
        </p:spPr>
        <p:txBody>
          <a:bodyPr>
            <a:normAutofit/>
          </a:bodyPr>
          <a:lstStyle/>
          <a:p>
            <a:r>
              <a:rPr lang="en-US" sz="4400" dirty="0" smtClean="0"/>
              <a:t>What were the general world views in America after WWI?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3738553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5131" y="221436"/>
            <a:ext cx="7886700" cy="823594"/>
          </a:xfrm>
        </p:spPr>
        <p:txBody>
          <a:bodyPr>
            <a:normAutofit fontScale="90000"/>
          </a:bodyPr>
          <a:lstStyle/>
          <a:p>
            <a:r>
              <a:rPr lang="en-US" sz="5400" b="1" dirty="0" smtClean="0">
                <a:solidFill>
                  <a:srgbClr val="0000FF"/>
                </a:solidFill>
              </a:rPr>
              <a:t>Red Scare</a:t>
            </a:r>
            <a:endParaRPr lang="en-US" sz="5400" b="1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5131" y="1045030"/>
            <a:ext cx="8660675" cy="5682341"/>
          </a:xfrm>
        </p:spPr>
        <p:txBody>
          <a:bodyPr>
            <a:normAutofit/>
          </a:bodyPr>
          <a:lstStyle/>
          <a:p>
            <a:r>
              <a:rPr lang="en-US" altLang="en-US" sz="4000" b="1" dirty="0" smtClean="0">
                <a:solidFill>
                  <a:srgbClr val="FF0000"/>
                </a:solidFill>
              </a:rPr>
              <a:t>Red Scare: </a:t>
            </a:r>
            <a:r>
              <a:rPr lang="en-US" altLang="en-US" sz="4000" dirty="0" smtClean="0"/>
              <a:t>intense fear of communism and other politically radical ideas</a:t>
            </a:r>
          </a:p>
          <a:p>
            <a:pPr lvl="1"/>
            <a:r>
              <a:rPr lang="en-US" sz="3600" dirty="0" smtClean="0"/>
              <a:t>Leads to widespread distrust of European (particularly Eastern European) immigrants</a:t>
            </a:r>
          </a:p>
          <a:p>
            <a:r>
              <a:rPr lang="en-US" sz="3600" dirty="0" smtClean="0"/>
              <a:t>Communist Party forms in U.S. (includes IWW and other socialist radicals)</a:t>
            </a:r>
          </a:p>
          <a:p>
            <a:pPr lvl="1"/>
            <a:r>
              <a:rPr lang="en-US" sz="3200" dirty="0" smtClean="0"/>
              <a:t>Very small but rhetoric begins to scare the public</a:t>
            </a:r>
            <a:endParaRPr lang="en-US" sz="3200" dirty="0"/>
          </a:p>
        </p:txBody>
      </p:sp>
      <p:pic>
        <p:nvPicPr>
          <p:cNvPr id="4" name="Picture 5" descr="statu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7218" y="0"/>
            <a:ext cx="60198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20944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5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5131" y="221436"/>
            <a:ext cx="8373292" cy="823594"/>
          </a:xfrm>
        </p:spPr>
        <p:txBody>
          <a:bodyPr>
            <a:noAutofit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Red Scare – Hysteria takes over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5131" y="1045030"/>
            <a:ext cx="8660675" cy="5682341"/>
          </a:xfrm>
        </p:spPr>
        <p:txBody>
          <a:bodyPr>
            <a:normAutofit/>
          </a:bodyPr>
          <a:lstStyle/>
          <a:p>
            <a:r>
              <a:rPr lang="en-US" altLang="en-US" sz="4000" dirty="0" smtClean="0"/>
              <a:t>Several bombs mailed to government and business leaders, igniting a panic over fear of “Red” takeover</a:t>
            </a:r>
          </a:p>
          <a:p>
            <a:r>
              <a:rPr lang="en-US" altLang="en-US" sz="4000" dirty="0" smtClean="0"/>
              <a:t>Government decides to take action</a:t>
            </a:r>
            <a:endParaRPr lang="en-US" altLang="en-US" sz="4000" dirty="0"/>
          </a:p>
          <a:p>
            <a:endParaRPr lang="en-US" sz="4000" dirty="0" smtClean="0"/>
          </a:p>
          <a:p>
            <a:pPr mar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873203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5131" y="221436"/>
            <a:ext cx="8373292" cy="823594"/>
          </a:xfrm>
        </p:spPr>
        <p:txBody>
          <a:bodyPr>
            <a:noAutofit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Red Scare – Hysteria takes over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5131" y="1045030"/>
            <a:ext cx="8660675" cy="5682341"/>
          </a:xfrm>
        </p:spPr>
        <p:txBody>
          <a:bodyPr>
            <a:normAutofit/>
          </a:bodyPr>
          <a:lstStyle/>
          <a:p>
            <a:r>
              <a:rPr lang="en-US" altLang="en-US" sz="4000" dirty="0" smtClean="0">
                <a:solidFill>
                  <a:srgbClr val="FF0000"/>
                </a:solidFill>
              </a:rPr>
              <a:t>Palmer Raids</a:t>
            </a:r>
          </a:p>
          <a:p>
            <a:pPr lvl="1"/>
            <a:r>
              <a:rPr lang="en-US" altLang="en-US" sz="3200" dirty="0" smtClean="0"/>
              <a:t>Attorney General (Palmer) appoints </a:t>
            </a:r>
            <a:r>
              <a:rPr lang="en-US" altLang="en-US" sz="3200" b="1" dirty="0" smtClean="0"/>
              <a:t>J. Edgar Hoover</a:t>
            </a:r>
            <a:r>
              <a:rPr lang="en-US" altLang="en-US" sz="3200" dirty="0" smtClean="0"/>
              <a:t> to hunt down suspected Communists and anarchists</a:t>
            </a:r>
          </a:p>
          <a:p>
            <a:pPr lvl="2"/>
            <a:r>
              <a:rPr lang="en-US" altLang="en-US" sz="2800" dirty="0" smtClean="0"/>
              <a:t>Antiradical department later becomes </a:t>
            </a:r>
            <a:r>
              <a:rPr lang="en-US" altLang="en-US" sz="2800" b="1" dirty="0" smtClean="0"/>
              <a:t>FBI</a:t>
            </a:r>
          </a:p>
          <a:p>
            <a:pPr lvl="1"/>
            <a:r>
              <a:rPr lang="en-US" altLang="en-US" sz="3200" b="1" dirty="0" smtClean="0"/>
              <a:t>Suspension of rights</a:t>
            </a:r>
          </a:p>
          <a:p>
            <a:pPr lvl="2"/>
            <a:r>
              <a:rPr lang="en-US" altLang="en-US" sz="2800" dirty="0" smtClean="0"/>
              <a:t>Raided private property without search warrants</a:t>
            </a:r>
          </a:p>
          <a:p>
            <a:pPr lvl="2"/>
            <a:r>
              <a:rPr lang="en-US" altLang="en-US" sz="2800" dirty="0" smtClean="0"/>
              <a:t>Jailed and deported suspects without lawyers or trials</a:t>
            </a:r>
          </a:p>
          <a:p>
            <a:pPr lvl="1"/>
            <a:r>
              <a:rPr lang="en-US" altLang="en-US" sz="3200" b="1" dirty="0" smtClean="0"/>
              <a:t>No evidence found. </a:t>
            </a:r>
            <a:r>
              <a:rPr lang="en-US" altLang="en-US" sz="3200" dirty="0" smtClean="0"/>
              <a:t>Palmer lose credit after predicting government overthrow that never happens.</a:t>
            </a:r>
            <a:endParaRPr lang="en-US" altLang="en-US" sz="3200" dirty="0"/>
          </a:p>
          <a:p>
            <a:endParaRPr lang="en-US" sz="4000" dirty="0" smtClean="0"/>
          </a:p>
          <a:p>
            <a:pPr mar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603572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5131" y="221436"/>
            <a:ext cx="8373292" cy="823594"/>
          </a:xfrm>
        </p:spPr>
        <p:txBody>
          <a:bodyPr>
            <a:noAutofit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Red Scare – Hysteria takes over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7567" y="1045030"/>
            <a:ext cx="8778240" cy="5682341"/>
          </a:xfrm>
        </p:spPr>
        <p:txBody>
          <a:bodyPr>
            <a:normAutofit/>
          </a:bodyPr>
          <a:lstStyle/>
          <a:p>
            <a:r>
              <a:rPr lang="en-US" altLang="en-US" sz="4000" dirty="0" smtClean="0">
                <a:solidFill>
                  <a:srgbClr val="FF0000"/>
                </a:solidFill>
              </a:rPr>
              <a:t>Sacco and Vanzetti</a:t>
            </a:r>
          </a:p>
          <a:p>
            <a:pPr lvl="1"/>
            <a:r>
              <a:rPr lang="en-US" altLang="en-US" sz="3200" b="1" dirty="0" smtClean="0"/>
              <a:t>Italian immigrants</a:t>
            </a:r>
          </a:p>
          <a:p>
            <a:pPr lvl="1"/>
            <a:r>
              <a:rPr lang="en-US" altLang="en-US" sz="3200" dirty="0" smtClean="0"/>
              <a:t>Arrested after meeting description of fugitives who killed factory paymaster and stole the money</a:t>
            </a:r>
          </a:p>
          <a:p>
            <a:pPr lvl="1"/>
            <a:r>
              <a:rPr lang="en-US" altLang="en-US" sz="3200" b="1" dirty="0" smtClean="0"/>
              <a:t>Both had alibis</a:t>
            </a:r>
          </a:p>
          <a:p>
            <a:pPr lvl="1"/>
            <a:r>
              <a:rPr lang="en-US" altLang="en-US" sz="3200" dirty="0" smtClean="0"/>
              <a:t>Circumstantial evidence</a:t>
            </a:r>
          </a:p>
          <a:p>
            <a:pPr lvl="1"/>
            <a:r>
              <a:rPr lang="en-US" altLang="en-US" sz="3200" dirty="0" smtClean="0"/>
              <a:t>Prejudiced judge</a:t>
            </a:r>
          </a:p>
          <a:p>
            <a:pPr lvl="1"/>
            <a:r>
              <a:rPr lang="en-US" altLang="en-US" sz="3200" b="1" dirty="0" smtClean="0"/>
              <a:t>Sentenced to die </a:t>
            </a:r>
            <a:r>
              <a:rPr lang="en-US" altLang="en-US" sz="3200" dirty="0" smtClean="0"/>
              <a:t>in electric chair</a:t>
            </a:r>
          </a:p>
          <a:p>
            <a:pPr lvl="1"/>
            <a:r>
              <a:rPr lang="en-US" altLang="en-US" sz="3200" dirty="0" smtClean="0"/>
              <a:t>50 years later, governor ruled that </a:t>
            </a:r>
            <a:r>
              <a:rPr lang="en-US" altLang="en-US" sz="3200" b="1" dirty="0" smtClean="0"/>
              <a:t>trial had been unfair</a:t>
            </a:r>
            <a:endParaRPr lang="en-US" altLang="en-US" sz="3200" b="1" dirty="0"/>
          </a:p>
          <a:p>
            <a:endParaRPr lang="en-US" sz="4000" dirty="0" smtClean="0"/>
          </a:p>
          <a:p>
            <a:pPr mar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061834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806726"/>
          </a:xfrm>
        </p:spPr>
        <p:txBody>
          <a:bodyPr>
            <a:normAutofit/>
          </a:bodyPr>
          <a:lstStyle/>
          <a:p>
            <a:r>
              <a:rPr lang="en-US" sz="48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Devil in New England </a:t>
            </a:r>
            <a:endParaRPr lang="en-US" sz="48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05017"/>
            <a:ext cx="7886700" cy="4871946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As Puritans began losing a stronghold on their </a:t>
            </a:r>
            <a:r>
              <a:rPr lang="en-US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“city upon a hill”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fear of witchcraft heightened 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Prompted by accusations of </a:t>
            </a:r>
            <a:r>
              <a:rPr lang="en-US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young girls against societal outcasts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, a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witchhunt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hysteria broke out in 1692</a:t>
            </a:r>
          </a:p>
          <a:p>
            <a:pPr lvl="1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Hundreds (majority women, but many men as well) will be accused and imprisoned</a:t>
            </a:r>
          </a:p>
          <a:p>
            <a:pPr lvl="1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20 will be executed (19 hanged, 1 pressed)</a:t>
            </a:r>
          </a:p>
          <a:p>
            <a:pPr lvl="1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Trials were based on presumption of guilt</a:t>
            </a:r>
          </a:p>
          <a:p>
            <a:pPr lvl="2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Accused could admit being a witch to avoid execution, but only if they were willing to accuse others. </a:t>
            </a:r>
          </a:p>
          <a:p>
            <a:pPr lvl="2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Accusations seemed at times to be politically motivated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4582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833359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Social </a:t>
            </a:r>
            <a:r>
              <a:rPr 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ysteria Formula </a:t>
            </a:r>
            <a:endParaRPr lang="en-US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28650" y="1544715"/>
            <a:ext cx="7886700" cy="4632248"/>
          </a:xfrm>
        </p:spPr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en-US" sz="57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Fear</a:t>
            </a:r>
          </a:p>
          <a:p>
            <a:pPr algn="ctr"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(often irrational &amp;/or ignorant)</a:t>
            </a:r>
          </a:p>
          <a:p>
            <a:pPr algn="ctr">
              <a:buNone/>
            </a:pPr>
            <a:r>
              <a:rPr lang="en-US" sz="5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↓</a:t>
            </a:r>
          </a:p>
          <a:p>
            <a:pPr algn="ctr">
              <a:buNone/>
            </a:pPr>
            <a:r>
              <a:rPr lang="en-US" sz="57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Hatred </a:t>
            </a:r>
          </a:p>
          <a:p>
            <a:pPr algn="ctr"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(prejudice, paranoia)</a:t>
            </a:r>
          </a:p>
          <a:p>
            <a:pPr algn="ctr">
              <a:buNone/>
            </a:pPr>
            <a:r>
              <a:rPr lang="en-US" sz="5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↓</a:t>
            </a:r>
          </a:p>
          <a:p>
            <a:pPr algn="ctr">
              <a:buNone/>
            </a:pPr>
            <a:r>
              <a:rPr lang="en-US" sz="57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Action </a:t>
            </a:r>
          </a:p>
          <a:p>
            <a:pPr algn="ctr"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(violent, legal, political)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8666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Hysteria Cycle</a:t>
            </a:r>
            <a:endParaRPr lang="en-US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Social Hysteria has occurred over and over again in US History on different levels. </a:t>
            </a:r>
          </a:p>
          <a:p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Using the formula, can you think of 3 other examples besides the Salem Witch Trials? 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3911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5131" y="221436"/>
            <a:ext cx="8373292" cy="823594"/>
          </a:xfrm>
        </p:spPr>
        <p:txBody>
          <a:bodyPr>
            <a:noAutofit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Social Hysteria </a:t>
            </a:r>
            <a:r>
              <a:rPr lang="en-US" b="1" dirty="0" smtClean="0">
                <a:solidFill>
                  <a:srgbClr val="0000FF"/>
                </a:solidFill>
              </a:rPr>
              <a:t>Today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7567" y="1045030"/>
            <a:ext cx="8778240" cy="5682341"/>
          </a:xfrm>
        </p:spPr>
        <p:txBody>
          <a:bodyPr>
            <a:normAutofit/>
          </a:bodyPr>
          <a:lstStyle/>
          <a:p>
            <a:r>
              <a:rPr lang="en-US" sz="4000" dirty="0" smtClean="0"/>
              <a:t>Muslims</a:t>
            </a:r>
          </a:p>
          <a:p>
            <a:pPr lvl="1"/>
            <a:r>
              <a:rPr lang="en-US" sz="3600" dirty="0" smtClean="0"/>
              <a:t>Travel bans, general distrust</a:t>
            </a:r>
          </a:p>
          <a:p>
            <a:r>
              <a:rPr lang="en-US" sz="4000" dirty="0" smtClean="0"/>
              <a:t>Undocumented immigrants</a:t>
            </a:r>
          </a:p>
          <a:p>
            <a:pPr lvl="1"/>
            <a:r>
              <a:rPr lang="en-US" sz="3600" dirty="0" smtClean="0"/>
              <a:t>Seattle property manager</a:t>
            </a:r>
          </a:p>
          <a:p>
            <a:pPr mar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921296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5131" y="221436"/>
            <a:ext cx="8373292" cy="823594"/>
          </a:xfrm>
        </p:spPr>
        <p:txBody>
          <a:bodyPr>
            <a:noAutofit/>
          </a:bodyPr>
          <a:lstStyle/>
          <a:p>
            <a:pPr algn="ctr"/>
            <a:r>
              <a:rPr lang="en-US" b="1" dirty="0" smtClean="0">
                <a:solidFill>
                  <a:srgbClr val="0000FF"/>
                </a:solidFill>
              </a:rPr>
              <a:t>Homework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7567" y="1045030"/>
            <a:ext cx="8778240" cy="5682341"/>
          </a:xfrm>
        </p:spPr>
        <p:txBody>
          <a:bodyPr>
            <a:normAutofit/>
          </a:bodyPr>
          <a:lstStyle/>
          <a:p>
            <a:r>
              <a:rPr lang="en-US" sz="3600" dirty="0" smtClean="0"/>
              <a:t>Prepare for our Structured Academic Controversy (mini </a:t>
            </a:r>
            <a:r>
              <a:rPr lang="en-US" sz="3600" dirty="0" err="1" smtClean="0"/>
              <a:t>mini</a:t>
            </a:r>
            <a:r>
              <a:rPr lang="en-US" sz="3600" dirty="0" smtClean="0"/>
              <a:t> debate)</a:t>
            </a:r>
          </a:p>
          <a:p>
            <a:r>
              <a:rPr lang="en-US" sz="3600" dirty="0" smtClean="0"/>
              <a:t>Read the documents provided and fill in your prep worksheet. You can also use Section 26.4 of your book. </a:t>
            </a:r>
            <a:r>
              <a:rPr lang="en-US" dirty="0" smtClean="0"/>
              <a:t>Good academic internet research is acceptable (only as needed).</a:t>
            </a:r>
          </a:p>
          <a:p>
            <a:pPr lvl="1"/>
            <a:r>
              <a:rPr lang="en-US" sz="3200" dirty="0" smtClean="0"/>
              <a:t>Be ready to give a 3 minute argument and a 3 minute rebuttal</a:t>
            </a:r>
          </a:p>
          <a:p>
            <a:pPr lvl="1"/>
            <a:endParaRPr lang="en-US" sz="3200" dirty="0" smtClean="0"/>
          </a:p>
          <a:p>
            <a:endParaRPr lang="en-US" sz="3200" dirty="0" smtClean="0"/>
          </a:p>
          <a:p>
            <a:pPr mar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506620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5131" y="221436"/>
            <a:ext cx="7886700" cy="823594"/>
          </a:xfrm>
        </p:spPr>
        <p:txBody>
          <a:bodyPr>
            <a:normAutofit fontScale="90000"/>
          </a:bodyPr>
          <a:lstStyle/>
          <a:p>
            <a:r>
              <a:rPr lang="en-US" sz="5400" b="1" dirty="0" smtClean="0">
                <a:solidFill>
                  <a:srgbClr val="0000FF"/>
                </a:solidFill>
              </a:rPr>
              <a:t>Welcome Back!</a:t>
            </a:r>
            <a:endParaRPr lang="en-US" sz="5400" b="1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5131" y="1476103"/>
            <a:ext cx="8660675" cy="470086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If you missed either the WWI quiz or the Socratic Seminar, you have until </a:t>
            </a:r>
            <a:r>
              <a:rPr lang="en-US" sz="3200" dirty="0" smtClean="0">
                <a:solidFill>
                  <a:srgbClr val="FF0000"/>
                </a:solidFill>
              </a:rPr>
              <a:t>Friday</a:t>
            </a:r>
            <a:r>
              <a:rPr lang="en-US" sz="3200" dirty="0" smtClean="0"/>
              <a:t> to make those up.</a:t>
            </a:r>
          </a:p>
          <a:p>
            <a:r>
              <a:rPr lang="en-US" sz="3200" dirty="0" smtClean="0"/>
              <a:t>Fall paper scores are in Skyward. If you have questions about your paper, please see me in my office before or after school.</a:t>
            </a:r>
          </a:p>
          <a:p>
            <a:r>
              <a:rPr lang="en-US" sz="3200" dirty="0" smtClean="0"/>
              <a:t>Remember, finals are in 3 weeks! So put forth your very best for Unit 6. If you have concerns about your grade, visit me before school or email me.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817418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5131" y="221436"/>
            <a:ext cx="7886700" cy="823594"/>
          </a:xfrm>
        </p:spPr>
        <p:txBody>
          <a:bodyPr>
            <a:normAutofit fontScale="90000"/>
          </a:bodyPr>
          <a:lstStyle/>
          <a:p>
            <a:r>
              <a:rPr lang="en-US" sz="5400" b="1" dirty="0" smtClean="0">
                <a:solidFill>
                  <a:srgbClr val="0000FF"/>
                </a:solidFill>
              </a:rPr>
              <a:t>Fall Paper Thoughts</a:t>
            </a:r>
            <a:endParaRPr lang="en-US" sz="5400" b="1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5131" y="1476103"/>
            <a:ext cx="8660675" cy="470086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What went well:</a:t>
            </a:r>
          </a:p>
          <a:p>
            <a:pPr lvl="1"/>
            <a:r>
              <a:rPr lang="en-US" sz="3600" dirty="0" smtClean="0"/>
              <a:t>Generally, good evidence</a:t>
            </a:r>
          </a:p>
          <a:p>
            <a:pPr lvl="1"/>
            <a:r>
              <a:rPr lang="en-US" sz="3600" dirty="0" smtClean="0"/>
              <a:t>Generally, good thesis statements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91806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5131" y="221436"/>
            <a:ext cx="7886700" cy="823594"/>
          </a:xfrm>
        </p:spPr>
        <p:txBody>
          <a:bodyPr>
            <a:normAutofit fontScale="90000"/>
          </a:bodyPr>
          <a:lstStyle/>
          <a:p>
            <a:r>
              <a:rPr lang="en-US" sz="5400" b="1" dirty="0" smtClean="0">
                <a:solidFill>
                  <a:srgbClr val="0000FF"/>
                </a:solidFill>
              </a:rPr>
              <a:t>Fall Paper Thoughts</a:t>
            </a:r>
            <a:endParaRPr lang="en-US" sz="5400" b="1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5131" y="1045030"/>
            <a:ext cx="8660675" cy="5682341"/>
          </a:xfrm>
        </p:spPr>
        <p:txBody>
          <a:bodyPr>
            <a:normAutofit/>
          </a:bodyPr>
          <a:lstStyle/>
          <a:p>
            <a:r>
              <a:rPr lang="en-US" sz="4400" b="1" dirty="0" smtClean="0"/>
              <a:t>What we can do better:</a:t>
            </a:r>
          </a:p>
          <a:p>
            <a:pPr lvl="1"/>
            <a:r>
              <a:rPr lang="en-US" sz="3600" dirty="0" smtClean="0"/>
              <a:t>Avoiding overlong paragraphs</a:t>
            </a:r>
          </a:p>
          <a:p>
            <a:pPr lvl="1"/>
            <a:r>
              <a:rPr lang="en-US" sz="3600" dirty="0" smtClean="0"/>
              <a:t>Staying in </a:t>
            </a:r>
            <a:r>
              <a:rPr lang="en-US" sz="3600" b="1" dirty="0" smtClean="0"/>
              <a:t>third person </a:t>
            </a:r>
            <a:r>
              <a:rPr lang="en-US" sz="3600" dirty="0" smtClean="0"/>
              <a:t>and </a:t>
            </a:r>
            <a:r>
              <a:rPr lang="en-US" sz="3600" b="1" dirty="0" smtClean="0"/>
              <a:t>past tense</a:t>
            </a:r>
          </a:p>
          <a:p>
            <a:pPr lvl="1"/>
            <a:r>
              <a:rPr lang="en-US" sz="3600" b="1" dirty="0" smtClean="0">
                <a:solidFill>
                  <a:srgbClr val="FF0000"/>
                </a:solidFill>
              </a:rPr>
              <a:t>ANALYSIS! </a:t>
            </a:r>
          </a:p>
          <a:p>
            <a:pPr lvl="2"/>
            <a:r>
              <a:rPr lang="en-US" sz="3200" dirty="0" smtClean="0"/>
              <a:t>Connect to your thesis (strong so what)</a:t>
            </a:r>
          </a:p>
          <a:p>
            <a:pPr lvl="2"/>
            <a:r>
              <a:rPr lang="en-US" sz="3200" dirty="0" smtClean="0"/>
              <a:t>Go deeper, make connections, be clear</a:t>
            </a:r>
          </a:p>
          <a:p>
            <a:pPr lvl="2"/>
            <a:r>
              <a:rPr lang="en-US" sz="3200" dirty="0" smtClean="0"/>
              <a:t>Be Brave!! Make a claim</a:t>
            </a:r>
          </a:p>
          <a:p>
            <a:pPr lvl="1"/>
            <a:r>
              <a:rPr lang="en-US" sz="3600" dirty="0" smtClean="0"/>
              <a:t>Watch run-on sentences</a:t>
            </a:r>
          </a:p>
          <a:p>
            <a:pPr lvl="1"/>
            <a:r>
              <a:rPr lang="en-US" sz="3600" dirty="0" smtClean="0"/>
              <a:t>MLA in-text citations</a:t>
            </a:r>
          </a:p>
          <a:p>
            <a:pPr lvl="1"/>
            <a:r>
              <a:rPr lang="en-US" sz="3600" dirty="0" smtClean="0"/>
              <a:t>ACADEMIC SOURCES!!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855277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5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5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5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5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5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5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5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5131" y="221436"/>
            <a:ext cx="7886700" cy="823594"/>
          </a:xfrm>
        </p:spPr>
        <p:txBody>
          <a:bodyPr>
            <a:normAutofit fontScale="90000"/>
          </a:bodyPr>
          <a:lstStyle/>
          <a:p>
            <a:r>
              <a:rPr lang="en-US" sz="5400" b="1" dirty="0" smtClean="0">
                <a:solidFill>
                  <a:srgbClr val="0000FF"/>
                </a:solidFill>
              </a:rPr>
              <a:t>Unit 6 Overview – 1920s</a:t>
            </a:r>
            <a:endParaRPr lang="en-US" sz="5400" b="1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5131" y="1045030"/>
            <a:ext cx="8660675" cy="5682341"/>
          </a:xfrm>
        </p:spPr>
        <p:txBody>
          <a:bodyPr>
            <a:normAutofit/>
          </a:bodyPr>
          <a:lstStyle/>
          <a:p>
            <a:r>
              <a:rPr lang="en-US" sz="3600" dirty="0" smtClean="0"/>
              <a:t>Politics and the Red Scare</a:t>
            </a:r>
          </a:p>
          <a:p>
            <a:r>
              <a:rPr lang="en-US" sz="3600" dirty="0"/>
              <a:t>Harlem Renaissance and the KKK</a:t>
            </a:r>
          </a:p>
          <a:p>
            <a:r>
              <a:rPr lang="en-US" sz="3600" dirty="0" smtClean="0"/>
              <a:t>Prohibition and Christian Fundamentalism</a:t>
            </a:r>
          </a:p>
          <a:p>
            <a:r>
              <a:rPr lang="en-US" sz="3600" dirty="0" smtClean="0"/>
              <a:t>Flappers and the Modern Woman</a:t>
            </a:r>
          </a:p>
          <a:p>
            <a:r>
              <a:rPr lang="en-US" sz="3600" dirty="0" smtClean="0"/>
              <a:t>Leisure/Culture/Rise of Celebrity</a:t>
            </a:r>
          </a:p>
          <a:p>
            <a:r>
              <a:rPr lang="en-US" sz="3600" dirty="0" smtClean="0"/>
              <a:t>Economy and Causes of the Great Depression</a:t>
            </a:r>
          </a:p>
          <a:p>
            <a:pPr mar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7116707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5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5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5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5131" y="221436"/>
            <a:ext cx="7886700" cy="823594"/>
          </a:xfrm>
        </p:spPr>
        <p:txBody>
          <a:bodyPr>
            <a:normAutofit fontScale="90000"/>
          </a:bodyPr>
          <a:lstStyle/>
          <a:p>
            <a:r>
              <a:rPr lang="en-US" sz="5400" b="1" dirty="0" smtClean="0">
                <a:solidFill>
                  <a:srgbClr val="0000FF"/>
                </a:solidFill>
              </a:rPr>
              <a:t>So, where did we leave off?</a:t>
            </a:r>
            <a:endParaRPr lang="en-US" sz="5400" b="1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5131" y="1045030"/>
            <a:ext cx="8660675" cy="5682341"/>
          </a:xfrm>
        </p:spPr>
        <p:txBody>
          <a:bodyPr>
            <a:normAutofit/>
          </a:bodyPr>
          <a:lstStyle/>
          <a:p>
            <a:r>
              <a:rPr lang="en-US" sz="3600" dirty="0" smtClean="0"/>
              <a:t>Post-WWI World</a:t>
            </a:r>
          </a:p>
          <a:p>
            <a:pPr lvl="1"/>
            <a:r>
              <a:rPr lang="en-US" sz="3200" dirty="0" smtClean="0"/>
              <a:t>U.S. wary of global involvement</a:t>
            </a:r>
          </a:p>
          <a:p>
            <a:pPr lvl="2"/>
            <a:r>
              <a:rPr lang="en-US" sz="3200" b="1" dirty="0" smtClean="0"/>
              <a:t>What do we call this worldview?</a:t>
            </a:r>
          </a:p>
          <a:p>
            <a:pPr lvl="3"/>
            <a:r>
              <a:rPr lang="en-US" sz="3000" b="1" dirty="0" smtClean="0">
                <a:solidFill>
                  <a:srgbClr val="FF0000"/>
                </a:solidFill>
              </a:rPr>
              <a:t>Isolationism</a:t>
            </a:r>
          </a:p>
          <a:p>
            <a:r>
              <a:rPr lang="en-US" sz="4000" dirty="0" smtClean="0"/>
              <a:t>Renewed Nativism</a:t>
            </a:r>
          </a:p>
          <a:p>
            <a:pPr lvl="1"/>
            <a:r>
              <a:rPr lang="en-US" sz="3600" dirty="0" smtClean="0"/>
              <a:t>Suspicion of foreigners</a:t>
            </a:r>
          </a:p>
          <a:p>
            <a:r>
              <a:rPr lang="en-US" sz="4000" dirty="0" smtClean="0"/>
              <a:t>Seeking a return to “normalcy”</a:t>
            </a:r>
          </a:p>
          <a:p>
            <a:pPr lvl="1"/>
            <a:r>
              <a:rPr lang="en-US" sz="3600" dirty="0" smtClean="0"/>
              <a:t>Political conservativism</a:t>
            </a:r>
          </a:p>
          <a:p>
            <a:endParaRPr lang="en-US" sz="4000" dirty="0" smtClean="0"/>
          </a:p>
          <a:p>
            <a:pPr mar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3124670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5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5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5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5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5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533400"/>
            <a:ext cx="8458200" cy="5867400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altLang="en-US" sz="3600" dirty="0"/>
              <a:t>“America’s present need is not heroics, but healing; not nostrums [fake cures] but normalcy; not surgery, but serenity; not the dramatic, but the dispassionate; not experiment, but equipoise [stability]; not submergence in internationality, but sustainment in triumphant nationality.”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3600" dirty="0"/>
              <a:t>				-</a:t>
            </a:r>
            <a:r>
              <a:rPr lang="en-US" altLang="en-US" sz="3600" i="1" dirty="0"/>
              <a:t>Warren G. Harding, 1920</a:t>
            </a:r>
          </a:p>
        </p:txBody>
      </p:sp>
    </p:spTree>
    <p:extLst>
      <p:ext uri="{BB962C8B-B14F-4D97-AF65-F5344CB8AC3E}">
        <p14:creationId xmlns:p14="http://schemas.microsoft.com/office/powerpoint/2010/main" val="302417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5131" y="221436"/>
            <a:ext cx="7886700" cy="823594"/>
          </a:xfrm>
        </p:spPr>
        <p:txBody>
          <a:bodyPr>
            <a:normAutofit fontScale="90000"/>
          </a:bodyPr>
          <a:lstStyle/>
          <a:p>
            <a:r>
              <a:rPr lang="en-US" sz="5400" b="1" dirty="0" smtClean="0">
                <a:solidFill>
                  <a:srgbClr val="0000FF"/>
                </a:solidFill>
              </a:rPr>
              <a:t>Red Scare</a:t>
            </a:r>
            <a:endParaRPr lang="en-US" sz="5400" b="1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5131" y="1045030"/>
            <a:ext cx="8660675" cy="5682341"/>
          </a:xfrm>
        </p:spPr>
        <p:txBody>
          <a:bodyPr>
            <a:normAutofit/>
          </a:bodyPr>
          <a:lstStyle/>
          <a:p>
            <a:r>
              <a:rPr lang="en-US" altLang="en-US" sz="4000" dirty="0"/>
              <a:t>Started with the Russian Revolution </a:t>
            </a:r>
          </a:p>
          <a:p>
            <a:pPr lvl="1"/>
            <a:r>
              <a:rPr lang="en-US" altLang="en-US" sz="3600" dirty="0"/>
              <a:t>The Bolsheviks took power</a:t>
            </a:r>
          </a:p>
          <a:p>
            <a:pPr lvl="1"/>
            <a:r>
              <a:rPr lang="en-US" altLang="en-US" sz="3600" dirty="0"/>
              <a:t>Lead by Vladimir Lenin</a:t>
            </a:r>
          </a:p>
          <a:p>
            <a:pPr lvl="1"/>
            <a:r>
              <a:rPr lang="en-US" altLang="en-US" sz="3600" dirty="0"/>
              <a:t>The red flag is the party’s emblem</a:t>
            </a:r>
          </a:p>
          <a:p>
            <a:r>
              <a:rPr lang="en-US" altLang="en-US" sz="4000" dirty="0" smtClean="0"/>
              <a:t>Union </a:t>
            </a:r>
            <a:r>
              <a:rPr lang="en-US" altLang="en-US" sz="4000" dirty="0"/>
              <a:t>of Soviet Socialist </a:t>
            </a:r>
            <a:r>
              <a:rPr lang="en-US" altLang="en-US" sz="4000" dirty="0" smtClean="0"/>
              <a:t>Republics (USSR)</a:t>
            </a:r>
            <a:endParaRPr lang="en-US" altLang="en-US" sz="4000" dirty="0"/>
          </a:p>
          <a:p>
            <a:pPr lvl="1"/>
            <a:r>
              <a:rPr lang="en-US" altLang="en-US" sz="3600" dirty="0"/>
              <a:t>Official ideology: Communism</a:t>
            </a:r>
          </a:p>
          <a:p>
            <a:endParaRPr lang="en-US" sz="4000" dirty="0" smtClean="0"/>
          </a:p>
          <a:p>
            <a:pPr marL="0" indent="0">
              <a:buNone/>
            </a:pPr>
            <a:endParaRPr lang="en-US" sz="2000" dirty="0"/>
          </a:p>
        </p:txBody>
      </p:sp>
      <p:pic>
        <p:nvPicPr>
          <p:cNvPr id="4" name="Picture 6" descr="Russian_revoluti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131" y="1676580"/>
            <a:ext cx="5486400" cy="3641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8" descr="lenin_01060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3475" y="1974848"/>
            <a:ext cx="2930525" cy="403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000254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"/>
                            </p:stCondLst>
                            <p:childTnLst>
                              <p:par>
                                <p:cTn id="2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5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5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5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5131" y="221436"/>
            <a:ext cx="7886700" cy="823594"/>
          </a:xfrm>
        </p:spPr>
        <p:txBody>
          <a:bodyPr>
            <a:normAutofit fontScale="90000"/>
          </a:bodyPr>
          <a:lstStyle/>
          <a:p>
            <a:r>
              <a:rPr lang="en-US" sz="5400" b="1" dirty="0" smtClean="0">
                <a:solidFill>
                  <a:srgbClr val="0000FF"/>
                </a:solidFill>
              </a:rPr>
              <a:t>Red Scare</a:t>
            </a:r>
            <a:endParaRPr lang="en-US" sz="5400" b="1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5131" y="1045030"/>
            <a:ext cx="8660675" cy="5682341"/>
          </a:xfrm>
        </p:spPr>
        <p:txBody>
          <a:bodyPr>
            <a:normAutofit/>
          </a:bodyPr>
          <a:lstStyle/>
          <a:p>
            <a:r>
              <a:rPr lang="en-US" altLang="en-US" sz="4000" dirty="0" smtClean="0">
                <a:solidFill>
                  <a:srgbClr val="FF0000"/>
                </a:solidFill>
              </a:rPr>
              <a:t>Communism</a:t>
            </a:r>
          </a:p>
          <a:p>
            <a:pPr lvl="1"/>
            <a:r>
              <a:rPr lang="en-US" altLang="en-US" sz="3600" dirty="0" smtClean="0"/>
              <a:t>government </a:t>
            </a:r>
            <a:r>
              <a:rPr lang="en-US" altLang="en-US" sz="3600" dirty="0"/>
              <a:t>owned property</a:t>
            </a:r>
          </a:p>
          <a:p>
            <a:pPr lvl="1"/>
            <a:r>
              <a:rPr lang="en-US" altLang="en-US" sz="3600" dirty="0"/>
              <a:t>single political party</a:t>
            </a:r>
          </a:p>
          <a:p>
            <a:pPr lvl="1"/>
            <a:r>
              <a:rPr lang="en-US" altLang="en-US" sz="3600" dirty="0"/>
              <a:t>needs of country over rights of </a:t>
            </a:r>
            <a:r>
              <a:rPr lang="en-US" altLang="en-US" sz="3600" dirty="0" smtClean="0"/>
              <a:t>individuals</a:t>
            </a:r>
          </a:p>
          <a:p>
            <a:r>
              <a:rPr lang="en-US" altLang="en-US" sz="4000" dirty="0" smtClean="0">
                <a:solidFill>
                  <a:srgbClr val="FF0000"/>
                </a:solidFill>
              </a:rPr>
              <a:t>Bolsheviks seek to spread Communism</a:t>
            </a:r>
          </a:p>
          <a:p>
            <a:pPr lvl="1"/>
            <a:r>
              <a:rPr lang="en-US" altLang="en-US" sz="4000" dirty="0"/>
              <a:t>Against American beliefs and values</a:t>
            </a:r>
          </a:p>
          <a:p>
            <a:pPr lvl="2"/>
            <a:r>
              <a:rPr lang="en-US" altLang="en-US" sz="4000" dirty="0"/>
              <a:t>Capitalism</a:t>
            </a:r>
          </a:p>
          <a:p>
            <a:pPr lvl="2"/>
            <a:r>
              <a:rPr lang="en-US" altLang="en-US" sz="4000" dirty="0"/>
              <a:t>Private ownership</a:t>
            </a:r>
          </a:p>
          <a:p>
            <a:pPr lvl="2"/>
            <a:r>
              <a:rPr lang="en-US" altLang="en-US" sz="4000" dirty="0"/>
              <a:t>First Amendment </a:t>
            </a:r>
            <a:r>
              <a:rPr lang="en-US" altLang="en-US" sz="4000" dirty="0" smtClean="0"/>
              <a:t>freedoms</a:t>
            </a:r>
            <a:endParaRPr lang="en-US" altLang="en-US" sz="4000" dirty="0"/>
          </a:p>
          <a:p>
            <a:endParaRPr lang="en-US" sz="4000" dirty="0" smtClean="0"/>
          </a:p>
          <a:p>
            <a:pPr mar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1123003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5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5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5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5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5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5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Blue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Cambria-Calibri">
      <a:majorFont>
        <a:latin typeface="Cambria" panose="02040503050406030204"/>
        <a:ea typeface=""/>
        <a:cs typeface=""/>
        <a:font script="Jpan" typeface="ＭＳ Ｐゴシック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168</TotalTime>
  <Words>782</Words>
  <Application>Microsoft Office PowerPoint</Application>
  <PresentationFormat>On-screen Show (4:3)</PresentationFormat>
  <Paragraphs>112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Arial</vt:lpstr>
      <vt:lpstr>Calibri</vt:lpstr>
      <vt:lpstr>Cambria</vt:lpstr>
      <vt:lpstr>Times New Roman</vt:lpstr>
      <vt:lpstr>Wingdings</vt:lpstr>
      <vt:lpstr>Office Theme</vt:lpstr>
      <vt:lpstr>Warm Up 1/2</vt:lpstr>
      <vt:lpstr>Welcome Back!</vt:lpstr>
      <vt:lpstr>Fall Paper Thoughts</vt:lpstr>
      <vt:lpstr>Fall Paper Thoughts</vt:lpstr>
      <vt:lpstr>Unit 6 Overview – 1920s</vt:lpstr>
      <vt:lpstr>So, where did we leave off?</vt:lpstr>
      <vt:lpstr>PowerPoint Presentation</vt:lpstr>
      <vt:lpstr>Red Scare</vt:lpstr>
      <vt:lpstr>Red Scare</vt:lpstr>
      <vt:lpstr>Red Scare</vt:lpstr>
      <vt:lpstr>Red Scare – Hysteria takes over</vt:lpstr>
      <vt:lpstr>Red Scare – Hysteria takes over</vt:lpstr>
      <vt:lpstr>Red Scare – Hysteria takes over</vt:lpstr>
      <vt:lpstr>Devil in New England </vt:lpstr>
      <vt:lpstr>Social Hysteria Formula </vt:lpstr>
      <vt:lpstr>Hysteria Cycle</vt:lpstr>
      <vt:lpstr>Social Hysteria Today</vt:lpstr>
      <vt:lpstr>Homework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 Up 1/2</dc:title>
  <dc:creator>Santos, Megan    SHS - Staff</dc:creator>
  <cp:lastModifiedBy>Santos, Megan    SHS - Staff</cp:lastModifiedBy>
  <cp:revision>16</cp:revision>
  <cp:lastPrinted>2018-01-02T15:58:45Z</cp:lastPrinted>
  <dcterms:created xsi:type="dcterms:W3CDTF">2017-12-31T04:59:20Z</dcterms:created>
  <dcterms:modified xsi:type="dcterms:W3CDTF">2018-01-02T15:59:03Z</dcterms:modified>
</cp:coreProperties>
</file>