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 Slab" panose="020B0604020202020204" charset="0"/>
      <p:regular r:id="rId17"/>
      <p:bold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0102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07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91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18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45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252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94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24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21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7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36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56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30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72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36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-eb-com.ezproxy.kcls.org/levels/referencecenter/article/India/11119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hyperlink" Target="https://library-eb-com.ezproxy.kcls.org/levels/referencecenter/article/British-Empire/16519" TargetMode="External"/><Relationship Id="rId4" Type="http://schemas.openxmlformats.org/officeDocument/2006/relationships/hyperlink" Target="https://library-eb-com.ezproxy.kcls.org/levels/referencecenter/article/Mahatma-Gandhi/1094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British Raj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British imperialize India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Tre</a:t>
            </a:r>
            <a:r>
              <a:rPr lang="en" sz="1800">
                <a:solidFill>
                  <a:srgbClr val="000000"/>
                </a:solidFill>
              </a:rPr>
              <a:t>, Jackson, Maya, Saya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38250" y="3780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Government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38250" y="1275250"/>
            <a:ext cx="8467500" cy="3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The government consisted of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British officials that were headed by the viceroy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and the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appointed members of the council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British government </a:t>
            </a:r>
            <a:r>
              <a:rPr lang="en" b="1">
                <a:solidFill>
                  <a:srgbClr val="000000"/>
                </a:solidFill>
              </a:rPr>
              <a:t>regulated the East India Company </a:t>
            </a:r>
            <a:r>
              <a:rPr lang="en">
                <a:solidFill>
                  <a:srgbClr val="000000"/>
                </a:solidFill>
              </a:rPr>
              <a:t>in London and India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Each of British India's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eleven provinces had its own governor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, assisted by similar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provincial legislative councils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of appointed officials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Social Organization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449700" y="2114125"/>
            <a:ext cx="3016800" cy="2454600"/>
          </a:xfrm>
          <a:prstGeom prst="triangle">
            <a:avLst>
              <a:gd name="adj" fmla="val 500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117350" y="2114125"/>
            <a:ext cx="1681500" cy="1341000"/>
          </a:xfrm>
          <a:prstGeom prst="triangle">
            <a:avLst>
              <a:gd name="adj" fmla="val 5000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1016550" y="1553250"/>
            <a:ext cx="1883100" cy="365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British Army</a:t>
            </a:r>
            <a:endParaRPr b="1"/>
          </a:p>
        </p:txBody>
      </p:sp>
      <p:sp>
        <p:nvSpPr>
          <p:cNvPr id="136" name="Shape 136"/>
          <p:cNvSpPr txBox="1"/>
          <p:nvPr/>
        </p:nvSpPr>
        <p:spPr>
          <a:xfrm>
            <a:off x="1543500" y="2949300"/>
            <a:ext cx="829200" cy="365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Officers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480350" y="3961175"/>
            <a:ext cx="1002300" cy="365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Sergeants</a:t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4796850" y="1440900"/>
            <a:ext cx="4028700" cy="3382200"/>
          </a:xfrm>
          <a:prstGeom prst="triangle">
            <a:avLst>
              <a:gd name="adj" fmla="val 50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302800" y="1440900"/>
            <a:ext cx="3016800" cy="2520300"/>
          </a:xfrm>
          <a:prstGeom prst="triangle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5775900" y="1440900"/>
            <a:ext cx="2056500" cy="1686300"/>
          </a:xfrm>
          <a:prstGeom prst="triangle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6251400" y="1440900"/>
            <a:ext cx="1105500" cy="918300"/>
          </a:xfrm>
          <a:prstGeom prst="triangle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7556050" y="1624050"/>
            <a:ext cx="1002300" cy="552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Brahmin</a:t>
            </a:r>
            <a:endParaRPr sz="15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Priests</a:t>
            </a:r>
            <a:endParaRPr/>
          </a:p>
        </p:txBody>
      </p:sp>
      <p:cxnSp>
        <p:nvCxnSpPr>
          <p:cNvPr id="143" name="Shape 143"/>
          <p:cNvCxnSpPr>
            <a:endCxn id="142" idx="1"/>
          </p:cNvCxnSpPr>
          <p:nvPr/>
        </p:nvCxnSpPr>
        <p:spPr>
          <a:xfrm rot="10800000" flipH="1">
            <a:off x="6848650" y="1900050"/>
            <a:ext cx="707400" cy="1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Shape 144"/>
          <p:cNvSpPr txBox="1"/>
          <p:nvPr/>
        </p:nvSpPr>
        <p:spPr>
          <a:xfrm>
            <a:off x="6128400" y="2508625"/>
            <a:ext cx="1351500" cy="55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Kshatriya</a:t>
            </a:r>
            <a:endParaRPr sz="15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Warriors/Kings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5782950" y="3314700"/>
            <a:ext cx="2056500" cy="55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Vaishya</a:t>
            </a:r>
            <a:endParaRPr sz="15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Merchants/Landowners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5452650" y="4167275"/>
            <a:ext cx="2717100" cy="55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Sudra</a:t>
            </a:r>
            <a:endParaRPr sz="15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Commoners/Peasants/Servants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5915550" y="944675"/>
            <a:ext cx="1791300" cy="365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Indian Servants</a:t>
            </a:r>
            <a:endParaRPr b="1"/>
          </a:p>
        </p:txBody>
      </p:sp>
      <p:sp>
        <p:nvSpPr>
          <p:cNvPr id="148" name="Shape 148"/>
          <p:cNvSpPr txBox="1"/>
          <p:nvPr/>
        </p:nvSpPr>
        <p:spPr>
          <a:xfrm>
            <a:off x="2996800" y="1356600"/>
            <a:ext cx="2717100" cy="1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Reflects the class system in India</a:t>
            </a:r>
            <a:endParaRPr sz="1800" b="1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Indian Servants: divided into 4 categories called </a:t>
            </a:r>
            <a:r>
              <a:rPr lang="en" sz="1800" b="1"/>
              <a:t>Varna</a:t>
            </a:r>
            <a:endParaRPr sz="1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Economy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After independence India </a:t>
            </a:r>
            <a:r>
              <a:rPr lang="en" b="1">
                <a:solidFill>
                  <a:srgbClr val="000000"/>
                </a:solidFill>
              </a:rPr>
              <a:t>rebuilt their economy with the 5 year plan</a:t>
            </a:r>
            <a:endParaRPr b="1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British set up </a:t>
            </a:r>
            <a:r>
              <a:rPr lang="en" b="1">
                <a:solidFill>
                  <a:srgbClr val="000000"/>
                </a:solidFill>
              </a:rPr>
              <a:t>restrictions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Prevented the Indian economy from operating on its own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British forced India to produce raw materials for the British and to buy the goods produced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Works Cited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87900" y="1321000"/>
            <a:ext cx="8368200" cy="33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"Bristol Honours Indian Reformer."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BBC.co.uk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www.bbc.co.uk/bristol/content/articles/2008/10/03/rammohun_roy_feature.shtml. Accessed 25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Eger, Chris. "How Gun Lube Brought down the British Empire."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guns.com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9 Jan. 2013, www.guns.com/2013/01/19/how-gun-lube-brought-down-the-british-empire. Accessed 25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"Government of the Raj 1858-1914."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Parliament.uk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www.parliament.uk/about/living-heritage/evolutionofparliament/legislativescrutiny/parliament-and-empire/parliament-and-the-american-colonies-before-1765/government-of-the-raj-1858-1914. Accessed 24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"History of Indian Economy."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Cgijeddah.mkcl.org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cgijeddah.mkcl.org/WebFiles/History-of-Indian-Economy.pdf. Accessed 25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Indian Sepoy."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Yprespeacemonument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www.yprespeacemonument.com/the-indian-sepoy. Accessed 24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"Presentation on Dandi March."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Youtube.com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uploaded by Priyanshu Dhokne, 7 Feb. 2017, www.youtube.com/watch?v=LZfpP236_oo. Accessed 25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"Ram Mohun Roy."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Britannica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Encyclopedia Britannica, Inc., 18 May 2018, www.britannica.com/biography/Ram-Mohun-Roy. Accessed 24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Reddy, Saicharan. "The British Caste System and India."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Icytales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15 Aug. 2015, www.icytales.com/british-caste-system/. Accessed 24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Turner, Taylor. "The British Raj."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TheBritishRraj.weebly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thebritishraj.weebly.com/maps.html. Accessed 22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Walsh, Judith W. “Beginning of British Rule of India.”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Brief History of India, Second Edition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Facts On File, 2011.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online.infobase.com/Auth/Index?aid=150531&amp;itemid=WEHRC&amp;articleId=264301. Accessed 23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Walsh, Ben. "Case Study 3 Background: The End of The British Empire in India." </a:t>
            </a:r>
            <a:r>
              <a:rPr lang="en" sz="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Nationalarchives.gov.uk</a:t>
            </a:r>
            <a:r>
              <a:rPr lang="en" sz="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www.nationalarchives.gov.uk/education/empire/g3/cs3/background.htm. Accessed 23 May 2018.</a:t>
            </a:r>
            <a:endParaRPr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Thank You!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Before the start of the Raj 1858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321925"/>
            <a:ext cx="4124400" cy="3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Ruling </a:t>
            </a:r>
            <a:r>
              <a:rPr lang="en" b="1">
                <a:solidFill>
                  <a:srgbClr val="000000"/>
                </a:solidFill>
              </a:rPr>
              <a:t>Mughals</a:t>
            </a:r>
            <a:r>
              <a:rPr lang="en">
                <a:solidFill>
                  <a:srgbClr val="000000"/>
                </a:solidFill>
              </a:rPr>
              <a:t> became </a:t>
            </a:r>
            <a:r>
              <a:rPr lang="en" b="1">
                <a:solidFill>
                  <a:srgbClr val="000000"/>
                </a:solidFill>
              </a:rPr>
              <a:t>weak</a:t>
            </a:r>
            <a:r>
              <a:rPr lang="en">
                <a:solidFill>
                  <a:srgbClr val="000000"/>
                </a:solidFill>
              </a:rPr>
              <a:t> in power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lang="en" b="1">
                <a:solidFill>
                  <a:srgbClr val="000000"/>
                </a:solidFill>
              </a:rPr>
              <a:t>British East India company </a:t>
            </a:r>
            <a:r>
              <a:rPr lang="en">
                <a:solidFill>
                  <a:srgbClr val="000000"/>
                </a:solidFill>
              </a:rPr>
              <a:t>took over India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Great Britain saw India as the </a:t>
            </a:r>
            <a:r>
              <a:rPr lang="en" b="1">
                <a:solidFill>
                  <a:srgbClr val="000000"/>
                </a:solidFill>
              </a:rPr>
              <a:t>“Jewel in the Crown”</a:t>
            </a:r>
            <a:endParaRPr b="1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New developments (railroad Networks)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lang="en" b="1">
                <a:solidFill>
                  <a:srgbClr val="000000"/>
                </a:solidFill>
              </a:rPr>
              <a:t>Sepoy Rebellion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950" y="1098250"/>
            <a:ext cx="4265989" cy="38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During the Raj (1919-1947)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37850" y="1489825"/>
            <a:ext cx="4951500" cy="30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2D3639"/>
                </a:solidFill>
                <a:highlight>
                  <a:srgbClr val="FFFFFF"/>
                </a:highlight>
              </a:rPr>
              <a:t>Amritsar Massacre</a:t>
            </a:r>
            <a:endParaRPr b="1">
              <a:solidFill>
                <a:srgbClr val="2D3639"/>
              </a:solidFill>
              <a:highlight>
                <a:srgbClr val="FFFFFF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2D3639"/>
                </a:solidFill>
                <a:highlight>
                  <a:srgbClr val="FFFFFF"/>
                </a:highlight>
              </a:rPr>
              <a:t>General Dyer opened fire on 20,000 unarmed civilians</a:t>
            </a:r>
            <a:endParaRPr>
              <a:solidFill>
                <a:srgbClr val="2D3639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D3639"/>
              </a:buClr>
              <a:buSzPts val="1800"/>
              <a:buChar char="●"/>
            </a:pP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Swaraj Party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end the boycott movement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started by Gandhi 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Dandi March began in 1930 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walk from Sabarmati Ashram in Ahmedabad to the place called Dandi in Mumbai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78" name="Shape 78" descr="Pi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700" y="1036550"/>
            <a:ext cx="3029350" cy="39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After the Raj 1947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07375" y="1489838"/>
            <a:ext cx="4593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After the British withdrew, </a:t>
            </a:r>
            <a:r>
              <a:rPr lang="en" b="1">
                <a:solidFill>
                  <a:srgbClr val="000000"/>
                </a:solidFill>
              </a:rPr>
              <a:t>separated muslims</a:t>
            </a:r>
            <a:r>
              <a:rPr lang="en">
                <a:solidFill>
                  <a:srgbClr val="000000"/>
                </a:solidFill>
              </a:rPr>
              <a:t> into their own country (Pakistan) and </a:t>
            </a:r>
            <a:r>
              <a:rPr lang="en" b="1">
                <a:solidFill>
                  <a:srgbClr val="000000"/>
                </a:solidFill>
              </a:rPr>
              <a:t>Hindus</a:t>
            </a:r>
            <a:r>
              <a:rPr lang="en">
                <a:solidFill>
                  <a:srgbClr val="000000"/>
                </a:solidFill>
              </a:rPr>
              <a:t> in their own (India)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Violence </a:t>
            </a:r>
            <a:r>
              <a:rPr lang="en">
                <a:solidFill>
                  <a:srgbClr val="000000"/>
                </a:solidFill>
              </a:rPr>
              <a:t>continued due to </a:t>
            </a:r>
            <a:r>
              <a:rPr lang="en" b="1">
                <a:solidFill>
                  <a:srgbClr val="000000"/>
                </a:solidFill>
              </a:rPr>
              <a:t>territorial disputes</a:t>
            </a:r>
            <a:endParaRPr b="1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Jawaharlal Nehru: 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first prime minister after the British left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helped India become a </a:t>
            </a: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stable democracy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85" name="Shape 85" descr="Pi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950" y="1256525"/>
            <a:ext cx="3765525" cy="35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87900" y="4313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Ram Mohun Roy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783200" cy="3324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Born: May 22, 1772,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Died: September 27, 1833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mportance: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social vision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striking modernity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his thought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Began campaign to move India away from traditional practices/ideas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Inspired other indian reformers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adoption of western ways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founded social reforms movement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that changed india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400" y="178337"/>
            <a:ext cx="3055425" cy="47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Sepoys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87900" y="1471700"/>
            <a:ext cx="42528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>
                <a:solidFill>
                  <a:srgbClr val="000000"/>
                </a:solidFill>
              </a:rPr>
              <a:t>Indian soldiers who staffed the East India Company’s army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“A delicate and dangerous machine, which a little mismanagement may easily turn against us”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 b="1">
                <a:solidFill>
                  <a:srgbClr val="000000"/>
                </a:solidFill>
              </a:rPr>
              <a:t>Rebelled and fled to Delhi </a:t>
            </a:r>
            <a:r>
              <a:rPr lang="en" sz="2000">
                <a:solidFill>
                  <a:srgbClr val="000000"/>
                </a:solidFill>
              </a:rPr>
              <a:t>during the Sepoy mutiny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99" name="Shape 99" descr="Image result for sepo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775" y="1613850"/>
            <a:ext cx="3526750" cy="25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Sepoy Mutiny (Rebellion)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32250" y="1450300"/>
            <a:ext cx="46518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Enfield rifles</a:t>
            </a:r>
            <a:r>
              <a:rPr lang="en">
                <a:solidFill>
                  <a:srgbClr val="000000"/>
                </a:solidFill>
              </a:rPr>
              <a:t> (guns)</a:t>
            </a:r>
            <a:endParaRPr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to load ammo, soldiers bite open cartridges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Rumors: </a:t>
            </a:r>
            <a:r>
              <a:rPr lang="en" b="1">
                <a:solidFill>
                  <a:srgbClr val="000000"/>
                </a:solidFill>
              </a:rPr>
              <a:t>cartridges greased with pig/cow</a:t>
            </a:r>
            <a:endParaRPr b="1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85 sepoys refused</a:t>
            </a:r>
            <a:r>
              <a:rPr lang="en">
                <a:solidFill>
                  <a:srgbClr val="000000"/>
                </a:solidFill>
              </a:rPr>
              <a:t> to use the guns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Muslims and Hindus outraged</a:t>
            </a:r>
            <a:endParaRPr b="1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May 10th, Sepoys rebelled</a:t>
            </a:r>
            <a:endParaRPr b="1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Fled to Delhi</a:t>
            </a:r>
            <a:endParaRPr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British and Sepoys slaughtered one another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Indians and British </a:t>
            </a:r>
            <a:r>
              <a:rPr lang="en" b="1">
                <a:solidFill>
                  <a:srgbClr val="000000"/>
                </a:solidFill>
              </a:rPr>
              <a:t>could not unite</a:t>
            </a:r>
            <a:endParaRPr b="1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Due to </a:t>
            </a:r>
            <a:r>
              <a:rPr lang="en" b="1">
                <a:solidFill>
                  <a:srgbClr val="000000"/>
                </a:solidFill>
              </a:rPr>
              <a:t>weak leadership/opposition</a:t>
            </a:r>
            <a:r>
              <a:rPr lang="en">
                <a:solidFill>
                  <a:srgbClr val="000000"/>
                </a:solidFill>
              </a:rPr>
              <a:t> of Hindus and Muslims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6" name="Shape 106" descr="Image result for sepoy mutiny enfield rifle"/>
          <p:cNvPicPr preferRelativeResize="0"/>
          <p:nvPr/>
        </p:nvPicPr>
        <p:blipFill rotWithShape="1">
          <a:blip r:embed="rId3">
            <a:alphaModFix/>
          </a:blip>
          <a:srcRect t="35130" b="1809"/>
          <a:stretch/>
        </p:blipFill>
        <p:spPr>
          <a:xfrm>
            <a:off x="5237200" y="2018050"/>
            <a:ext cx="3692750" cy="1929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87900" y="4491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Dandi March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87900" y="1356700"/>
            <a:ext cx="4577700" cy="3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Dandi March was a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major nonviolent protest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located in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India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, led by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Mohandas Gandhi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in March–April 1930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The march was the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first act in an larger movement of civil disobedience 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Gandhi’s intent: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Try to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overthrow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British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 rule in India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that went into the early 1931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13" name="Shape 113" descr="Image result for dandi march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5600" y="1356700"/>
            <a:ext cx="3775075" cy="2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Nationalists Groups Form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Growing nationalism </a:t>
            </a:r>
            <a:r>
              <a:rPr lang="en">
                <a:solidFill>
                  <a:srgbClr val="000000"/>
                </a:solidFill>
              </a:rPr>
              <a:t>&gt;&gt; 2 nationalist groups</a:t>
            </a:r>
            <a:endParaRPr>
              <a:solidFill>
                <a:srgbClr val="000000"/>
              </a:solidFill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b="1">
                <a:solidFill>
                  <a:srgbClr val="000000"/>
                </a:solidFill>
              </a:rPr>
              <a:t>The Indian National Congress</a:t>
            </a:r>
            <a:r>
              <a:rPr lang="en">
                <a:solidFill>
                  <a:srgbClr val="000000"/>
                </a:solidFill>
              </a:rPr>
              <a:t> 1885</a:t>
            </a:r>
            <a:endParaRPr>
              <a:solidFill>
                <a:srgbClr val="000000"/>
              </a:solidFill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 </a:t>
            </a:r>
            <a:r>
              <a:rPr lang="en" b="1">
                <a:solidFill>
                  <a:srgbClr val="000000"/>
                </a:solidFill>
              </a:rPr>
              <a:t>Muslim League</a:t>
            </a:r>
            <a:r>
              <a:rPr lang="en">
                <a:solidFill>
                  <a:srgbClr val="000000"/>
                </a:solidFill>
              </a:rPr>
              <a:t> 1906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Created concerns for the Indians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Both wanted </a:t>
            </a:r>
            <a:r>
              <a:rPr lang="en" b="1">
                <a:solidFill>
                  <a:srgbClr val="000000"/>
                </a:solidFill>
              </a:rPr>
              <a:t>self-government</a:t>
            </a:r>
            <a:endParaRPr b="1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Nationalists inflamed by Partition of Bengal</a:t>
            </a:r>
            <a:endParaRPr b="1">
              <a:solidFill>
                <a:srgbClr val="000000"/>
              </a:solidFill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b="1">
                <a:solidFill>
                  <a:srgbClr val="000000"/>
                </a:solidFill>
              </a:rPr>
              <a:t>Too large</a:t>
            </a:r>
            <a:r>
              <a:rPr lang="en">
                <a:solidFill>
                  <a:srgbClr val="000000"/>
                </a:solidFill>
              </a:rPr>
              <a:t> for administrative purposes</a:t>
            </a:r>
            <a:endParaRPr>
              <a:solidFill>
                <a:srgbClr val="000000"/>
              </a:solidFill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 Led to </a:t>
            </a:r>
            <a:r>
              <a:rPr lang="en" b="1">
                <a:solidFill>
                  <a:srgbClr val="000000"/>
                </a:solidFill>
              </a:rPr>
              <a:t>division of Hindus/Muslims</a:t>
            </a:r>
            <a:endParaRPr b="1">
              <a:solidFill>
                <a:srgbClr val="000000"/>
              </a:solidFill>
            </a:endParaRP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Also led to </a:t>
            </a:r>
            <a:r>
              <a:rPr lang="en" b="1">
                <a:solidFill>
                  <a:srgbClr val="000000"/>
                </a:solidFill>
              </a:rPr>
              <a:t>terrorism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20" name="Shape 120" descr="Image result for nationalist groups in india"/>
          <p:cNvPicPr preferRelativeResize="0"/>
          <p:nvPr/>
        </p:nvPicPr>
        <p:blipFill rotWithShape="1">
          <a:blip r:embed="rId3">
            <a:alphaModFix/>
          </a:blip>
          <a:srcRect t="45720"/>
          <a:stretch/>
        </p:blipFill>
        <p:spPr>
          <a:xfrm>
            <a:off x="5535925" y="1984549"/>
            <a:ext cx="3401975" cy="138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On-screen Show (16:9)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Roboto Slab</vt:lpstr>
      <vt:lpstr>Roboto</vt:lpstr>
      <vt:lpstr>Times New Roman</vt:lpstr>
      <vt:lpstr>Arial</vt:lpstr>
      <vt:lpstr>Marina</vt:lpstr>
      <vt:lpstr>The British Raj</vt:lpstr>
      <vt:lpstr>Before the start of the Raj 1858</vt:lpstr>
      <vt:lpstr>During the Raj (1919-1947)</vt:lpstr>
      <vt:lpstr>After the Raj 1947</vt:lpstr>
      <vt:lpstr> Ram Mohun Roy</vt:lpstr>
      <vt:lpstr>Sepoys</vt:lpstr>
      <vt:lpstr>Sepoy Mutiny (Rebellion)</vt:lpstr>
      <vt:lpstr>Dandi March</vt:lpstr>
      <vt:lpstr>Nationalists Groups Form</vt:lpstr>
      <vt:lpstr>Government</vt:lpstr>
      <vt:lpstr>Social Organization</vt:lpstr>
      <vt:lpstr>Economy</vt:lpstr>
      <vt:lpstr>Works Cited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British Raj</dc:title>
  <dc:creator>Santos, Megan    SHS - Staff</dc:creator>
  <cp:lastModifiedBy>Santos, Megan    SHS - Staff</cp:lastModifiedBy>
  <cp:revision>1</cp:revision>
  <dcterms:modified xsi:type="dcterms:W3CDTF">2018-05-31T16:02:13Z</dcterms:modified>
</cp:coreProperties>
</file>