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5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1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6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6050-9BBA-45F5-89F4-7DF826C8BC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C29C-5A1B-4AEA-BB9C-75DB94A6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4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340"/>
            <a:ext cx="7772400" cy="108526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10/9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39" y="1737360"/>
            <a:ext cx="8242663" cy="3520440"/>
          </a:xfrm>
        </p:spPr>
        <p:txBody>
          <a:bodyPr/>
          <a:lstStyle/>
          <a:p>
            <a:r>
              <a:rPr lang="en-US" sz="4400" dirty="0" smtClean="0"/>
              <a:t>What ideas influenced the creation the world’s first modern democracy?</a:t>
            </a:r>
          </a:p>
          <a:p>
            <a:endParaRPr lang="en-US" dirty="0"/>
          </a:p>
          <a:p>
            <a:r>
              <a:rPr lang="en-US" sz="3600" i="1" dirty="0" smtClean="0"/>
              <a:t>Think back: people, movements, ideals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" y="169183"/>
            <a:ext cx="8267156" cy="81053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to Independence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979714"/>
            <a:ext cx="9026434" cy="5878285"/>
          </a:xfrm>
        </p:spPr>
        <p:txBody>
          <a:bodyPr>
            <a:normAutofit/>
          </a:bodyPr>
          <a:lstStyle/>
          <a:p>
            <a:r>
              <a:rPr lang="en-US" sz="4000" dirty="0"/>
              <a:t>French and Indian War – Ends in 1763</a:t>
            </a:r>
          </a:p>
          <a:p>
            <a:pPr lvl="1"/>
            <a:r>
              <a:rPr lang="en-US" sz="3600" dirty="0"/>
              <a:t>Thought colonist should pay for war and protection</a:t>
            </a:r>
          </a:p>
          <a:p>
            <a:pPr lvl="2"/>
            <a:r>
              <a:rPr lang="en-US" sz="3200" dirty="0"/>
              <a:t>Stamp Act- </a:t>
            </a:r>
            <a:r>
              <a:rPr lang="en-US" sz="3200" dirty="0" smtClean="0"/>
              <a:t>“</a:t>
            </a:r>
            <a:r>
              <a:rPr lang="en-US" sz="3200" dirty="0" smtClean="0">
                <a:solidFill>
                  <a:srgbClr val="FF0000"/>
                </a:solidFill>
              </a:rPr>
              <a:t>Taxation </a:t>
            </a:r>
            <a:r>
              <a:rPr lang="en-US" sz="3200" dirty="0">
                <a:solidFill>
                  <a:srgbClr val="FF0000"/>
                </a:solidFill>
              </a:rPr>
              <a:t>without Representation</a:t>
            </a:r>
            <a:r>
              <a:rPr lang="en-US" sz="3200" dirty="0"/>
              <a:t>” </a:t>
            </a:r>
          </a:p>
          <a:p>
            <a:pPr lvl="3"/>
            <a:r>
              <a:rPr lang="en-US" sz="2800" dirty="0"/>
              <a:t>Colonist united in protest against the British Govt.</a:t>
            </a:r>
          </a:p>
          <a:p>
            <a:pPr lvl="2"/>
            <a:r>
              <a:rPr lang="en-US" sz="3200" dirty="0"/>
              <a:t>Tea Act &gt; Boston Tea Party &gt; Intolerable Acts</a:t>
            </a:r>
          </a:p>
          <a:p>
            <a:pPr lvl="3"/>
            <a:r>
              <a:rPr lang="en-US" sz="2800" dirty="0"/>
              <a:t>Militias begin forming</a:t>
            </a:r>
          </a:p>
          <a:p>
            <a:pPr lvl="3"/>
            <a:r>
              <a:rPr lang="en-US" sz="2800" dirty="0"/>
              <a:t>Reps meet to seek peace, but eventually declare independence.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" y="169183"/>
            <a:ext cx="8267156" cy="81053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Winning Independence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979714"/>
            <a:ext cx="9026434" cy="587828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Declaration of Independence</a:t>
            </a:r>
          </a:p>
          <a:p>
            <a:pPr lvl="1"/>
            <a:r>
              <a:rPr lang="en-US" sz="3200" dirty="0" smtClean="0"/>
              <a:t>Influenced by Enlightenment ideals</a:t>
            </a:r>
          </a:p>
          <a:p>
            <a:r>
              <a:rPr lang="en-US" sz="4000" dirty="0" smtClean="0"/>
              <a:t>America wins </a:t>
            </a:r>
            <a:r>
              <a:rPr lang="en-US" dirty="0" smtClean="0"/>
              <a:t>(barely, with French help)</a:t>
            </a:r>
          </a:p>
          <a:p>
            <a:r>
              <a:rPr lang="en-US" sz="3600" dirty="0" smtClean="0"/>
              <a:t>Initially governed by </a:t>
            </a:r>
            <a:r>
              <a:rPr lang="en-US" sz="3600" dirty="0" smtClean="0">
                <a:solidFill>
                  <a:srgbClr val="FF0000"/>
                </a:solidFill>
              </a:rPr>
              <a:t>Articles of Confederation</a:t>
            </a:r>
          </a:p>
          <a:p>
            <a:pPr lvl="1"/>
            <a:r>
              <a:rPr lang="en-US" sz="2800" dirty="0" smtClean="0"/>
              <a:t>Loose contract between states</a:t>
            </a:r>
          </a:p>
          <a:p>
            <a:pPr lvl="1"/>
            <a:r>
              <a:rPr lang="en-US" sz="2800" dirty="0" smtClean="0"/>
              <a:t>Limited government taken too far</a:t>
            </a:r>
          </a:p>
          <a:p>
            <a:pPr lvl="1"/>
            <a:r>
              <a:rPr lang="en-US" sz="2800" dirty="0" smtClean="0"/>
              <a:t>Quickly becomes a problem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declaration of indepen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95" y="4375890"/>
            <a:ext cx="4142105" cy="233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715" y="0"/>
            <a:ext cx="8314509" cy="10852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Due Tomorrow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35" y="1188720"/>
            <a:ext cx="8451668" cy="54864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Critically read the Declaration of Independence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Highlight</a:t>
            </a:r>
            <a:r>
              <a:rPr lang="en-US" sz="2800" dirty="0" smtClean="0"/>
              <a:t> the Enlightenment Ideas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For each one try to </a:t>
            </a:r>
            <a:r>
              <a:rPr lang="en-US" sz="2800" dirty="0" smtClean="0">
                <a:solidFill>
                  <a:srgbClr val="FF0000"/>
                </a:solidFill>
              </a:rPr>
              <a:t>annotate </a:t>
            </a:r>
            <a:r>
              <a:rPr lang="en-US" sz="2800" dirty="0" smtClean="0"/>
              <a:t>the source of the idea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Judeo Christian </a:t>
            </a:r>
            <a:r>
              <a:rPr lang="en-US" sz="2800" dirty="0" smtClean="0"/>
              <a:t>value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Magna </a:t>
            </a:r>
            <a:r>
              <a:rPr lang="en-US" sz="2800" dirty="0" smtClean="0"/>
              <a:t>Carta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English Bill of </a:t>
            </a:r>
            <a:r>
              <a:rPr lang="en-US" sz="2800" dirty="0" smtClean="0"/>
              <a:t>Rights</a:t>
            </a:r>
            <a:endParaRPr lang="en-US" sz="2800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Locke, </a:t>
            </a:r>
            <a:r>
              <a:rPr lang="en-US" sz="2800" dirty="0" smtClean="0"/>
              <a:t>Rousseau, </a:t>
            </a:r>
            <a:r>
              <a:rPr lang="en-US" sz="2800" dirty="0" smtClean="0"/>
              <a:t>Montesquieu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Specify things like Social Contract Theory, individual rights, popular sovereignty, civic virtue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954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44" y="221435"/>
            <a:ext cx="7886700" cy="9934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that shaped colonial views on government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44" y="1390244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Drew on political ideas and ethics from ancient times</a:t>
            </a:r>
          </a:p>
          <a:p>
            <a:r>
              <a:rPr lang="en-US" sz="3600" dirty="0" smtClean="0"/>
              <a:t>Judeo-Christian traditions</a:t>
            </a:r>
          </a:p>
          <a:p>
            <a:pPr lvl="1"/>
            <a:r>
              <a:rPr lang="en-US" sz="3200" dirty="0" smtClean="0"/>
              <a:t>Justice</a:t>
            </a:r>
          </a:p>
          <a:p>
            <a:pPr lvl="1"/>
            <a:r>
              <a:rPr lang="en-US" sz="3200" dirty="0" smtClean="0"/>
              <a:t>Morality (right from wrong)</a:t>
            </a:r>
          </a:p>
          <a:p>
            <a:pPr lvl="1"/>
            <a:r>
              <a:rPr lang="en-US" sz="3200" dirty="0" smtClean="0"/>
              <a:t>Natural Law of Nature’s God</a:t>
            </a:r>
            <a:endParaRPr lang="en-US" sz="3200" dirty="0"/>
          </a:p>
        </p:txBody>
      </p:sp>
      <p:pic>
        <p:nvPicPr>
          <p:cNvPr id="2054" name="Picture 6" descr="Image result for jus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53" y="4598126"/>
            <a:ext cx="3846390" cy="21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that shaped colonial views on government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80" y="2873828"/>
            <a:ext cx="5421088" cy="356615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Roman </a:t>
            </a:r>
            <a:r>
              <a:rPr lang="en-US" sz="4000" dirty="0" smtClean="0"/>
              <a:t>Republic</a:t>
            </a:r>
          </a:p>
          <a:p>
            <a:pPr lvl="1"/>
            <a:r>
              <a:rPr lang="en-US" sz="3600" dirty="0" smtClean="0"/>
              <a:t>Representative </a:t>
            </a:r>
            <a:r>
              <a:rPr lang="en-US" sz="3600" dirty="0" smtClean="0"/>
              <a:t>Gov’t</a:t>
            </a:r>
            <a:endParaRPr lang="en-US" sz="3600" dirty="0" smtClean="0"/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Civic Virtue </a:t>
            </a:r>
            <a:r>
              <a:rPr lang="en-US" sz="3600" dirty="0" smtClean="0"/>
              <a:t>–Your duty to serve your country</a:t>
            </a:r>
            <a:endParaRPr lang="en-US" sz="3600" dirty="0"/>
          </a:p>
        </p:txBody>
      </p:sp>
      <p:pic>
        <p:nvPicPr>
          <p:cNvPr id="1026" name="Picture 2" descr="Image result for judeo christian valu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08" y="3971108"/>
            <a:ext cx="3550632" cy="26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" y="1690689"/>
            <a:ext cx="82410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Ancient Greece</a:t>
            </a:r>
          </a:p>
          <a:p>
            <a:pPr lvl="1"/>
            <a:r>
              <a:rPr lang="en-US" sz="2800" dirty="0"/>
              <a:t>Direct Democracy – decisions made by all citizens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33" y="129996"/>
            <a:ext cx="7886700" cy="8889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Roots of American Government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267097"/>
            <a:ext cx="7824651" cy="490986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English common law &amp; Constitution</a:t>
            </a:r>
          </a:p>
          <a:p>
            <a:pPr lvl="1"/>
            <a:r>
              <a:rPr lang="en-US" sz="3200" dirty="0"/>
              <a:t>Set of laws, customs and practices that limited government and protected certain </a:t>
            </a:r>
            <a:r>
              <a:rPr lang="en-US" sz="3200" dirty="0" smtClean="0"/>
              <a:t>rights</a:t>
            </a:r>
          </a:p>
          <a:p>
            <a:r>
              <a:rPr lang="en-US" sz="3200" b="1" dirty="0" smtClean="0"/>
              <a:t>3 key documents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Magna Carta</a:t>
            </a:r>
          </a:p>
          <a:p>
            <a:pPr lvl="2"/>
            <a:r>
              <a:rPr lang="en-US" sz="3200" dirty="0" smtClean="0"/>
              <a:t>Limited King’s power</a:t>
            </a:r>
          </a:p>
          <a:p>
            <a:pPr lvl="2"/>
            <a:r>
              <a:rPr lang="en-US" sz="3200" dirty="0" smtClean="0"/>
              <a:t>Rule of Law</a:t>
            </a:r>
          </a:p>
          <a:p>
            <a:pPr lvl="2"/>
            <a:r>
              <a:rPr lang="en-US" sz="3200" dirty="0" smtClean="0"/>
              <a:t>King subject to law</a:t>
            </a:r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3074" name="Picture 2" descr="Image result for magna car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10" y="3280973"/>
            <a:ext cx="3984173" cy="319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201841" cy="9411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Roots of American Government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410789"/>
            <a:ext cx="6100353" cy="476617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 key documents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Petition of Rights</a:t>
            </a:r>
          </a:p>
          <a:p>
            <a:pPr lvl="2"/>
            <a:r>
              <a:rPr lang="en-US" sz="2800" dirty="0" smtClean="0"/>
              <a:t>Prohibited arrests</a:t>
            </a:r>
          </a:p>
          <a:p>
            <a:pPr lvl="2"/>
            <a:r>
              <a:rPr lang="en-US" sz="2800" b="1" dirty="0" smtClean="0"/>
              <a:t>Prohibited quartering of troops</a:t>
            </a:r>
          </a:p>
          <a:p>
            <a:pPr lvl="2"/>
            <a:r>
              <a:rPr lang="en-US" sz="2800" b="1" dirty="0" smtClean="0"/>
              <a:t>King’s power not absolute</a:t>
            </a:r>
            <a:endParaRPr lang="en-US" sz="2800" b="1" dirty="0"/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English Bill of Rights</a:t>
            </a:r>
          </a:p>
          <a:p>
            <a:pPr lvl="2"/>
            <a:r>
              <a:rPr lang="en-US" sz="3200" dirty="0" smtClean="0"/>
              <a:t>Reaffirmed individual rights</a:t>
            </a:r>
          </a:p>
          <a:p>
            <a:pPr lvl="2"/>
            <a:r>
              <a:rPr lang="en-US" sz="3200" dirty="0" smtClean="0"/>
              <a:t>Similar to U.S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english bill of 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2953974"/>
            <a:ext cx="2833481" cy="39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" y="169183"/>
            <a:ext cx="8267156" cy="81053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Enlightenment Thinkers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979714"/>
            <a:ext cx="9026434" cy="58782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Enlightenment</a:t>
            </a:r>
            <a:r>
              <a:rPr lang="en-US" dirty="0" smtClean="0"/>
              <a:t> = science/reason to improve society and </a:t>
            </a:r>
            <a:r>
              <a:rPr lang="en-US" dirty="0" smtClean="0"/>
              <a:t>government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Thomas Hobbes</a:t>
            </a:r>
          </a:p>
          <a:p>
            <a:pPr lvl="1"/>
            <a:r>
              <a:rPr lang="en-US" sz="2800" dirty="0" smtClean="0"/>
              <a:t>Social Contract Theory with absolute government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John Locke</a:t>
            </a:r>
          </a:p>
          <a:p>
            <a:pPr lvl="1"/>
            <a:r>
              <a:rPr lang="en-US" sz="2800" dirty="0" smtClean="0"/>
              <a:t>Social Contract Theory with natural rights</a:t>
            </a:r>
          </a:p>
          <a:p>
            <a:pPr lvl="1"/>
            <a:r>
              <a:rPr lang="en-US" sz="2800" dirty="0" smtClean="0"/>
              <a:t>Power can be taken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Social Contract Theory</a:t>
            </a:r>
            <a:r>
              <a:rPr lang="en-US" sz="3200" b="1" dirty="0" smtClean="0"/>
              <a:t>: </a:t>
            </a:r>
            <a:r>
              <a:rPr lang="en-US" sz="3200" dirty="0" smtClean="0"/>
              <a:t>Give up some freedom in exchange for security and order –gov’t by the people</a:t>
            </a:r>
          </a:p>
          <a:p>
            <a:r>
              <a:rPr lang="en-US" sz="3200" b="1" dirty="0" smtClean="0"/>
              <a:t>Justifies the revolution. If gov’t abuses power, it’s the people’s right to overthrow the Gov’t.</a:t>
            </a:r>
          </a:p>
          <a:p>
            <a:endParaRPr lang="en-US" dirty="0" smtClean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" y="169183"/>
            <a:ext cx="8267156" cy="81053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French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Enlightenment Thinkers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979714"/>
            <a:ext cx="9026434" cy="587828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Baron de Montesquieu</a:t>
            </a:r>
          </a:p>
          <a:p>
            <a:pPr lvl="1"/>
            <a:r>
              <a:rPr lang="en-US" sz="3600" dirty="0" smtClean="0"/>
              <a:t>Gov’t organization should prevent one group/person from dominating</a:t>
            </a:r>
          </a:p>
          <a:p>
            <a:pPr lvl="1"/>
            <a:r>
              <a:rPr lang="en-US" sz="3600" dirty="0" smtClean="0"/>
              <a:t>Separation of Powers or 3 branches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Jean-Jacques Rousseau</a:t>
            </a:r>
          </a:p>
          <a:p>
            <a:pPr lvl="1"/>
            <a:r>
              <a:rPr lang="en-US" sz="3600" dirty="0" smtClean="0"/>
              <a:t>Added idea of </a:t>
            </a:r>
            <a:r>
              <a:rPr lang="en-US" sz="3600" b="1" dirty="0" smtClean="0">
                <a:solidFill>
                  <a:srgbClr val="FF0000"/>
                </a:solidFill>
              </a:rPr>
              <a:t>popular sovereignty </a:t>
            </a:r>
            <a:r>
              <a:rPr lang="en-US" sz="3600" dirty="0" smtClean="0"/>
              <a:t>to the social contract</a:t>
            </a:r>
          </a:p>
          <a:p>
            <a:pPr lvl="2"/>
            <a:r>
              <a:rPr lang="en-US" sz="3200" dirty="0" smtClean="0"/>
              <a:t>Legitimacy comes from the </a:t>
            </a:r>
            <a:r>
              <a:rPr lang="en-US" sz="3200" b="1" dirty="0" smtClean="0"/>
              <a:t>will of the people</a:t>
            </a:r>
          </a:p>
          <a:p>
            <a:pPr lvl="2"/>
            <a:r>
              <a:rPr lang="en-US" sz="3200" b="1" dirty="0" smtClean="0"/>
              <a:t>If not the will of the people, gov’t should be dissolved</a:t>
            </a:r>
          </a:p>
          <a:p>
            <a:endParaRPr lang="en-US" dirty="0" smtClean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914400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" y="169183"/>
            <a:ext cx="8267156" cy="81053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Ideas to Independence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979714"/>
            <a:ext cx="9026434" cy="5878285"/>
          </a:xfrm>
        </p:spPr>
        <p:txBody>
          <a:bodyPr>
            <a:normAutofit/>
          </a:bodyPr>
          <a:lstStyle/>
          <a:p>
            <a:r>
              <a:rPr lang="en-US" sz="3200" dirty="0"/>
              <a:t>First colonies were created for financial purposes.</a:t>
            </a:r>
          </a:p>
          <a:p>
            <a:r>
              <a:rPr lang="en-US" sz="3200" dirty="0"/>
              <a:t>The 13 developed differently depending on resources, location, etc.</a:t>
            </a:r>
          </a:p>
          <a:p>
            <a:r>
              <a:rPr lang="en-US" sz="3200" dirty="0"/>
              <a:t>Each developed their own forms of Democracy</a:t>
            </a:r>
          </a:p>
          <a:p>
            <a:r>
              <a:rPr lang="en-US" sz="3600" b="1" dirty="0"/>
              <a:t>First Form of Self government- The </a:t>
            </a:r>
            <a:r>
              <a:rPr lang="en-US" sz="3600" b="1" dirty="0">
                <a:solidFill>
                  <a:srgbClr val="FF0000"/>
                </a:solidFill>
              </a:rPr>
              <a:t>Mayflower Compact</a:t>
            </a:r>
          </a:p>
          <a:p>
            <a:r>
              <a:rPr lang="en-US" sz="3600" b="1" dirty="0" smtClean="0"/>
              <a:t>First elected assembly: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Virginia’s House of Burgesses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age result for mayflower co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43" y="3742374"/>
            <a:ext cx="3905057" cy="26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467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Warm Up 10/9</vt:lpstr>
      <vt:lpstr>Ideas that shaped colonial views on government</vt:lpstr>
      <vt:lpstr>Ideas that shaped colonial views on government</vt:lpstr>
      <vt:lpstr>English Roots of American Government</vt:lpstr>
      <vt:lpstr>English Roots of American Government</vt:lpstr>
      <vt:lpstr>English Enlightenment Thinkers</vt:lpstr>
      <vt:lpstr>French Enlightenment Thinkers</vt:lpstr>
      <vt:lpstr>PowerPoint Presentation</vt:lpstr>
      <vt:lpstr>From Ideas to Independence</vt:lpstr>
      <vt:lpstr>Road to Independence</vt:lpstr>
      <vt:lpstr>Winning Independence</vt:lpstr>
      <vt:lpstr>Homework Due Tomorrow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10/9</dc:title>
  <dc:creator>Santos, Megan    SHS - Staff</dc:creator>
  <cp:lastModifiedBy>Santos, Megan    SHS - Staff</cp:lastModifiedBy>
  <cp:revision>12</cp:revision>
  <dcterms:created xsi:type="dcterms:W3CDTF">2017-10-08T13:26:08Z</dcterms:created>
  <dcterms:modified xsi:type="dcterms:W3CDTF">2017-10-08T15:12:24Z</dcterms:modified>
</cp:coreProperties>
</file>