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65" r:id="rId4"/>
    <p:sldId id="258" r:id="rId5"/>
    <p:sldId id="261" r:id="rId6"/>
    <p:sldId id="262" r:id="rId7"/>
    <p:sldId id="263" r:id="rId8"/>
    <p:sldId id="267" r:id="rId9"/>
    <p:sldId id="268" r:id="rId10"/>
    <p:sldId id="269" r:id="rId11"/>
    <p:sldId id="266" r:id="rId12"/>
    <p:sldId id="270" r:id="rId13"/>
    <p:sldId id="279" r:id="rId14"/>
    <p:sldId id="280" r:id="rId15"/>
    <p:sldId id="282" r:id="rId16"/>
    <p:sldId id="274" r:id="rId17"/>
    <p:sldId id="278" r:id="rId18"/>
    <p:sldId id="272" r:id="rId19"/>
    <p:sldId id="273" r:id="rId20"/>
    <p:sldId id="277" r:id="rId21"/>
    <p:sldId id="283" r:id="rId22"/>
    <p:sldId id="275" r:id="rId23"/>
    <p:sldId id="276" r:id="rId24"/>
    <p:sldId id="28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03" r:id="rId38"/>
    <p:sldId id="296" r:id="rId39"/>
    <p:sldId id="297" r:id="rId40"/>
    <p:sldId id="298" r:id="rId41"/>
    <p:sldId id="299" r:id="rId42"/>
    <p:sldId id="300" r:id="rId43"/>
    <p:sldId id="301" r:id="rId44"/>
    <p:sldId id="302" r:id="rId45"/>
    <p:sldId id="313" r:id="rId46"/>
    <p:sldId id="304" r:id="rId47"/>
    <p:sldId id="305" r:id="rId48"/>
    <p:sldId id="306" r:id="rId49"/>
    <p:sldId id="307" r:id="rId50"/>
    <p:sldId id="308" r:id="rId51"/>
    <p:sldId id="309" r:id="rId52"/>
    <p:sldId id="310" r:id="rId53"/>
    <p:sldId id="311" r:id="rId54"/>
    <p:sldId id="312"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31" r:id="rId71"/>
    <p:sldId id="330" r:id="rId72"/>
    <p:sldId id="32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10" d="100"/>
          <a:sy n="110" d="100"/>
        </p:scale>
        <p:origin x="6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85FB9-66FE-4743-BA2B-355E9CAE40B7}" type="datetimeFigureOut">
              <a:rPr lang="en-US" smtClean="0"/>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AA161-894C-42A8-9662-35C92D154986}" type="slidenum">
              <a:rPr lang="en-US" smtClean="0"/>
              <a:t>‹#›</a:t>
            </a:fld>
            <a:endParaRPr lang="en-US"/>
          </a:p>
        </p:txBody>
      </p:sp>
    </p:spTree>
    <p:extLst>
      <p:ext uri="{BB962C8B-B14F-4D97-AF65-F5344CB8AC3E}">
        <p14:creationId xmlns:p14="http://schemas.microsoft.com/office/powerpoint/2010/main" val="23651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Candidate</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23</a:t>
            </a:fld>
            <a:endParaRPr lang="en-US"/>
          </a:p>
        </p:txBody>
      </p:sp>
    </p:spTree>
    <p:extLst>
      <p:ext uri="{BB962C8B-B14F-4D97-AF65-F5344CB8AC3E}">
        <p14:creationId xmlns:p14="http://schemas.microsoft.com/office/powerpoint/2010/main" val="345357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53</a:t>
            </a:fld>
            <a:endParaRPr lang="en-US"/>
          </a:p>
        </p:txBody>
      </p:sp>
    </p:spTree>
    <p:extLst>
      <p:ext uri="{BB962C8B-B14F-4D97-AF65-F5344CB8AC3E}">
        <p14:creationId xmlns:p14="http://schemas.microsoft.com/office/powerpoint/2010/main" val="139587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54</a:t>
            </a:fld>
            <a:endParaRPr lang="en-US"/>
          </a:p>
        </p:txBody>
      </p:sp>
    </p:spTree>
    <p:extLst>
      <p:ext uri="{BB962C8B-B14F-4D97-AF65-F5344CB8AC3E}">
        <p14:creationId xmlns:p14="http://schemas.microsoft.com/office/powerpoint/2010/main" val="392974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https://www.youtube.com/watch?v=2A5QlpAyKSQ </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57</a:t>
            </a:fld>
            <a:endParaRPr lang="en-US"/>
          </a:p>
        </p:txBody>
      </p:sp>
    </p:spTree>
    <p:extLst>
      <p:ext uri="{BB962C8B-B14F-4D97-AF65-F5344CB8AC3E}">
        <p14:creationId xmlns:p14="http://schemas.microsoft.com/office/powerpoint/2010/main" val="344814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59</a:t>
            </a:fld>
            <a:endParaRPr lang="en-US"/>
          </a:p>
        </p:txBody>
      </p:sp>
    </p:spTree>
    <p:extLst>
      <p:ext uri="{BB962C8B-B14F-4D97-AF65-F5344CB8AC3E}">
        <p14:creationId xmlns:p14="http://schemas.microsoft.com/office/powerpoint/2010/main" val="404770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Winner</a:t>
            </a:r>
            <a:r>
              <a:rPr lang="en-US" baseline="0" dirty="0" smtClean="0"/>
              <a:t> take all vs. proportional representation – allows smaller parties to participate</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60</a:t>
            </a:fld>
            <a:endParaRPr lang="en-US"/>
          </a:p>
        </p:txBody>
      </p:sp>
    </p:spTree>
    <p:extLst>
      <p:ext uri="{BB962C8B-B14F-4D97-AF65-F5344CB8AC3E}">
        <p14:creationId xmlns:p14="http://schemas.microsoft.com/office/powerpoint/2010/main" val="217536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https://www.youtube.com/watch?v=j_k_k-bHigM   ideology</a:t>
            </a:r>
          </a:p>
          <a:p>
            <a:r>
              <a:rPr lang="en-US" dirty="0" smtClean="0"/>
              <a:t>https://www.youtube.com/watch?v=VEmOUHxessE  parties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61</a:t>
            </a:fld>
            <a:endParaRPr lang="en-US"/>
          </a:p>
        </p:txBody>
      </p:sp>
    </p:spTree>
    <p:extLst>
      <p:ext uri="{BB962C8B-B14F-4D97-AF65-F5344CB8AC3E}">
        <p14:creationId xmlns:p14="http://schemas.microsoft.com/office/powerpoint/2010/main" val="765049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https://www.youtube.com/watch?v=2A5QlpAyKSQ </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62</a:t>
            </a:fld>
            <a:endParaRPr lang="en-US"/>
          </a:p>
        </p:txBody>
      </p:sp>
    </p:spTree>
    <p:extLst>
      <p:ext uri="{BB962C8B-B14F-4D97-AF65-F5344CB8AC3E}">
        <p14:creationId xmlns:p14="http://schemas.microsoft.com/office/powerpoint/2010/main" val="208470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64</a:t>
            </a:fld>
            <a:endParaRPr lang="en-US"/>
          </a:p>
        </p:txBody>
      </p:sp>
    </p:spTree>
    <p:extLst>
      <p:ext uri="{BB962C8B-B14F-4D97-AF65-F5344CB8AC3E}">
        <p14:creationId xmlns:p14="http://schemas.microsoft.com/office/powerpoint/2010/main" val="278230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65</a:t>
            </a:fld>
            <a:endParaRPr lang="en-US"/>
          </a:p>
        </p:txBody>
      </p:sp>
    </p:spTree>
    <p:extLst>
      <p:ext uri="{BB962C8B-B14F-4D97-AF65-F5344CB8AC3E}">
        <p14:creationId xmlns:p14="http://schemas.microsoft.com/office/powerpoint/2010/main" val="4160476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66</a:t>
            </a:fld>
            <a:endParaRPr lang="en-US"/>
          </a:p>
        </p:txBody>
      </p:sp>
    </p:spTree>
    <p:extLst>
      <p:ext uri="{BB962C8B-B14F-4D97-AF65-F5344CB8AC3E}">
        <p14:creationId xmlns:p14="http://schemas.microsoft.com/office/powerpoint/2010/main" val="33866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GOP:</a:t>
            </a:r>
            <a:r>
              <a:rPr lang="en-US" baseline="0" dirty="0" smtClean="0"/>
              <a:t> nothing on Campaign Finance</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30</a:t>
            </a:fld>
            <a:endParaRPr lang="en-US"/>
          </a:p>
        </p:txBody>
      </p:sp>
    </p:spTree>
    <p:extLst>
      <p:ext uri="{BB962C8B-B14F-4D97-AF65-F5344CB8AC3E}">
        <p14:creationId xmlns:p14="http://schemas.microsoft.com/office/powerpoint/2010/main" val="49018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67</a:t>
            </a:fld>
            <a:endParaRPr lang="en-US"/>
          </a:p>
        </p:txBody>
      </p:sp>
    </p:spTree>
    <p:extLst>
      <p:ext uri="{BB962C8B-B14F-4D97-AF65-F5344CB8AC3E}">
        <p14:creationId xmlns:p14="http://schemas.microsoft.com/office/powerpoint/2010/main" val="344138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airplanes</a:t>
            </a:r>
            <a:r>
              <a:rPr lang="en-US" baseline="0" dirty="0" smtClean="0"/>
              <a:t> are now tax free…</a:t>
            </a:r>
          </a:p>
          <a:p>
            <a:r>
              <a:rPr lang="en-US" baseline="0" dirty="0" smtClean="0"/>
              <a:t>Teachers can’t deduct school supplies</a:t>
            </a:r>
          </a:p>
          <a:p>
            <a:r>
              <a:rPr lang="en-US" baseline="0" dirty="0" smtClean="0"/>
              <a:t>College loans are taxed as income</a:t>
            </a:r>
          </a:p>
          <a:p>
            <a:r>
              <a:rPr lang="en-US" baseline="0" dirty="0" smtClean="0"/>
              <a:t>Removed estate tax (more than $5 million)</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68</a:t>
            </a:fld>
            <a:endParaRPr lang="en-US"/>
          </a:p>
        </p:txBody>
      </p:sp>
    </p:spTree>
    <p:extLst>
      <p:ext uri="{BB962C8B-B14F-4D97-AF65-F5344CB8AC3E}">
        <p14:creationId xmlns:p14="http://schemas.microsoft.com/office/powerpoint/2010/main" val="162909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airplanes</a:t>
            </a:r>
            <a:r>
              <a:rPr lang="en-US" baseline="0" dirty="0" smtClean="0"/>
              <a:t> are now tax free…</a:t>
            </a:r>
          </a:p>
          <a:p>
            <a:r>
              <a:rPr lang="en-US" baseline="0" dirty="0" smtClean="0"/>
              <a:t>Teachers can’t deduct school supplies</a:t>
            </a:r>
          </a:p>
          <a:p>
            <a:r>
              <a:rPr lang="en-US" baseline="0" dirty="0" smtClean="0"/>
              <a:t>College loans are taxed as income</a:t>
            </a:r>
          </a:p>
          <a:p>
            <a:r>
              <a:rPr lang="en-US" baseline="0" dirty="0" smtClean="0"/>
              <a:t>Removed estate tax (more than $5 million)</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69</a:t>
            </a:fld>
            <a:endParaRPr lang="en-US"/>
          </a:p>
        </p:txBody>
      </p:sp>
    </p:spTree>
    <p:extLst>
      <p:ext uri="{BB962C8B-B14F-4D97-AF65-F5344CB8AC3E}">
        <p14:creationId xmlns:p14="http://schemas.microsoft.com/office/powerpoint/2010/main" val="239859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71</a:t>
            </a:fld>
            <a:endParaRPr lang="en-US"/>
          </a:p>
        </p:txBody>
      </p:sp>
    </p:spTree>
    <p:extLst>
      <p:ext uri="{BB962C8B-B14F-4D97-AF65-F5344CB8AC3E}">
        <p14:creationId xmlns:p14="http://schemas.microsoft.com/office/powerpoint/2010/main" val="762885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airplanes</a:t>
            </a:r>
            <a:r>
              <a:rPr lang="en-US" baseline="0" dirty="0" smtClean="0"/>
              <a:t> are now tax free…</a:t>
            </a:r>
          </a:p>
          <a:p>
            <a:r>
              <a:rPr lang="en-US" baseline="0" dirty="0" smtClean="0"/>
              <a:t>Teachers can’t deduct school supplies</a:t>
            </a:r>
          </a:p>
          <a:p>
            <a:r>
              <a:rPr lang="en-US" baseline="0" dirty="0" smtClean="0"/>
              <a:t>College loans are taxed as income</a:t>
            </a:r>
          </a:p>
          <a:p>
            <a:r>
              <a:rPr lang="en-US" baseline="0" dirty="0" smtClean="0"/>
              <a:t>Removed estate tax (more than $5 million)</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72</a:t>
            </a:fld>
            <a:endParaRPr lang="en-US"/>
          </a:p>
        </p:txBody>
      </p:sp>
    </p:spTree>
    <p:extLst>
      <p:ext uri="{BB962C8B-B14F-4D97-AF65-F5344CB8AC3E}">
        <p14:creationId xmlns:p14="http://schemas.microsoft.com/office/powerpoint/2010/main" val="47565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GOP:</a:t>
            </a:r>
            <a:r>
              <a:rPr lang="en-US" baseline="0" dirty="0" smtClean="0"/>
              <a:t> nothing on Campaign Finance</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31</a:t>
            </a:fld>
            <a:endParaRPr lang="en-US"/>
          </a:p>
        </p:txBody>
      </p:sp>
    </p:spTree>
    <p:extLst>
      <p:ext uri="{BB962C8B-B14F-4D97-AF65-F5344CB8AC3E}">
        <p14:creationId xmlns:p14="http://schemas.microsoft.com/office/powerpoint/2010/main" val="262681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GOP:</a:t>
            </a:r>
            <a:r>
              <a:rPr lang="en-US" baseline="0" dirty="0" smtClean="0"/>
              <a:t> nothing on Campaign Finance</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32</a:t>
            </a:fld>
            <a:endParaRPr lang="en-US"/>
          </a:p>
        </p:txBody>
      </p:sp>
    </p:spTree>
    <p:extLst>
      <p:ext uri="{BB962C8B-B14F-4D97-AF65-F5344CB8AC3E}">
        <p14:creationId xmlns:p14="http://schemas.microsoft.com/office/powerpoint/2010/main" val="56470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Lying</a:t>
            </a:r>
            <a:r>
              <a:rPr lang="en-US" baseline="0" dirty="0" smtClean="0"/>
              <a:t> on both sides (Trump praised North Korea, Trump forged NATO)</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33</a:t>
            </a:fld>
            <a:endParaRPr lang="en-US"/>
          </a:p>
        </p:txBody>
      </p:sp>
    </p:spTree>
    <p:extLst>
      <p:ext uri="{BB962C8B-B14F-4D97-AF65-F5344CB8AC3E}">
        <p14:creationId xmlns:p14="http://schemas.microsoft.com/office/powerpoint/2010/main" val="19470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https://youtu.be/XoBFL6iwid4</a:t>
            </a:r>
          </a:p>
          <a:p>
            <a:r>
              <a:rPr lang="en-US" dirty="0" smtClean="0"/>
              <a:t>https://youtu.be/Pt-LDpxS5iQ</a:t>
            </a:r>
          </a:p>
          <a:p>
            <a:r>
              <a:rPr lang="en-US" dirty="0" smtClean="0"/>
              <a:t>http://www.politifact.com/truth-o-meter/statements/2015/aug/19/bill-clinton/bill-clinton-glass-steagall-had-nothing-do-financi/</a:t>
            </a:r>
          </a:p>
          <a:p>
            <a:r>
              <a:rPr lang="en-US" dirty="0" smtClean="0"/>
              <a:t>https://www.theatlantic.com/politics/archive/2016/07/newt-broke-politicsnow-he-wants-back-in/491390/</a:t>
            </a:r>
          </a:p>
          <a:p>
            <a:r>
              <a:rPr lang="en-US" dirty="0" smtClean="0"/>
              <a:t>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35</a:t>
            </a:fld>
            <a:endParaRPr lang="en-US"/>
          </a:p>
        </p:txBody>
      </p:sp>
    </p:spTree>
    <p:extLst>
      <p:ext uri="{BB962C8B-B14F-4D97-AF65-F5344CB8AC3E}">
        <p14:creationId xmlns:p14="http://schemas.microsoft.com/office/powerpoint/2010/main" val="185970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http://www.politifact.com/truth-o-meter/statements/2015/aug/19/bill-clinton/bill-clinton-glass-steagall-had-nothing-do-financi/</a:t>
            </a:r>
          </a:p>
          <a:p>
            <a:r>
              <a:rPr lang="en-US" dirty="0" smtClean="0"/>
              <a:t>https://www.theatlantic.com/politics/archive/2016/07/newt-broke-politicsnow-he-wants-back-in/491390/</a:t>
            </a:r>
          </a:p>
          <a:p>
            <a:r>
              <a:rPr lang="en-US" dirty="0" smtClean="0"/>
              <a:t>https://www.huffingtonpost.com/steven-m-gillon/the-gingrich-revolution-a_b_8272054.html</a:t>
            </a:r>
          </a:p>
          <a:p>
            <a:r>
              <a:rPr lang="en-US" dirty="0" smtClean="0"/>
              <a:t>https://verdict.justia.com/2012/11/16/the-politics-of-polarization-and-obstructionism</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36</a:t>
            </a:fld>
            <a:endParaRPr lang="en-US"/>
          </a:p>
        </p:txBody>
      </p:sp>
    </p:spTree>
    <p:extLst>
      <p:ext uri="{BB962C8B-B14F-4D97-AF65-F5344CB8AC3E}">
        <p14:creationId xmlns:p14="http://schemas.microsoft.com/office/powerpoint/2010/main" val="293358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50</a:t>
            </a:fld>
            <a:endParaRPr lang="en-US"/>
          </a:p>
        </p:txBody>
      </p:sp>
    </p:spTree>
    <p:extLst>
      <p:ext uri="{BB962C8B-B14F-4D97-AF65-F5344CB8AC3E}">
        <p14:creationId xmlns:p14="http://schemas.microsoft.com/office/powerpoint/2010/main" val="97470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51</a:t>
            </a:fld>
            <a:endParaRPr lang="en-US"/>
          </a:p>
        </p:txBody>
      </p:sp>
    </p:spTree>
    <p:extLst>
      <p:ext uri="{BB962C8B-B14F-4D97-AF65-F5344CB8AC3E}">
        <p14:creationId xmlns:p14="http://schemas.microsoft.com/office/powerpoint/2010/main" val="253934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15AC3-E4D2-4F57-BDF8-3A71C858691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333026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15AC3-E4D2-4F57-BDF8-3A71C858691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1070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15AC3-E4D2-4F57-BDF8-3A71C858691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192169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15AC3-E4D2-4F57-BDF8-3A71C858691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239021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5AC3-E4D2-4F57-BDF8-3A71C858691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36664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15AC3-E4D2-4F57-BDF8-3A71C858691A}"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426913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15AC3-E4D2-4F57-BDF8-3A71C858691A}"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171037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15AC3-E4D2-4F57-BDF8-3A71C858691A}"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274527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15AC3-E4D2-4F57-BDF8-3A71C858691A}"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316509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15AC3-E4D2-4F57-BDF8-3A71C858691A}"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339423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15AC3-E4D2-4F57-BDF8-3A71C858691A}"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18983-6B16-4B8E-82B2-FDA4B69EC091}" type="slidenum">
              <a:rPr lang="en-US" smtClean="0"/>
              <a:t>‹#›</a:t>
            </a:fld>
            <a:endParaRPr lang="en-US"/>
          </a:p>
        </p:txBody>
      </p:sp>
    </p:spTree>
    <p:extLst>
      <p:ext uri="{BB962C8B-B14F-4D97-AF65-F5344CB8AC3E}">
        <p14:creationId xmlns:p14="http://schemas.microsoft.com/office/powerpoint/2010/main" val="172672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15AC3-E4D2-4F57-BDF8-3A71C858691A}" type="datetimeFigureOut">
              <a:rPr lang="en-US" smtClean="0"/>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18983-6B16-4B8E-82B2-FDA4B69EC091}" type="slidenum">
              <a:rPr lang="en-US" smtClean="0"/>
              <a:t>‹#›</a:t>
            </a:fld>
            <a:endParaRPr lang="en-US"/>
          </a:p>
        </p:txBody>
      </p:sp>
    </p:spTree>
    <p:extLst>
      <p:ext uri="{BB962C8B-B14F-4D97-AF65-F5344CB8AC3E}">
        <p14:creationId xmlns:p14="http://schemas.microsoft.com/office/powerpoint/2010/main" val="409653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democrats.org/party-platform" TargetMode="External"/><Relationship Id="rId2" Type="http://schemas.openxmlformats.org/officeDocument/2006/relationships/hyperlink" Target="https://www.gop.com/platfor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Pt-LDpxS5iQ" TargetMode="External"/><Relationship Id="rId2" Type="http://schemas.openxmlformats.org/officeDocument/2006/relationships/hyperlink" Target="https://youtu.be/XoBFL6iwid4"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youtu.be/gCVFWWZ-gR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abcnews.go.com/Politics/government-shutdown-president-obama-threatens-veto-house-republican/story?id=1331477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Gj5-G01iRyk"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fortune.com/2016/04/04/john-oliver-congress-fundraising-mone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cbsnews.com/news/60-minutes-are-members-of-congress-becoming-telemarketer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2A5QlpAyKSQ"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c.com/video-clips/woqxfl/the-daily-show-with-jon-stewart-exclusive---the-bush-years---jon-s-dubya-impression"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washingtonpost.com/news/politics/wp/2017/12/02/democrats-fume-over-absurd-gop-tax-bill-full-of-last-minute-handwritten-edits/?utm_term=.47318f7cd90b"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cc.com/video-clips/fksavv/the-daily-show-with-jon-stewart-indecision-2012---mercy-rule-edition" TargetMode="External"/><Relationship Id="rId7" Type="http://schemas.openxmlformats.org/officeDocument/2006/relationships/hyperlink" Target="http://www.cc.com/video-clips/jwybws/the-daily-show-with-jon-stewart-indecision-2012---black-to-the-futur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cc.com/video-clips/rvc6cm/the-daily-show-with-jon-stewart-indecision-2012---2012--a-space-oddity" TargetMode="External"/><Relationship Id="rId5" Type="http://schemas.openxmlformats.org/officeDocument/2006/relationships/hyperlink" Target="http://www.cc.com/video-clips/1wz0n6/the-daily-show-with-jon-stewart-indecision-2012---come-on--really-" TargetMode="External"/><Relationship Id="rId4" Type="http://schemas.openxmlformats.org/officeDocument/2006/relationships/hyperlink" Target="http://www.cc.com/video-clips/nhjh6l/the-daily-show-with-jon-stewart-indecision-2012---michele-bachmann-fever---rick-perry-s-amer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 y="249960"/>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11/13</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48342" y="1465848"/>
            <a:ext cx="9144000" cy="3402874"/>
          </a:xfrm>
        </p:spPr>
        <p:txBody>
          <a:bodyPr>
            <a:normAutofit/>
          </a:bodyPr>
          <a:lstStyle/>
          <a:p>
            <a:r>
              <a:rPr lang="en-US" sz="4800" dirty="0" smtClean="0"/>
              <a:t>Name 3 things you know about our political party system.</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7" y="2755758"/>
            <a:ext cx="4532810" cy="4224578"/>
          </a:xfrm>
          <a:prstGeom prst="rect">
            <a:avLst/>
          </a:prstGeom>
        </p:spPr>
      </p:pic>
    </p:spTree>
    <p:extLst>
      <p:ext uri="{BB962C8B-B14F-4D97-AF65-F5344CB8AC3E}">
        <p14:creationId xmlns:p14="http://schemas.microsoft.com/office/powerpoint/2010/main" val="183055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0494"/>
            <a:ext cx="9144000" cy="2387600"/>
          </a:xfrm>
        </p:spPr>
        <p:txBody>
          <a:bodyPr>
            <a:normAutofit/>
          </a:bodyPr>
          <a:lstStyle/>
          <a:p>
            <a:r>
              <a:rPr lang="en-US" sz="11500" b="1" dirty="0" smtClean="0">
                <a:solidFill>
                  <a:srgbClr val="0000FF"/>
                </a:solidFill>
                <a:latin typeface="Times New Roman" panose="02020603050405020304" pitchFamily="18" charset="0"/>
                <a:cs typeface="Times New Roman" panose="02020603050405020304" pitchFamily="18" charset="0"/>
              </a:rPr>
              <a:t>Discuss</a:t>
            </a:r>
            <a:endParaRPr lang="en-US" sz="115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116183"/>
            <a:ext cx="9144000" cy="3141617"/>
          </a:xfrm>
        </p:spPr>
        <p:txBody>
          <a:bodyPr>
            <a:normAutofit/>
          </a:bodyPr>
          <a:lstStyle/>
          <a:p>
            <a:r>
              <a:rPr lang="en-US" sz="5400" dirty="0" smtClean="0"/>
              <a:t>Are interest groups more good or bad? What makes them powerful?</a:t>
            </a:r>
            <a:endParaRPr lang="en-US" sz="5400" dirty="0"/>
          </a:p>
        </p:txBody>
      </p:sp>
    </p:spTree>
    <p:extLst>
      <p:ext uri="{BB962C8B-B14F-4D97-AF65-F5344CB8AC3E}">
        <p14:creationId xmlns:p14="http://schemas.microsoft.com/office/powerpoint/2010/main" val="255688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3600" b="1" dirty="0" smtClean="0"/>
              <a:t>Political Parties are not stagnant</a:t>
            </a:r>
          </a:p>
          <a:p>
            <a:pPr lvl="1"/>
            <a:r>
              <a:rPr lang="en-US" sz="3200" dirty="0" smtClean="0"/>
              <a:t>Platforms and ideologies are constantly changing</a:t>
            </a:r>
          </a:p>
          <a:p>
            <a:r>
              <a:rPr lang="en-US" sz="3600" b="1" dirty="0" smtClean="0"/>
              <a:t>Party affiliation does not determine action</a:t>
            </a:r>
          </a:p>
          <a:p>
            <a:pPr lvl="1"/>
            <a:r>
              <a:rPr lang="en-US" sz="3200" dirty="0" smtClean="0"/>
              <a:t>Individuals will be diverse within parties</a:t>
            </a:r>
          </a:p>
          <a:p>
            <a:r>
              <a:rPr lang="en-US" sz="3600" b="1" dirty="0" smtClean="0"/>
              <a:t>Parties can be reactionary</a:t>
            </a:r>
          </a:p>
          <a:p>
            <a:pPr lvl="1"/>
            <a:r>
              <a:rPr lang="en-US" sz="3200" dirty="0" smtClean="0"/>
              <a:t>May change rhetoric in response to other side or events</a:t>
            </a:r>
          </a:p>
          <a:p>
            <a:r>
              <a:rPr lang="en-US" sz="3600" b="1" dirty="0" smtClean="0"/>
              <a:t>What they say is not the same as what they do</a:t>
            </a:r>
          </a:p>
          <a:p>
            <a:pPr lvl="1"/>
            <a:r>
              <a:rPr lang="en-US" sz="3200" dirty="0" smtClean="0"/>
              <a:t>What they claim to be can be very different from what they actually are</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What We Will See</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6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11/14</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02870" y="1584602"/>
            <a:ext cx="9144000" cy="3402874"/>
          </a:xfrm>
        </p:spPr>
        <p:txBody>
          <a:bodyPr>
            <a:normAutofit/>
          </a:bodyPr>
          <a:lstStyle/>
          <a:p>
            <a:r>
              <a:rPr lang="en-US" sz="4800" dirty="0" smtClean="0"/>
              <a:t>Name 3 things you think Republican believe.</a:t>
            </a:r>
            <a:endParaRPr lang="en-US" sz="4800" dirty="0"/>
          </a:p>
        </p:txBody>
      </p:sp>
    </p:spTree>
    <p:extLst>
      <p:ext uri="{BB962C8B-B14F-4D97-AF65-F5344CB8AC3E}">
        <p14:creationId xmlns:p14="http://schemas.microsoft.com/office/powerpoint/2010/main" val="170405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985802"/>
          </a:xfrm>
        </p:spPr>
        <p:txBody>
          <a:bodyPr>
            <a:normAutofit fontScale="77500" lnSpcReduction="20000"/>
          </a:bodyPr>
          <a:lstStyle/>
          <a:p>
            <a:pPr marL="457200" lvl="1" indent="0">
              <a:buNone/>
            </a:pPr>
            <a:r>
              <a:rPr lang="en-US" sz="3100" dirty="0" smtClean="0"/>
              <a:t>Today you (or you and one other person) will be researching the Republican Party. </a:t>
            </a:r>
            <a:r>
              <a:rPr lang="en-US" sz="3100" dirty="0" smtClean="0">
                <a:solidFill>
                  <a:srgbClr val="FF0000"/>
                </a:solidFill>
              </a:rPr>
              <a:t>Start at the official GOP site </a:t>
            </a:r>
            <a:r>
              <a:rPr lang="en-US" sz="3100" dirty="0" smtClean="0"/>
              <a:t>and look at the party platform (no need to read every detail). Then I want you to find </a:t>
            </a:r>
            <a:r>
              <a:rPr lang="en-US" sz="3100" dirty="0" smtClean="0">
                <a:solidFill>
                  <a:srgbClr val="FF0000"/>
                </a:solidFill>
              </a:rPr>
              <a:t>AT LEAST 3 </a:t>
            </a:r>
            <a:r>
              <a:rPr lang="en-US" sz="3100" dirty="0" smtClean="0"/>
              <a:t>other legitimate sources about Republican beliefs. By the end, you should be able to answer the following (IN YOUR OWN WORDS): </a:t>
            </a:r>
          </a:p>
          <a:p>
            <a:pPr marL="457200" lvl="1" indent="0">
              <a:buNone/>
            </a:pPr>
            <a:endParaRPr lang="en-US" sz="4000" dirty="0"/>
          </a:p>
          <a:p>
            <a:pPr lvl="1"/>
            <a:r>
              <a:rPr lang="en-US" sz="4100" dirty="0" smtClean="0">
                <a:solidFill>
                  <a:srgbClr val="660066"/>
                </a:solidFill>
              </a:rPr>
              <a:t>What are the GOP’s core beliefs? </a:t>
            </a:r>
          </a:p>
          <a:p>
            <a:pPr lvl="2"/>
            <a:r>
              <a:rPr lang="en-US" sz="4100" dirty="0" smtClean="0"/>
              <a:t>Look specifically at government, economics, and social issues.</a:t>
            </a:r>
          </a:p>
          <a:p>
            <a:pPr lvl="1"/>
            <a:r>
              <a:rPr lang="en-US" sz="4100" dirty="0" smtClean="0">
                <a:solidFill>
                  <a:schemeClr val="accent6">
                    <a:lumMod val="75000"/>
                  </a:schemeClr>
                </a:solidFill>
              </a:rPr>
              <a:t>What do people think the GOP wants?</a:t>
            </a:r>
          </a:p>
          <a:p>
            <a:pPr lvl="1"/>
            <a:r>
              <a:rPr lang="en-US" sz="4100" dirty="0" smtClean="0">
                <a:solidFill>
                  <a:srgbClr val="660066"/>
                </a:solidFill>
              </a:rPr>
              <a:t>What does the GOP claim it will do? (Try to look at different Republican politicians for this)</a:t>
            </a:r>
          </a:p>
          <a:p>
            <a:pPr marL="457200" lvl="1" indent="0">
              <a:buNone/>
            </a:pPr>
            <a:endParaRPr lang="en-US" sz="4000" dirty="0" smtClean="0"/>
          </a:p>
          <a:p>
            <a:pPr marL="457200" lvl="1" indent="0">
              <a:buNone/>
            </a:pPr>
            <a:r>
              <a:rPr lang="en-US" sz="4000" dirty="0" smtClean="0">
                <a:solidFill>
                  <a:srgbClr val="FF0000"/>
                </a:solidFill>
              </a:rPr>
              <a:t>You must cite each source </a:t>
            </a:r>
            <a:r>
              <a:rPr lang="en-US" sz="4000" dirty="0" smtClean="0"/>
              <a:t>and give a brief explanation of the potential bias in the source. Use good news analysis!</a:t>
            </a:r>
          </a:p>
          <a:p>
            <a:pPr marL="457200" lvl="1" indent="0">
              <a:buNone/>
            </a:pPr>
            <a:r>
              <a:rPr lang="en-US" sz="4000" dirty="0" smtClean="0">
                <a:solidFill>
                  <a:srgbClr val="FF0000"/>
                </a:solidFill>
              </a:rPr>
              <a:t>Upload answers and Works Cited (MLA format) to Turnitin.com </a:t>
            </a:r>
            <a:r>
              <a:rPr lang="en-US" sz="4000" dirty="0" smtClean="0"/>
              <a:t>when you are finished.</a:t>
            </a:r>
          </a:p>
          <a:p>
            <a:pPr marL="457200" lvl="1" indent="0">
              <a:buNone/>
            </a:pPr>
            <a:endParaRPr lang="en-US" sz="4000" dirty="0" smtClean="0"/>
          </a:p>
          <a:p>
            <a:pPr marL="457200" lvl="1" indent="0">
              <a:buNone/>
            </a:pPr>
            <a:endParaRPr lang="en-US" sz="4000" dirty="0"/>
          </a:p>
          <a:p>
            <a:pPr marL="457200" lvl="1" indent="0">
              <a:buNone/>
            </a:pP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Who is the Republican Party today?</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5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11/16</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02870" y="1584602"/>
            <a:ext cx="9144000" cy="3402874"/>
          </a:xfrm>
        </p:spPr>
        <p:txBody>
          <a:bodyPr>
            <a:normAutofit/>
          </a:bodyPr>
          <a:lstStyle/>
          <a:p>
            <a:r>
              <a:rPr lang="en-US" sz="4800" dirty="0" smtClean="0"/>
              <a:t>How does the Republican platform line up with what others think they want and with what they claim to do?</a:t>
            </a:r>
            <a:endParaRPr lang="en-US" sz="4800" dirty="0"/>
          </a:p>
        </p:txBody>
      </p:sp>
    </p:spTree>
    <p:extLst>
      <p:ext uri="{BB962C8B-B14F-4D97-AF65-F5344CB8AC3E}">
        <p14:creationId xmlns:p14="http://schemas.microsoft.com/office/powerpoint/2010/main" val="2581848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N_BgUrdhMrogmcLHUNn3FHBqHKqmzeXN-d7TFaXmHyYfS2hjpBdprmhfEdjgfL6uHaM3Phe9OaJfpswGAfWgdRoJ2O2CX9RfZWDT-DMMjGMBPRGjAuAwEtfaws2B1RBqi9KKcsbAr5coC0vo4WYDlm7oxXR2wOIlFvTFUcf_g8C0sSVqOsSit_ziWTYce1QQbpOCW3QJiUivfsa4kqfVDTItqRm59HSyrBzmnY86uvloPPBGtQkzViICoLEMwnzhtJ-WT_81xcUoS-tCpzuZXODs6r89jfAqgRYtG1BUjW6qfBkubNmJ-qdxk-ZyNmYUpEOh9Tj8dTckC7sFstozkgp_AI8Q0B948kPG5aYzaXcoCuG3aheBBUCGcznalDsldx5bhvUME2YU3vcSv2ispYeCAKM4jEiKklZWbpdofKfh-V7MuRdqKNkye_Pt6mYiWFQScqeeucfCuylTvuhqKg8ClorwlH-un8m8z4oIqxJBK39fBALrc-KpDMLH6DnBjqxF6HQKQcZaTrktdDUkH4psZkYU0AbvMKFmYo-wVG4ZZwJU5Mvz1BAb2meOwfNWB8-er5eAs1MLec1HPfFqM_2znqfJlSvZc_ue8Ey49jg=w725-h37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26" y="402453"/>
            <a:ext cx="10731410" cy="558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lnSpcReduction="10000"/>
          </a:bodyPr>
          <a:lstStyle/>
          <a:p>
            <a:pPr marL="0" indent="0">
              <a:buNone/>
            </a:pPr>
            <a:r>
              <a:rPr lang="en-US" dirty="0" smtClean="0"/>
              <a:t>For </a:t>
            </a:r>
            <a:r>
              <a:rPr lang="en-US" dirty="0"/>
              <a:t>nearly 30 years, the Republican Party has increasingly resembled a religion, with Ronald Reagan as its deity. Party leaders endlessly quote him, and every GOP presidential nominee until Donald Trump ran on a platform they thought was barely changed from Reagan’s 1980 campaign.</a:t>
            </a:r>
            <a:r>
              <a:rPr lang="en-US" b="1" dirty="0"/>
              <a:t> </a:t>
            </a:r>
            <a:r>
              <a:rPr lang="en-US" dirty="0"/>
              <a:t>No wonder conservative talk radio icon Rush Limbaugh calls our 40th president “</a:t>
            </a:r>
            <a:r>
              <a:rPr lang="en-US" dirty="0" err="1"/>
              <a:t>Ronaldus</a:t>
            </a:r>
            <a:r>
              <a:rPr lang="en-US" dirty="0"/>
              <a:t> Magnus”: Ronald the Great.</a:t>
            </a:r>
          </a:p>
          <a:p>
            <a:pPr marL="0" indent="0">
              <a:buNone/>
            </a:pPr>
            <a:r>
              <a:rPr lang="en-US" dirty="0"/>
              <a:t>This religion’s creed—let’s call it </a:t>
            </a:r>
            <a:r>
              <a:rPr lang="en-US" dirty="0" err="1"/>
              <a:t>Reaganism</a:t>
            </a:r>
            <a:r>
              <a:rPr lang="en-US" dirty="0"/>
              <a:t>—is simple. Government and taxes are bad, private entrepreneurship and supply-side economics is good. Social conservatism and unofficial endorsement of Christianity is essential to national well-being. Around the world, America should speak loudly, carry the biggest stick and never be afraid of using it. Proclaim and practice these truths and political success will be yours</a:t>
            </a:r>
            <a:r>
              <a:rPr lang="en-US" dirty="0" smtClean="0"/>
              <a:t>. (Politico)</a:t>
            </a:r>
          </a:p>
          <a:p>
            <a:pPr marL="0" indent="0">
              <a:buNone/>
            </a:pPr>
            <a:r>
              <a:rPr lang="en-US" dirty="0"/>
              <a:t>Reagan’s conservatism actually fit squarely within Franklin D. Roosevelt’s New Deal consensus, not the anti-New Deal conservatism that forms </a:t>
            </a:r>
            <a:r>
              <a:rPr lang="en-US" dirty="0" err="1"/>
              <a:t>Reaganism’s</a:t>
            </a:r>
            <a:r>
              <a:rPr lang="en-US" dirty="0"/>
              <a:t> heart.</a:t>
            </a:r>
          </a:p>
          <a:p>
            <a:pPr marL="457200" lvl="1" indent="0">
              <a:buNone/>
            </a:pPr>
            <a:endParaRPr lang="en-US" sz="4000" dirty="0"/>
          </a:p>
          <a:p>
            <a:pPr marL="457200" lvl="1" indent="0">
              <a:buNone/>
            </a:pP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GOP and Reagan</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70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a:bodyPr>
          <a:lstStyle/>
          <a:p>
            <a:pPr marL="457200" lvl="1" indent="0">
              <a:buNone/>
            </a:pPr>
            <a:r>
              <a:rPr lang="en-US" sz="4000" dirty="0"/>
              <a:t>During his term in office, Reagan campaigned vigorously to restore organized prayer to the schools, first as a moment of prayer and later as a Moment of </a:t>
            </a:r>
            <a:r>
              <a:rPr lang="en-US" sz="4000" dirty="0" smtClean="0"/>
              <a:t>Silence</a:t>
            </a:r>
          </a:p>
          <a:p>
            <a:pPr marL="457200" lvl="1" indent="0">
              <a:buNone/>
            </a:pPr>
            <a:endParaRPr lang="en-US" sz="4000" dirty="0"/>
          </a:p>
          <a:p>
            <a:pPr marL="457200" lvl="1" indent="0">
              <a:buNone/>
            </a:pPr>
            <a:r>
              <a:rPr lang="en-US" sz="4000" dirty="0" smtClean="0"/>
              <a:t>1981 tax cuts sent country into recession.</a:t>
            </a:r>
          </a:p>
          <a:p>
            <a:pPr marL="457200" lvl="1" indent="0">
              <a:buNone/>
            </a:pPr>
            <a:endParaRPr lang="en-US" sz="4000" dirty="0"/>
          </a:p>
          <a:p>
            <a:pPr marL="457200" lvl="1" indent="0">
              <a:buNone/>
            </a:pP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Ronald Reagan: 1981-1989</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80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lnSpcReduction="10000"/>
          </a:bodyPr>
          <a:lstStyle/>
          <a:p>
            <a:pPr marL="457200" lvl="1" indent="0">
              <a:buNone/>
            </a:pPr>
            <a:r>
              <a:rPr lang="en-US" sz="4000" dirty="0"/>
              <a:t>Reagan is viewed as an </a:t>
            </a:r>
            <a:r>
              <a:rPr lang="en-US" sz="4000" dirty="0" err="1"/>
              <a:t>antitax</a:t>
            </a:r>
            <a:r>
              <a:rPr lang="en-US" sz="4000" dirty="0"/>
              <a:t> hero despite raising taxes eleven times over the course of his presidency, all in the name of fiscal responsibility</a:t>
            </a:r>
            <a:r>
              <a:rPr lang="en-US" sz="4000" dirty="0" smtClean="0"/>
              <a:t>.</a:t>
            </a:r>
            <a:r>
              <a:rPr lang="en-US" sz="4000" dirty="0"/>
              <a:t> According to Paul Krugman, "Over all, the 1982 tax increase undid about a third of the 1981 cut; as a share of GDP, the increase was substantially larger than Mr. Clinton's 1993 tax increase</a:t>
            </a:r>
            <a:r>
              <a:rPr lang="en-US" sz="4000" dirty="0" smtClean="0"/>
              <a:t>."</a:t>
            </a:r>
            <a:r>
              <a:rPr lang="en-US" sz="4000" dirty="0"/>
              <a:t> According to historian and domestic policy adviser Bruce Bartlett, Reagan's tax increases over the course of his presidency took back half of the 1981 tax cut.</a:t>
            </a:r>
          </a:p>
          <a:p>
            <a:pPr marL="457200" lvl="1" indent="0">
              <a:buNone/>
            </a:pP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Ronald Reagan: 1981-1989</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663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a:bodyPr>
          <a:lstStyle/>
          <a:p>
            <a:pPr marL="457200" lvl="1" indent="0">
              <a:buNone/>
            </a:pPr>
            <a:r>
              <a:rPr lang="en-US" sz="4000" dirty="0"/>
              <a:t>Some economists, such as Nobel Prize winners Milton Friedman and Robert Mundell, argue that Reagan's tax policies invigorated America's economy and contributed to the economic boom of the 1990s</a:t>
            </a:r>
            <a:r>
              <a:rPr lang="en-US" sz="4000" dirty="0" smtClean="0"/>
              <a:t>.</a:t>
            </a:r>
            <a:r>
              <a:rPr lang="en-US" sz="4000" dirty="0"/>
              <a:t> Other economists, such as Nobel Prize winner </a:t>
            </a:r>
            <a:r>
              <a:rPr lang="en-US" sz="4000" dirty="0" smtClean="0"/>
              <a:t>Robert </a:t>
            </a:r>
            <a:r>
              <a:rPr lang="en-US" sz="4000" dirty="0"/>
              <a:t>Solow, argue that Reagan's deficits were a major reason his successor, George H. W. Bush, reneged on a campaign promise and resorted to raising taxes.</a:t>
            </a:r>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Ronald Reagan: 1981-1989</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92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dirty="0" smtClean="0"/>
              <a:t>What is a </a:t>
            </a:r>
            <a:r>
              <a:rPr lang="en-US" sz="4400" b="1" dirty="0" smtClean="0">
                <a:solidFill>
                  <a:srgbClr val="FF0000"/>
                </a:solidFill>
              </a:rPr>
              <a:t>Political Party</a:t>
            </a:r>
            <a:r>
              <a:rPr lang="en-US" sz="4400" dirty="0" smtClean="0"/>
              <a:t>?</a:t>
            </a:r>
            <a:endParaRPr lang="en-US" sz="4400" b="1" dirty="0" smtClean="0"/>
          </a:p>
          <a:p>
            <a:pPr lvl="1"/>
            <a:r>
              <a:rPr lang="en-US" sz="4000" dirty="0" smtClean="0"/>
              <a:t>An organization that seeks to gain power by electing members to public office.</a:t>
            </a:r>
          </a:p>
          <a:p>
            <a:r>
              <a:rPr lang="en-US" sz="4400" dirty="0" smtClean="0"/>
              <a:t>What type of party system do we have?</a:t>
            </a:r>
          </a:p>
          <a:p>
            <a:pPr lvl="1"/>
            <a:r>
              <a:rPr lang="en-US" sz="4000" dirty="0" smtClean="0"/>
              <a:t>Two Party system (vs. multi-party)</a:t>
            </a:r>
          </a:p>
          <a:p>
            <a:pPr lvl="2"/>
            <a:r>
              <a:rPr lang="en-US" sz="3600" dirty="0" smtClean="0"/>
              <a:t>Not intended by Founders</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Political Parties</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0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a:bodyPr>
          <a:lstStyle/>
          <a:p>
            <a:r>
              <a:rPr lang="en-US" dirty="0"/>
              <a:t>Of course, Reagan was not just an ideologue; he had a pragmatic streak that allowed him to cut deals with Democratic foes on Capitol Hill. Despite his reputation as a driver of economic growth, his policies produced large deficits. He presided over tax increases that would be out of the question for conservatives now, and he extended an amnesty to undocumented immigrants, a step no GOP candidate could contemplate </a:t>
            </a:r>
            <a:r>
              <a:rPr lang="en-US" dirty="0" smtClean="0"/>
              <a:t>today</a:t>
            </a:r>
            <a:endParaRPr lang="en-US" dirty="0"/>
          </a:p>
          <a:p>
            <a:r>
              <a:rPr lang="en-US" dirty="0"/>
              <a:t>Reagan, though an anti-communist to his core, also recognized that sometimes it pays to talk to America's enemies -- seeing in Soviet leader Mikhail Gorbachev a man with whom he could hasten the end of the Cold War. While Republicans slam President Barack Obama for making concessions to Iran, it's often forgotten that the Reagan administration sold arms to Tehran to win the release of hostages in Lebanon.</a:t>
            </a:r>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Ronald Reagan: 1981-1989</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071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SZSOe2PbNBYREM32gSVt0ZTpCcb6N8_91uR5YmrNes7FUanxaNAztxfayFucuJYAW9tdHc-8HBhBNpJvqowoL7rDtTiAfpCAPQ_abKadSvy4VSWH28zZqbOyPtfnu37pmqi_nAF8Kb0CmVYkipnI_8ofb6G8B4NsifLu06qdFcQWtxEpeV9Qq1r753SdoK-Ev9fpo1j-hQa1QGoMKAN57BzJMFsGnA4GJjawyz6u--_8ucCIqnLFNevMN7wMcj8YW3h7o0gn-XzjZQqKNRUFZlTocp4tWVn3bRe9nK_OwrTxQGdwAPfsIuI8dGTQktZuuh9lzH7qC5kxQVruXZj2UlwLA3EUNpxpVVxl8W3UeloDyPCvg88W-oiC7zHuqYRPe-VEhRNaGGLNbJEjhWpERwnWkqS3tdat0pt2g1Bf-hei-1oP2sGSwSufgzDJnonq_pbhMERTHyLdz2T7xjPF7Sav6fswzxurnSe4LU5ORiaVLH-jleqcbOJMIwkwbqYesW2CvEuijhgYENyhgHYy8TAxWeqqBEq6KLltCPUbEzEcXQotB_KoM4ezv2Lo60HYRMC3a8NieSt0p3Lv6KUivHt8QbkidGbTBqd3hVoAuZU=w800-h56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642" y="159815"/>
            <a:ext cx="9467397" cy="669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0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a:bodyPr>
          <a:lstStyle/>
          <a:p>
            <a:pPr marL="0" indent="0">
              <a:buNone/>
            </a:pPr>
            <a:r>
              <a:rPr lang="en-US" dirty="0" smtClean="0"/>
              <a:t>Republicans </a:t>
            </a:r>
            <a:r>
              <a:rPr lang="en-US" dirty="0"/>
              <a:t>embraced the political knife-fighting tactics of Newt Gingrich in the 1990s and light-as-air political figures like Sarah Palin in the 2000s. Many Republicans--including self-proclaimed "constitutional conservatives"--began to speak of compromise as a synonym for capitulation, which is odd given that the Constitution itself was the result of a whole series of accommodations--and Reagan was a gifted compromiser. </a:t>
            </a:r>
            <a:endParaRPr lang="en-US" dirty="0" smtClean="0"/>
          </a:p>
          <a:p>
            <a:pPr marL="0" indent="0">
              <a:buNone/>
            </a:pPr>
            <a:r>
              <a:rPr lang="en-US" dirty="0" smtClean="0"/>
              <a:t>Republicans </a:t>
            </a:r>
            <a:r>
              <a:rPr lang="en-US" dirty="0"/>
              <a:t>became suspicious too of the "spirit of moderation" that James Madison argued is essential in understanding which measures are in the public good. What many modern Republicans are looking for is conflict, confrontation, the politics of the cage match.</a:t>
            </a:r>
            <a:endParaRPr lang="en-US" sz="4000" dirty="0"/>
          </a:p>
          <a:p>
            <a:pPr marL="457200" lvl="1" indent="0">
              <a:buNone/>
            </a:pP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GOP and Reagan</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443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8"/>
            <a:ext cx="11366695" cy="5659232"/>
          </a:xfrm>
        </p:spPr>
        <p:txBody>
          <a:bodyPr>
            <a:normAutofit/>
          </a:bodyPr>
          <a:lstStyle/>
          <a:p>
            <a:pPr marL="0" indent="0">
              <a:buNone/>
            </a:pPr>
            <a:r>
              <a:rPr lang="en-US" dirty="0"/>
              <a:t>The shadow he cast was so large that many of the Republicans who followed him could not escape it. For them, every year was 1981. Every problem could be solved by simplistically applying Reagan's policy to it, even if the situations were not remotely comparable. (When Reagan took office, the inflation rate was in the double digits. Today it is less than 2%.) Republicans became uncreative and intellectually lazy. They placed themselves in an ideological straitjacket, trying to be more Reagan than Reagan (for example, promising they would not raise any taxes under any conditions for any amount of spending cuts). In the process, they became captive to the past.</a:t>
            </a:r>
            <a:endParaRPr lang="en-US" sz="4000" dirty="0"/>
          </a:p>
          <a:p>
            <a:pPr marL="457200" lvl="1" indent="0">
              <a:buNone/>
            </a:pPr>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GOP and Reagan</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04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759" y="178708"/>
            <a:ext cx="9656221"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Homework Due 11/17</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584602"/>
            <a:ext cx="11020301" cy="4281808"/>
          </a:xfrm>
        </p:spPr>
        <p:txBody>
          <a:bodyPr>
            <a:normAutofit fontScale="70000" lnSpcReduction="20000"/>
          </a:bodyPr>
          <a:lstStyle/>
          <a:p>
            <a:r>
              <a:rPr lang="en-US" sz="4800" dirty="0" smtClean="0"/>
              <a:t>Find and bring a hard copy of a current new article about the Republican party. It can be about the party as a whole (positive or negative, a specific politician, or a news article about a current issue from a heavily biased republican source (like Fox News etc.)</a:t>
            </a:r>
          </a:p>
          <a:p>
            <a:endParaRPr lang="en-US" sz="4800" dirty="0"/>
          </a:p>
          <a:p>
            <a:r>
              <a:rPr lang="en-US" sz="4800" dirty="0" smtClean="0"/>
              <a:t>You will be sharing your news with the group in a graded discussion and comparing/contrasting how your source fits in with Republican ideology/</a:t>
            </a:r>
            <a:r>
              <a:rPr lang="en-US" sz="4800" dirty="0" err="1" smtClean="0"/>
              <a:t>Reaganism</a:t>
            </a:r>
            <a:r>
              <a:rPr lang="en-US" sz="4800" dirty="0" smtClean="0"/>
              <a:t>/the public perspective of the party.</a:t>
            </a:r>
            <a:endParaRPr lang="en-US" sz="4800" dirty="0"/>
          </a:p>
        </p:txBody>
      </p:sp>
    </p:spTree>
    <p:extLst>
      <p:ext uri="{BB962C8B-B14F-4D97-AF65-F5344CB8AC3E}">
        <p14:creationId xmlns:p14="http://schemas.microsoft.com/office/powerpoint/2010/main" val="343293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11/17</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02870" y="1584602"/>
            <a:ext cx="9144000" cy="3402874"/>
          </a:xfrm>
        </p:spPr>
        <p:txBody>
          <a:bodyPr>
            <a:normAutofit/>
          </a:bodyPr>
          <a:lstStyle/>
          <a:p>
            <a:r>
              <a:rPr lang="en-US" sz="4800" dirty="0" smtClean="0"/>
              <a:t>Write down a brief analysis of your source for today. Consider the purpose, audience, and any apparent bias you noticed.</a:t>
            </a:r>
            <a:endParaRPr lang="en-US" sz="4800" dirty="0"/>
          </a:p>
        </p:txBody>
      </p:sp>
    </p:spTree>
    <p:extLst>
      <p:ext uri="{BB962C8B-B14F-4D97-AF65-F5344CB8AC3E}">
        <p14:creationId xmlns:p14="http://schemas.microsoft.com/office/powerpoint/2010/main" val="3809783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759" y="178708"/>
            <a:ext cx="9656221"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Discussion Questions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584602"/>
            <a:ext cx="11020301" cy="4281808"/>
          </a:xfrm>
        </p:spPr>
        <p:txBody>
          <a:bodyPr>
            <a:normAutofit lnSpcReduction="10000"/>
          </a:bodyPr>
          <a:lstStyle/>
          <a:p>
            <a:pPr marL="685800" indent="-685800" algn="l">
              <a:buFont typeface="Arial" panose="020B0604020202020204" pitchFamily="34" charset="0"/>
              <a:buChar char="•"/>
            </a:pPr>
            <a:r>
              <a:rPr lang="en-US" sz="4800" dirty="0" smtClean="0"/>
              <a:t>What does your article tell us about the Republican Party?</a:t>
            </a:r>
          </a:p>
          <a:p>
            <a:pPr marL="685800" indent="-685800" algn="l">
              <a:buFont typeface="Arial" panose="020B0604020202020204" pitchFamily="34" charset="0"/>
              <a:buChar char="•"/>
            </a:pPr>
            <a:r>
              <a:rPr lang="en-US" sz="4800" dirty="0" smtClean="0"/>
              <a:t>What connections to the GOP idea of </a:t>
            </a:r>
            <a:r>
              <a:rPr lang="en-US" sz="4800" dirty="0" err="1" smtClean="0"/>
              <a:t>Reaganism</a:t>
            </a:r>
            <a:r>
              <a:rPr lang="en-US" sz="4800" dirty="0" smtClean="0"/>
              <a:t> do you see?</a:t>
            </a:r>
          </a:p>
          <a:p>
            <a:pPr marL="685800" indent="-685800" algn="l">
              <a:buFont typeface="Arial" panose="020B0604020202020204" pitchFamily="34" charset="0"/>
              <a:buChar char="•"/>
            </a:pPr>
            <a:r>
              <a:rPr lang="en-US" sz="4800" dirty="0" smtClean="0"/>
              <a:t>What can these sources tell us about the public perspective on Republicans?</a:t>
            </a:r>
            <a:endParaRPr lang="en-US" sz="4800" dirty="0"/>
          </a:p>
        </p:txBody>
      </p:sp>
    </p:spTree>
    <p:extLst>
      <p:ext uri="{BB962C8B-B14F-4D97-AF65-F5344CB8AC3E}">
        <p14:creationId xmlns:p14="http://schemas.microsoft.com/office/powerpoint/2010/main" val="401213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38545"/>
            <a:ext cx="11042072" cy="886691"/>
          </a:xfrm>
        </p:spPr>
        <p:txBody>
          <a:bodyPr>
            <a:noAutofit/>
          </a:bodyPr>
          <a:lstStyle/>
          <a:p>
            <a:r>
              <a:rPr lang="en-US" b="1" dirty="0" smtClean="0">
                <a:solidFill>
                  <a:srgbClr val="0000FF"/>
                </a:solidFill>
                <a:latin typeface="Times New Roman" panose="02020603050405020304" pitchFamily="18" charset="0"/>
                <a:cs typeface="Times New Roman" panose="02020603050405020304" pitchFamily="18" charset="0"/>
              </a:rPr>
              <a:t>Homework Due 11/20 Take 2!</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025236"/>
            <a:ext cx="11350831" cy="5555674"/>
          </a:xfrm>
        </p:spPr>
        <p:txBody>
          <a:bodyPr>
            <a:normAutofit fontScale="70000" lnSpcReduction="20000"/>
          </a:bodyPr>
          <a:lstStyle/>
          <a:p>
            <a:r>
              <a:rPr lang="en-US" sz="4800" dirty="0" smtClean="0"/>
              <a:t>This weekend you will research both the GOP and the DNC. The official party websites should be your main </a:t>
            </a:r>
            <a:r>
              <a:rPr lang="en-US" sz="4800" dirty="0"/>
              <a:t>source (</a:t>
            </a:r>
            <a:r>
              <a:rPr lang="en-US" sz="4800" dirty="0">
                <a:hlinkClick r:id="rId2"/>
              </a:rPr>
              <a:t>https://www.gop.com/platform</a:t>
            </a:r>
            <a:r>
              <a:rPr lang="en-US" sz="4800" dirty="0" smtClean="0">
                <a:hlinkClick r:id="rId2"/>
              </a:rPr>
              <a:t>/</a:t>
            </a:r>
            <a:r>
              <a:rPr lang="en-US" sz="4800" dirty="0" smtClean="0"/>
              <a:t> , </a:t>
            </a:r>
            <a:r>
              <a:rPr lang="en-US" sz="4800" dirty="0">
                <a:hlinkClick r:id="rId3"/>
              </a:rPr>
              <a:t>https://</a:t>
            </a:r>
            <a:r>
              <a:rPr lang="en-US" sz="4800" dirty="0" smtClean="0">
                <a:hlinkClick r:id="rId3"/>
              </a:rPr>
              <a:t>www.democrats.org/party-platform</a:t>
            </a:r>
            <a:r>
              <a:rPr lang="en-US" sz="4800" dirty="0" smtClean="0"/>
              <a:t> ) </a:t>
            </a:r>
          </a:p>
          <a:p>
            <a:r>
              <a:rPr lang="en-US" sz="4800" dirty="0" smtClean="0"/>
              <a:t>though other legitimate, relatively unbiased sources may also be used.</a:t>
            </a:r>
          </a:p>
          <a:p>
            <a:r>
              <a:rPr lang="en-US" sz="4800" dirty="0"/>
              <a:t>	</a:t>
            </a:r>
            <a:r>
              <a:rPr lang="en-US" sz="4800" dirty="0" smtClean="0"/>
              <a:t>You should focus on what their party claims to believe/do in regards to the following issues:</a:t>
            </a:r>
          </a:p>
          <a:p>
            <a:r>
              <a:rPr lang="en-US" sz="4800" b="1" dirty="0" smtClean="0"/>
              <a:t>Government reform/elections, Taxes/middle class/wealthy, families/healthcare/education, foreign policy</a:t>
            </a:r>
          </a:p>
          <a:p>
            <a:endParaRPr lang="en-US" sz="4800" dirty="0"/>
          </a:p>
          <a:p>
            <a:r>
              <a:rPr lang="en-US" sz="4800" dirty="0" smtClean="0"/>
              <a:t>Making a table/chart of the parties side by side would be a good way to record your information.</a:t>
            </a:r>
          </a:p>
          <a:p>
            <a:endParaRPr lang="en-US" sz="4800" dirty="0"/>
          </a:p>
        </p:txBody>
      </p:sp>
    </p:spTree>
    <p:extLst>
      <p:ext uri="{BB962C8B-B14F-4D97-AF65-F5344CB8AC3E}">
        <p14:creationId xmlns:p14="http://schemas.microsoft.com/office/powerpoint/2010/main" val="3012742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11/20</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75855" y="1584602"/>
            <a:ext cx="10487889" cy="3402874"/>
          </a:xfrm>
        </p:spPr>
        <p:txBody>
          <a:bodyPr>
            <a:normAutofit/>
          </a:bodyPr>
          <a:lstStyle/>
          <a:p>
            <a:r>
              <a:rPr lang="en-US" sz="4800" dirty="0" smtClean="0"/>
              <a:t>After your research, what do you think is the main difference between Republicans and Democrats?</a:t>
            </a:r>
            <a:endParaRPr lang="en-US" sz="4800" dirty="0"/>
          </a:p>
        </p:txBody>
      </p:sp>
    </p:spTree>
    <p:extLst>
      <p:ext uri="{BB962C8B-B14F-4D97-AF65-F5344CB8AC3E}">
        <p14:creationId xmlns:p14="http://schemas.microsoft.com/office/powerpoint/2010/main" val="2054836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75855" y="1584602"/>
            <a:ext cx="10487889" cy="3402874"/>
          </a:xfrm>
        </p:spPr>
        <p:txBody>
          <a:bodyPr>
            <a:normAutofit/>
          </a:bodyPr>
          <a:lstStyle/>
          <a:p>
            <a:r>
              <a:rPr lang="en-US" sz="4800" dirty="0" smtClean="0"/>
              <a:t>Let’s see what we learned!</a:t>
            </a:r>
          </a:p>
          <a:p>
            <a:r>
              <a:rPr lang="en-US" sz="4800" dirty="0" smtClean="0"/>
              <a:t>(You should be adding to your chart/notes from the weekend).</a:t>
            </a:r>
            <a:endParaRPr lang="en-US" sz="4800" dirty="0"/>
          </a:p>
        </p:txBody>
      </p:sp>
    </p:spTree>
    <p:extLst>
      <p:ext uri="{BB962C8B-B14F-4D97-AF65-F5344CB8AC3E}">
        <p14:creationId xmlns:p14="http://schemas.microsoft.com/office/powerpoint/2010/main" val="151136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V_SE_08_F-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5" y="-1"/>
            <a:ext cx="4494802" cy="688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5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708"/>
            <a:ext cx="11513127" cy="1215888"/>
          </a:xfrm>
        </p:spPr>
        <p:txBody>
          <a:bodyPr>
            <a:noAutofit/>
          </a:bodyPr>
          <a:lstStyle/>
          <a:p>
            <a:r>
              <a:rPr lang="en-US" sz="6600" b="1" dirty="0" smtClean="0">
                <a:solidFill>
                  <a:srgbClr val="0000FF"/>
                </a:solidFill>
                <a:latin typeface="Times New Roman" panose="02020603050405020304" pitchFamily="18" charset="0"/>
                <a:cs typeface="Times New Roman" panose="02020603050405020304" pitchFamily="18" charset="0"/>
              </a:rPr>
              <a:t>Government Reform/Elections</a:t>
            </a:r>
            <a:endParaRPr lang="en-US" sz="66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48145" y="2036618"/>
            <a:ext cx="10917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9745" y="1524000"/>
            <a:ext cx="13855" cy="51677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145" y="1524000"/>
            <a:ext cx="5181600" cy="523220"/>
          </a:xfrm>
          <a:prstGeom prst="rect">
            <a:avLst/>
          </a:prstGeom>
          <a:noFill/>
        </p:spPr>
        <p:txBody>
          <a:bodyPr wrap="square" rtlCol="0">
            <a:spAutoFit/>
          </a:bodyPr>
          <a:lstStyle/>
          <a:p>
            <a:pPr algn="ctr"/>
            <a:r>
              <a:rPr lang="en-US" sz="2800" dirty="0" smtClean="0"/>
              <a:t>Democrats (DNC)</a:t>
            </a:r>
            <a:endParaRPr lang="en-US" sz="2800" dirty="0"/>
          </a:p>
        </p:txBody>
      </p:sp>
      <p:sp>
        <p:nvSpPr>
          <p:cNvPr id="11" name="TextBox 10"/>
          <p:cNvSpPr txBox="1"/>
          <p:nvPr/>
        </p:nvSpPr>
        <p:spPr>
          <a:xfrm>
            <a:off x="6199908" y="1524000"/>
            <a:ext cx="5181600" cy="523220"/>
          </a:xfrm>
          <a:prstGeom prst="rect">
            <a:avLst/>
          </a:prstGeom>
          <a:noFill/>
        </p:spPr>
        <p:txBody>
          <a:bodyPr wrap="square" rtlCol="0">
            <a:spAutoFit/>
          </a:bodyPr>
          <a:lstStyle/>
          <a:p>
            <a:pPr algn="ctr"/>
            <a:r>
              <a:rPr lang="en-US" sz="2800" dirty="0" smtClean="0"/>
              <a:t>Republicans (GOP)</a:t>
            </a:r>
            <a:endParaRPr lang="en-US" sz="2800" dirty="0"/>
          </a:p>
        </p:txBody>
      </p:sp>
      <p:sp>
        <p:nvSpPr>
          <p:cNvPr id="14" name="TextBox 13"/>
          <p:cNvSpPr txBox="1"/>
          <p:nvPr/>
        </p:nvSpPr>
        <p:spPr>
          <a:xfrm>
            <a:off x="748145" y="2147455"/>
            <a:ext cx="5160818"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Protect/Expand Social Security</a:t>
            </a:r>
          </a:p>
          <a:p>
            <a:pPr marL="285750" indent="-285750">
              <a:buFont typeface="Arial" panose="020B0604020202020204" pitchFamily="34" charset="0"/>
              <a:buChar char="•"/>
            </a:pPr>
            <a:r>
              <a:rPr lang="en-US" sz="2800" dirty="0" smtClean="0"/>
              <a:t>LGBTQ Rights</a:t>
            </a:r>
          </a:p>
          <a:p>
            <a:pPr marL="285750" indent="-285750">
              <a:buFont typeface="Arial" panose="020B0604020202020204" pitchFamily="34" charset="0"/>
              <a:buChar char="•"/>
            </a:pPr>
            <a:r>
              <a:rPr lang="en-US" sz="2800" dirty="0" smtClean="0"/>
              <a:t>Government for social reform</a:t>
            </a:r>
          </a:p>
          <a:p>
            <a:pPr marL="285750" indent="-285750">
              <a:buFont typeface="Arial" panose="020B0604020202020204" pitchFamily="34" charset="0"/>
              <a:buChar char="•"/>
            </a:pPr>
            <a:r>
              <a:rPr lang="en-US" sz="2800" dirty="0" smtClean="0"/>
              <a:t>Make voting easier</a:t>
            </a:r>
          </a:p>
          <a:p>
            <a:pPr marL="285750" indent="-285750">
              <a:buFont typeface="Arial" panose="020B0604020202020204" pitchFamily="34" charset="0"/>
              <a:buChar char="•"/>
            </a:pPr>
            <a:r>
              <a:rPr lang="en-US" sz="2800" dirty="0" smtClean="0"/>
              <a:t>Publicly financed elections</a:t>
            </a:r>
          </a:p>
          <a:p>
            <a:pPr marL="285750" indent="-285750">
              <a:buFont typeface="Arial" panose="020B0604020202020204" pitchFamily="34" charset="0"/>
              <a:buChar char="•"/>
            </a:pPr>
            <a:r>
              <a:rPr lang="en-US" sz="2800" dirty="0" smtClean="0"/>
              <a:t>Eliminate Super PACs</a:t>
            </a:r>
          </a:p>
          <a:p>
            <a:pPr marL="285750" indent="-285750">
              <a:buFont typeface="Arial" panose="020B0604020202020204" pitchFamily="34" charset="0"/>
              <a:buChar char="•"/>
            </a:pPr>
            <a:r>
              <a:rPr lang="en-US" sz="2800" dirty="0" smtClean="0"/>
              <a:t>Combat Climate change</a:t>
            </a:r>
          </a:p>
          <a:p>
            <a:pPr marL="285750" indent="-285750">
              <a:buFont typeface="Arial" panose="020B0604020202020204" pitchFamily="34" charset="0"/>
              <a:buChar char="•"/>
            </a:pPr>
            <a:r>
              <a:rPr lang="en-US" sz="2800" dirty="0" smtClean="0"/>
              <a:t>College funding and more funding for public schools</a:t>
            </a:r>
          </a:p>
          <a:p>
            <a:endParaRPr lang="en-US" dirty="0" smtClean="0"/>
          </a:p>
          <a:p>
            <a:pPr marL="285750" indent="-285750">
              <a:buFont typeface="Arial" panose="020B0604020202020204" pitchFamily="34" charset="0"/>
              <a:buChar char="•"/>
            </a:pPr>
            <a:endParaRPr lang="en-US" dirty="0"/>
          </a:p>
        </p:txBody>
      </p:sp>
      <p:sp>
        <p:nvSpPr>
          <p:cNvPr id="15" name="TextBox 14"/>
          <p:cNvSpPr txBox="1"/>
          <p:nvPr/>
        </p:nvSpPr>
        <p:spPr>
          <a:xfrm>
            <a:off x="6199908" y="2112625"/>
            <a:ext cx="5160818"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Saving Social Security</a:t>
            </a:r>
          </a:p>
          <a:p>
            <a:pPr marL="285750" indent="-285750">
              <a:buFont typeface="Arial" panose="020B0604020202020204" pitchFamily="34" charset="0"/>
              <a:buChar char="•"/>
            </a:pPr>
            <a:r>
              <a:rPr lang="en-US" sz="2800" dirty="0" smtClean="0"/>
              <a:t>Reduce size of government</a:t>
            </a:r>
          </a:p>
          <a:p>
            <a:pPr marL="285750" indent="-285750">
              <a:buFont typeface="Arial" panose="020B0604020202020204" pitchFamily="34" charset="0"/>
              <a:buChar char="•"/>
            </a:pPr>
            <a:r>
              <a:rPr lang="en-US" sz="2800" dirty="0" smtClean="0"/>
              <a:t>Term Limits</a:t>
            </a:r>
          </a:p>
          <a:p>
            <a:pPr marL="285750" indent="-285750">
              <a:buFont typeface="Arial" panose="020B0604020202020204" pitchFamily="34" charset="0"/>
              <a:buChar char="•"/>
            </a:pPr>
            <a:r>
              <a:rPr lang="en-US" sz="2800" dirty="0" smtClean="0"/>
              <a:t>Less government regulation</a:t>
            </a:r>
          </a:p>
          <a:p>
            <a:pPr marL="285750" indent="-285750">
              <a:buFont typeface="Arial" panose="020B0604020202020204" pitchFamily="34" charset="0"/>
              <a:buChar char="•"/>
            </a:pPr>
            <a:r>
              <a:rPr lang="en-US" sz="2800" dirty="0" smtClean="0"/>
              <a:t>Pro-Electoral College</a:t>
            </a:r>
          </a:p>
          <a:p>
            <a:pPr marL="285750" indent="-285750">
              <a:buFont typeface="Arial" panose="020B0604020202020204" pitchFamily="34" charset="0"/>
              <a:buChar char="•"/>
            </a:pPr>
            <a:r>
              <a:rPr lang="en-US" sz="2800" dirty="0" smtClean="0"/>
              <a:t>Strict voter ID laws</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603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2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2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2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25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fade">
                                      <p:cBhvr>
                                        <p:cTn id="52" dur="25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250"/>
                                        <p:tgtEl>
                                          <p:spTgt spid="1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xEl>
                                              <p:pRg st="3" end="3"/>
                                            </p:txEl>
                                          </p:spTgt>
                                        </p:tgtEl>
                                        <p:attrNameLst>
                                          <p:attrName>style.visibility</p:attrName>
                                        </p:attrNameLst>
                                      </p:cBhvr>
                                      <p:to>
                                        <p:strVal val="visible"/>
                                      </p:to>
                                    </p:set>
                                    <p:animEffect transition="in" filter="fade">
                                      <p:cBhvr>
                                        <p:cTn id="62" dur="250"/>
                                        <p:tgtEl>
                                          <p:spTgt spid="1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250"/>
                                        <p:tgtEl>
                                          <p:spTgt spid="1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xEl>
                                              <p:pRg st="5" end="5"/>
                                            </p:txEl>
                                          </p:spTgt>
                                        </p:tgtEl>
                                        <p:attrNameLst>
                                          <p:attrName>style.visibility</p:attrName>
                                        </p:attrNameLst>
                                      </p:cBhvr>
                                      <p:to>
                                        <p:strVal val="visible"/>
                                      </p:to>
                                    </p:set>
                                    <p:animEffect transition="in" filter="fade">
                                      <p:cBhvr>
                                        <p:cTn id="72" dur="25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708"/>
            <a:ext cx="11513127" cy="1215888"/>
          </a:xfrm>
        </p:spPr>
        <p:txBody>
          <a:bodyPr>
            <a:noAutofit/>
          </a:bodyPr>
          <a:lstStyle/>
          <a:p>
            <a:r>
              <a:rPr lang="en-US" sz="6600" b="1" dirty="0" smtClean="0">
                <a:solidFill>
                  <a:srgbClr val="0000FF"/>
                </a:solidFill>
                <a:latin typeface="Times New Roman" panose="02020603050405020304" pitchFamily="18" charset="0"/>
                <a:cs typeface="Times New Roman" panose="02020603050405020304" pitchFamily="18" charset="0"/>
              </a:rPr>
              <a:t>Taxes</a:t>
            </a:r>
            <a:endParaRPr lang="en-US" sz="66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48145" y="2036618"/>
            <a:ext cx="10917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9745" y="1524000"/>
            <a:ext cx="13855" cy="51677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145" y="1524000"/>
            <a:ext cx="5181600" cy="523220"/>
          </a:xfrm>
          <a:prstGeom prst="rect">
            <a:avLst/>
          </a:prstGeom>
          <a:noFill/>
        </p:spPr>
        <p:txBody>
          <a:bodyPr wrap="square" rtlCol="0">
            <a:spAutoFit/>
          </a:bodyPr>
          <a:lstStyle/>
          <a:p>
            <a:pPr algn="ctr"/>
            <a:r>
              <a:rPr lang="en-US" sz="2800" dirty="0" smtClean="0"/>
              <a:t>Democrats (DNC)</a:t>
            </a:r>
            <a:endParaRPr lang="en-US" sz="2800" dirty="0"/>
          </a:p>
        </p:txBody>
      </p:sp>
      <p:sp>
        <p:nvSpPr>
          <p:cNvPr id="11" name="TextBox 10"/>
          <p:cNvSpPr txBox="1"/>
          <p:nvPr/>
        </p:nvSpPr>
        <p:spPr>
          <a:xfrm>
            <a:off x="6199908" y="1524000"/>
            <a:ext cx="5181600" cy="523220"/>
          </a:xfrm>
          <a:prstGeom prst="rect">
            <a:avLst/>
          </a:prstGeom>
          <a:noFill/>
        </p:spPr>
        <p:txBody>
          <a:bodyPr wrap="square" rtlCol="0">
            <a:spAutoFit/>
          </a:bodyPr>
          <a:lstStyle/>
          <a:p>
            <a:pPr algn="ctr"/>
            <a:r>
              <a:rPr lang="en-US" sz="2800" dirty="0" smtClean="0"/>
              <a:t>Republicans (GOP)</a:t>
            </a:r>
            <a:endParaRPr lang="en-US" sz="2800" dirty="0"/>
          </a:p>
        </p:txBody>
      </p:sp>
      <p:sp>
        <p:nvSpPr>
          <p:cNvPr id="14" name="TextBox 13"/>
          <p:cNvSpPr txBox="1"/>
          <p:nvPr/>
        </p:nvSpPr>
        <p:spPr>
          <a:xfrm>
            <a:off x="748145" y="2147455"/>
            <a:ext cx="5160818" cy="409342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Taxes wealthy (over $250,000) to help SS</a:t>
            </a:r>
          </a:p>
          <a:p>
            <a:pPr marL="285750" indent="-285750">
              <a:buFont typeface="Arial" panose="020B0604020202020204" pitchFamily="34" charset="0"/>
              <a:buChar char="•"/>
            </a:pPr>
            <a:r>
              <a:rPr lang="en-US" sz="2800" dirty="0" smtClean="0"/>
              <a:t>Close loopholes and tax evasions</a:t>
            </a:r>
          </a:p>
          <a:p>
            <a:pPr marL="285750" indent="-285750">
              <a:buFont typeface="Arial" panose="020B0604020202020204" pitchFamily="34" charset="0"/>
              <a:buChar char="•"/>
            </a:pPr>
            <a:r>
              <a:rPr lang="en-US" sz="2800" dirty="0" smtClean="0"/>
              <a:t>Tax Wall Street</a:t>
            </a:r>
          </a:p>
          <a:p>
            <a:pPr marL="285750" indent="-285750">
              <a:buFont typeface="Arial" panose="020B0604020202020204" pitchFamily="34" charset="0"/>
              <a:buChar char="•"/>
            </a:pPr>
            <a:r>
              <a:rPr lang="en-US" sz="2800" dirty="0" smtClean="0"/>
              <a:t>Tax relief for disabled</a:t>
            </a:r>
          </a:p>
          <a:p>
            <a:pPr marL="285750" indent="-285750">
              <a:buFont typeface="Arial" panose="020B0604020202020204" pitchFamily="34" charset="0"/>
              <a:buChar char="•"/>
            </a:pPr>
            <a:r>
              <a:rPr lang="en-US" sz="2800" dirty="0" smtClean="0"/>
              <a:t>Child care tax relief</a:t>
            </a:r>
          </a:p>
          <a:p>
            <a:pPr marL="285750" indent="-285750">
              <a:buFont typeface="Arial" panose="020B0604020202020204" pitchFamily="34" charset="0"/>
              <a:buChar char="•"/>
            </a:pPr>
            <a:r>
              <a:rPr lang="en-US" sz="2800" dirty="0" smtClean="0"/>
              <a:t>Clean energy tax cuts</a:t>
            </a:r>
          </a:p>
          <a:p>
            <a:endParaRPr lang="en-US" dirty="0" smtClean="0"/>
          </a:p>
          <a:p>
            <a:pPr marL="285750" indent="-285750">
              <a:buFont typeface="Arial" panose="020B0604020202020204" pitchFamily="34" charset="0"/>
              <a:buChar char="•"/>
            </a:pPr>
            <a:endParaRPr lang="en-US" dirty="0"/>
          </a:p>
        </p:txBody>
      </p:sp>
      <p:sp>
        <p:nvSpPr>
          <p:cNvPr id="15" name="TextBox 14"/>
          <p:cNvSpPr txBox="1"/>
          <p:nvPr/>
        </p:nvSpPr>
        <p:spPr>
          <a:xfrm>
            <a:off x="6199908" y="2112625"/>
            <a:ext cx="5160818" cy="15081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No raising taxes</a:t>
            </a:r>
          </a:p>
          <a:p>
            <a:pPr marL="285750" indent="-285750">
              <a:buFont typeface="Arial" panose="020B0604020202020204" pitchFamily="34" charset="0"/>
              <a:buChar char="•"/>
            </a:pPr>
            <a:r>
              <a:rPr lang="en-US" sz="2800" dirty="0" smtClean="0"/>
              <a:t>Reform tax code</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0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2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25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25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708"/>
            <a:ext cx="11513127" cy="1215888"/>
          </a:xfrm>
        </p:spPr>
        <p:txBody>
          <a:bodyPr>
            <a:noAutofit/>
          </a:bodyPr>
          <a:lstStyle/>
          <a:p>
            <a:r>
              <a:rPr lang="en-US" sz="6600" b="1" dirty="0" smtClean="0">
                <a:solidFill>
                  <a:srgbClr val="0000FF"/>
                </a:solidFill>
                <a:latin typeface="Times New Roman" panose="02020603050405020304" pitchFamily="18" charset="0"/>
                <a:cs typeface="Times New Roman" panose="02020603050405020304" pitchFamily="18" charset="0"/>
              </a:rPr>
              <a:t>Families/Healthcare/Education</a:t>
            </a:r>
            <a:endParaRPr lang="en-US" sz="66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48145" y="2036618"/>
            <a:ext cx="10917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9745" y="1524000"/>
            <a:ext cx="13855" cy="51677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145" y="1524000"/>
            <a:ext cx="5181600" cy="523220"/>
          </a:xfrm>
          <a:prstGeom prst="rect">
            <a:avLst/>
          </a:prstGeom>
          <a:noFill/>
        </p:spPr>
        <p:txBody>
          <a:bodyPr wrap="square" rtlCol="0">
            <a:spAutoFit/>
          </a:bodyPr>
          <a:lstStyle/>
          <a:p>
            <a:pPr algn="ctr"/>
            <a:r>
              <a:rPr lang="en-US" sz="2800" dirty="0" smtClean="0"/>
              <a:t>Democrats (DNC)</a:t>
            </a:r>
            <a:endParaRPr lang="en-US" sz="2800" dirty="0"/>
          </a:p>
        </p:txBody>
      </p:sp>
      <p:sp>
        <p:nvSpPr>
          <p:cNvPr id="11" name="TextBox 10"/>
          <p:cNvSpPr txBox="1"/>
          <p:nvPr/>
        </p:nvSpPr>
        <p:spPr>
          <a:xfrm>
            <a:off x="6199908" y="1524000"/>
            <a:ext cx="5181600" cy="523220"/>
          </a:xfrm>
          <a:prstGeom prst="rect">
            <a:avLst/>
          </a:prstGeom>
          <a:noFill/>
        </p:spPr>
        <p:txBody>
          <a:bodyPr wrap="square" rtlCol="0">
            <a:spAutoFit/>
          </a:bodyPr>
          <a:lstStyle/>
          <a:p>
            <a:pPr algn="ctr"/>
            <a:r>
              <a:rPr lang="en-US" sz="2800" dirty="0" smtClean="0"/>
              <a:t>Republicans (GOP)</a:t>
            </a:r>
            <a:endParaRPr lang="en-US" sz="2800" dirty="0"/>
          </a:p>
        </p:txBody>
      </p:sp>
      <p:sp>
        <p:nvSpPr>
          <p:cNvPr id="14" name="TextBox 13"/>
          <p:cNvSpPr txBox="1"/>
          <p:nvPr/>
        </p:nvSpPr>
        <p:spPr>
          <a:xfrm>
            <a:off x="748145" y="2147455"/>
            <a:ext cx="5160818" cy="409342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LGBTQ Rights</a:t>
            </a:r>
          </a:p>
          <a:p>
            <a:pPr marL="285750" indent="-285750">
              <a:buFont typeface="Arial" panose="020B0604020202020204" pitchFamily="34" charset="0"/>
              <a:buChar char="•"/>
            </a:pPr>
            <a:r>
              <a:rPr lang="en-US" sz="2800" dirty="0" smtClean="0"/>
              <a:t>Universal Health Care</a:t>
            </a:r>
          </a:p>
          <a:p>
            <a:pPr marL="285750" indent="-285750">
              <a:buFont typeface="Arial" panose="020B0604020202020204" pitchFamily="34" charset="0"/>
              <a:buChar char="•"/>
            </a:pPr>
            <a:r>
              <a:rPr lang="en-US" sz="2800" dirty="0" smtClean="0"/>
              <a:t>Mental Health/Addiction programs</a:t>
            </a:r>
          </a:p>
          <a:p>
            <a:pPr marL="285750" indent="-285750">
              <a:buFont typeface="Arial" panose="020B0604020202020204" pitchFamily="34" charset="0"/>
              <a:buChar char="•"/>
            </a:pPr>
            <a:r>
              <a:rPr lang="en-US" sz="2800" dirty="0" smtClean="0"/>
              <a:t>Medicare/Medicaid protection</a:t>
            </a:r>
          </a:p>
          <a:p>
            <a:pPr marL="285750" indent="-285750">
              <a:buFont typeface="Arial" panose="020B0604020202020204" pitchFamily="34" charset="0"/>
              <a:buChar char="•"/>
            </a:pPr>
            <a:r>
              <a:rPr lang="en-US" sz="2800" dirty="0" smtClean="0"/>
              <a:t>Federal involvement in education</a:t>
            </a:r>
          </a:p>
          <a:p>
            <a:pPr marL="285750" indent="-285750">
              <a:buFont typeface="Arial" panose="020B0604020202020204" pitchFamily="34" charset="0"/>
              <a:buChar char="•"/>
            </a:pPr>
            <a:endParaRPr lang="en-US" sz="2800" dirty="0" smtClean="0"/>
          </a:p>
          <a:p>
            <a:endParaRPr lang="en-US" dirty="0" smtClean="0"/>
          </a:p>
          <a:p>
            <a:pPr marL="285750" indent="-285750">
              <a:buFont typeface="Arial" panose="020B0604020202020204" pitchFamily="34" charset="0"/>
              <a:buChar char="•"/>
            </a:pPr>
            <a:endParaRPr lang="en-US" dirty="0"/>
          </a:p>
        </p:txBody>
      </p:sp>
      <p:sp>
        <p:nvSpPr>
          <p:cNvPr id="15" name="TextBox 14"/>
          <p:cNvSpPr txBox="1"/>
          <p:nvPr/>
        </p:nvSpPr>
        <p:spPr>
          <a:xfrm>
            <a:off x="6199908" y="2112625"/>
            <a:ext cx="5160818"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One man/one woman</a:t>
            </a:r>
          </a:p>
          <a:p>
            <a:pPr marL="285750" indent="-285750">
              <a:buFont typeface="Arial" panose="020B0604020202020204" pitchFamily="34" charset="0"/>
              <a:buChar char="•"/>
            </a:pPr>
            <a:r>
              <a:rPr lang="en-US" sz="2800" dirty="0" smtClean="0"/>
              <a:t>Education choices</a:t>
            </a:r>
          </a:p>
          <a:p>
            <a:pPr marL="285750" indent="-285750">
              <a:buFont typeface="Arial" panose="020B0604020202020204" pitchFamily="34" charset="0"/>
              <a:buChar char="•"/>
            </a:pPr>
            <a:r>
              <a:rPr lang="en-US" sz="2800" dirty="0" smtClean="0"/>
              <a:t>No federal, one size fits all gov. education program</a:t>
            </a:r>
          </a:p>
          <a:p>
            <a:pPr marL="285750" indent="-285750">
              <a:buFont typeface="Arial" panose="020B0604020202020204" pitchFamily="34" charset="0"/>
              <a:buChar char="•"/>
            </a:pPr>
            <a:r>
              <a:rPr lang="en-US" sz="2800" dirty="0" smtClean="0"/>
              <a:t>Repeal ACA</a:t>
            </a:r>
          </a:p>
          <a:p>
            <a:endParaRPr lang="en-US" sz="2800" dirty="0" smtClean="0"/>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086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25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25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25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2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708"/>
            <a:ext cx="11513127" cy="1215888"/>
          </a:xfrm>
        </p:spPr>
        <p:txBody>
          <a:bodyPr>
            <a:noAutofit/>
          </a:bodyPr>
          <a:lstStyle/>
          <a:p>
            <a:r>
              <a:rPr lang="en-US" sz="6600" b="1" dirty="0" smtClean="0">
                <a:solidFill>
                  <a:srgbClr val="0000FF"/>
                </a:solidFill>
                <a:latin typeface="Times New Roman" panose="02020603050405020304" pitchFamily="18" charset="0"/>
                <a:cs typeface="Times New Roman" panose="02020603050405020304" pitchFamily="18" charset="0"/>
              </a:rPr>
              <a:t>Foreign Policy</a:t>
            </a:r>
            <a:endParaRPr lang="en-US" sz="66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48145" y="2036618"/>
            <a:ext cx="10917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9745" y="1524000"/>
            <a:ext cx="13855" cy="51677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8145" y="1524000"/>
            <a:ext cx="5181600" cy="523220"/>
          </a:xfrm>
          <a:prstGeom prst="rect">
            <a:avLst/>
          </a:prstGeom>
          <a:noFill/>
        </p:spPr>
        <p:txBody>
          <a:bodyPr wrap="square" rtlCol="0">
            <a:spAutoFit/>
          </a:bodyPr>
          <a:lstStyle/>
          <a:p>
            <a:pPr algn="ctr"/>
            <a:r>
              <a:rPr lang="en-US" sz="2800" dirty="0" smtClean="0"/>
              <a:t>Democrats (DNC)</a:t>
            </a:r>
            <a:endParaRPr lang="en-US" sz="2800" dirty="0"/>
          </a:p>
        </p:txBody>
      </p:sp>
      <p:sp>
        <p:nvSpPr>
          <p:cNvPr id="11" name="TextBox 10"/>
          <p:cNvSpPr txBox="1"/>
          <p:nvPr/>
        </p:nvSpPr>
        <p:spPr>
          <a:xfrm>
            <a:off x="6199908" y="1524000"/>
            <a:ext cx="5181600" cy="523220"/>
          </a:xfrm>
          <a:prstGeom prst="rect">
            <a:avLst/>
          </a:prstGeom>
          <a:noFill/>
        </p:spPr>
        <p:txBody>
          <a:bodyPr wrap="square" rtlCol="0">
            <a:spAutoFit/>
          </a:bodyPr>
          <a:lstStyle/>
          <a:p>
            <a:pPr algn="ctr"/>
            <a:r>
              <a:rPr lang="en-US" sz="2800" dirty="0" smtClean="0"/>
              <a:t>Republicans (GOP)</a:t>
            </a:r>
            <a:endParaRPr lang="en-US" sz="2800" dirty="0"/>
          </a:p>
        </p:txBody>
      </p:sp>
      <p:sp>
        <p:nvSpPr>
          <p:cNvPr id="14" name="TextBox 13"/>
          <p:cNvSpPr txBox="1"/>
          <p:nvPr/>
        </p:nvSpPr>
        <p:spPr>
          <a:xfrm>
            <a:off x="748145" y="2147455"/>
            <a:ext cx="5160818" cy="36625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Avoid ground troops in foreign conflicts</a:t>
            </a:r>
          </a:p>
          <a:p>
            <a:pPr marL="285750" indent="-285750">
              <a:buFont typeface="Arial" panose="020B0604020202020204" pitchFamily="34" charset="0"/>
              <a:buChar char="•"/>
            </a:pPr>
            <a:r>
              <a:rPr lang="en-US" sz="2800" dirty="0" smtClean="0"/>
              <a:t>Iran nuclear agreement</a:t>
            </a:r>
          </a:p>
          <a:p>
            <a:pPr marL="285750" indent="-285750">
              <a:buFont typeface="Arial" panose="020B0604020202020204" pitchFamily="34" charset="0"/>
              <a:buChar char="•"/>
            </a:pPr>
            <a:r>
              <a:rPr lang="en-US" sz="2800" dirty="0" smtClean="0"/>
              <a:t>Fighting foreign aggression</a:t>
            </a:r>
          </a:p>
          <a:p>
            <a:pPr marL="285750" indent="-285750">
              <a:buFont typeface="Arial" panose="020B0604020202020204" pitchFamily="34" charset="0"/>
              <a:buChar char="•"/>
            </a:pPr>
            <a:r>
              <a:rPr lang="en-US" sz="2800" dirty="0" smtClean="0"/>
              <a:t>Negotiate when it’s in our interests</a:t>
            </a:r>
          </a:p>
          <a:p>
            <a:pPr marL="285750" indent="-285750">
              <a:buFont typeface="Arial" panose="020B0604020202020204" pitchFamily="34" charset="0"/>
              <a:buChar char="•"/>
            </a:pPr>
            <a:endParaRPr lang="en-US" sz="2800" dirty="0" smtClean="0"/>
          </a:p>
          <a:p>
            <a:endParaRPr lang="en-US" dirty="0" smtClean="0"/>
          </a:p>
          <a:p>
            <a:pPr marL="285750" indent="-285750">
              <a:buFont typeface="Arial" panose="020B0604020202020204" pitchFamily="34" charset="0"/>
              <a:buChar char="•"/>
            </a:pPr>
            <a:endParaRPr lang="en-US" dirty="0"/>
          </a:p>
        </p:txBody>
      </p:sp>
      <p:sp>
        <p:nvSpPr>
          <p:cNvPr id="15" name="TextBox 14"/>
          <p:cNvSpPr txBox="1"/>
          <p:nvPr/>
        </p:nvSpPr>
        <p:spPr>
          <a:xfrm>
            <a:off x="6199908" y="2112625"/>
            <a:ext cx="5160818"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Support for Israel</a:t>
            </a:r>
          </a:p>
          <a:p>
            <a:pPr marL="285750" indent="-285750">
              <a:buFont typeface="Arial" panose="020B0604020202020204" pitchFamily="34" charset="0"/>
              <a:buChar char="•"/>
            </a:pPr>
            <a:r>
              <a:rPr lang="en-US" sz="2800" dirty="0" smtClean="0"/>
              <a:t>Anti-Iran Deal</a:t>
            </a:r>
          </a:p>
          <a:p>
            <a:pPr marL="285750" indent="-285750">
              <a:buFont typeface="Arial" panose="020B0604020202020204" pitchFamily="34" charset="0"/>
              <a:buChar char="•"/>
            </a:pPr>
            <a:r>
              <a:rPr lang="en-US" sz="2800" dirty="0" smtClean="0"/>
              <a:t>Destroy threats to allies</a:t>
            </a:r>
          </a:p>
          <a:p>
            <a:pPr marL="285750" indent="-285750">
              <a:buFont typeface="Arial" panose="020B0604020202020204" pitchFamily="34" charset="0"/>
              <a:buChar char="•"/>
            </a:pPr>
            <a:r>
              <a:rPr lang="en-US" sz="2800" dirty="0" smtClean="0"/>
              <a:t>Taiwan Reagan policy</a:t>
            </a:r>
          </a:p>
          <a:p>
            <a:pPr marL="285750" indent="-285750">
              <a:buFont typeface="Arial" panose="020B0604020202020204" pitchFamily="34" charset="0"/>
              <a:buChar char="•"/>
            </a:pPr>
            <a:endParaRPr lang="en-US" sz="2800" dirty="0" smtClean="0"/>
          </a:p>
          <a:p>
            <a:endParaRPr lang="en-US" sz="2800" dirty="0" smtClean="0"/>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679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5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25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25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2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75855" y="1584602"/>
            <a:ext cx="10487889" cy="3402874"/>
          </a:xfrm>
        </p:spPr>
        <p:txBody>
          <a:bodyPr>
            <a:normAutofit/>
          </a:bodyPr>
          <a:lstStyle/>
          <a:p>
            <a:r>
              <a:rPr lang="en-US" sz="4800" dirty="0" smtClean="0"/>
              <a:t>How did the wording differ between the 2 platforms? What were their tactics?</a:t>
            </a:r>
            <a:endParaRPr lang="en-US" sz="4800" dirty="0"/>
          </a:p>
        </p:txBody>
      </p:sp>
    </p:spTree>
    <p:extLst>
      <p:ext uri="{BB962C8B-B14F-4D97-AF65-F5344CB8AC3E}">
        <p14:creationId xmlns:p14="http://schemas.microsoft.com/office/powerpoint/2010/main" val="1804689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Homework</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75855" y="1584602"/>
            <a:ext cx="10487889" cy="3402874"/>
          </a:xfrm>
        </p:spPr>
        <p:txBody>
          <a:bodyPr>
            <a:normAutofit/>
          </a:bodyPr>
          <a:lstStyle/>
          <a:p>
            <a:r>
              <a:rPr lang="en-US" sz="6000" dirty="0" smtClean="0"/>
              <a:t>Review your Landmark Supreme Court Case notes. </a:t>
            </a:r>
          </a:p>
          <a:p>
            <a:r>
              <a:rPr lang="en-US" sz="6000" dirty="0" smtClean="0">
                <a:solidFill>
                  <a:srgbClr val="FF0000"/>
                </a:solidFill>
              </a:rPr>
              <a:t>Quiz on Wednesday!</a:t>
            </a:r>
            <a:endParaRPr lang="en-US" sz="6000" dirty="0">
              <a:solidFill>
                <a:srgbClr val="FF0000"/>
              </a:solidFill>
            </a:endParaRPr>
          </a:p>
        </p:txBody>
      </p:sp>
    </p:spTree>
    <p:extLst>
      <p:ext uri="{BB962C8B-B14F-4D97-AF65-F5344CB8AC3E}">
        <p14:creationId xmlns:p14="http://schemas.microsoft.com/office/powerpoint/2010/main" val="2676674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870" y="202459"/>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11/21</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75855" y="1584602"/>
            <a:ext cx="10487889" cy="3402874"/>
          </a:xfrm>
        </p:spPr>
        <p:txBody>
          <a:bodyPr>
            <a:normAutofit lnSpcReduction="10000"/>
          </a:bodyPr>
          <a:lstStyle/>
          <a:p>
            <a:r>
              <a:rPr lang="en-US" sz="6000" dirty="0" smtClean="0"/>
              <a:t>What has been your favorite thing to discuss so far this year?</a:t>
            </a:r>
          </a:p>
          <a:p>
            <a:endParaRPr lang="en-US" sz="6000" dirty="0">
              <a:solidFill>
                <a:srgbClr val="FF0000"/>
              </a:solidFill>
            </a:endParaRPr>
          </a:p>
          <a:p>
            <a:r>
              <a:rPr lang="en-US" sz="6000" dirty="0" smtClean="0"/>
              <a:t>Least favorite?</a:t>
            </a:r>
            <a:endParaRPr lang="en-US" sz="6000" dirty="0"/>
          </a:p>
        </p:txBody>
      </p:sp>
    </p:spTree>
    <p:extLst>
      <p:ext uri="{BB962C8B-B14F-4D97-AF65-F5344CB8AC3E}">
        <p14:creationId xmlns:p14="http://schemas.microsoft.com/office/powerpoint/2010/main" val="3280197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Socratic Seminar</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6982" y="1136073"/>
            <a:ext cx="11582400" cy="5514109"/>
          </a:xfrm>
        </p:spPr>
        <p:txBody>
          <a:bodyPr>
            <a:normAutofit/>
          </a:bodyPr>
          <a:lstStyle/>
          <a:p>
            <a:pPr lvl="1"/>
            <a:r>
              <a:rPr lang="en-US" sz="4400" dirty="0" smtClean="0"/>
              <a:t>Your assessment for political parties/campaigns and elections will be a </a:t>
            </a:r>
            <a:r>
              <a:rPr lang="en-US" sz="4400" dirty="0"/>
              <a:t>S</a:t>
            </a:r>
            <a:r>
              <a:rPr lang="en-US" sz="4400" dirty="0" smtClean="0"/>
              <a:t>ocratic seminar revolving around the people and events that impacted the evolution of political parties into what we know today. You should be taking careful notes and keeping track of your readings to collect evidence to use in our seminar.</a:t>
            </a:r>
            <a:endParaRPr lang="en-US" sz="1800" dirty="0">
              <a:solidFill>
                <a:srgbClr val="660066"/>
              </a:solidFill>
            </a:endParaRPr>
          </a:p>
        </p:txBody>
      </p:sp>
    </p:spTree>
    <p:extLst>
      <p:ext uri="{BB962C8B-B14F-4D97-AF65-F5344CB8AC3E}">
        <p14:creationId xmlns:p14="http://schemas.microsoft.com/office/powerpoint/2010/main" val="1047131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136073"/>
            <a:ext cx="11020301" cy="5226090"/>
          </a:xfrm>
        </p:spPr>
        <p:txBody>
          <a:bodyPr>
            <a:normAutofit lnSpcReduction="10000"/>
          </a:bodyPr>
          <a:lstStyle/>
          <a:p>
            <a:pPr marL="685800" indent="-685800" algn="l">
              <a:buFont typeface="Arial" panose="020B0604020202020204" pitchFamily="34" charset="0"/>
              <a:buChar char="•"/>
            </a:pPr>
            <a:r>
              <a:rPr lang="en-US" sz="4800" dirty="0" smtClean="0"/>
              <a:t>1993-2001</a:t>
            </a:r>
          </a:p>
          <a:p>
            <a:pPr marL="685800" indent="-685800" algn="l">
              <a:buFont typeface="Arial" panose="020B0604020202020204" pitchFamily="34" charset="0"/>
              <a:buChar char="•"/>
            </a:pPr>
            <a:r>
              <a:rPr lang="en-US" sz="4800" dirty="0"/>
              <a:t>Former governor of Arkansas</a:t>
            </a:r>
          </a:p>
          <a:p>
            <a:pPr marL="1143000" lvl="1" indent="-685800" algn="l">
              <a:buFont typeface="Arial" panose="020B0604020202020204" pitchFamily="34" charset="0"/>
              <a:buChar char="•"/>
            </a:pPr>
            <a:r>
              <a:rPr lang="en-US" sz="4400" dirty="0"/>
              <a:t>Highly successful</a:t>
            </a:r>
          </a:p>
          <a:p>
            <a:pPr marL="1143000" lvl="1" indent="-685800" algn="l">
              <a:buFont typeface="Arial" panose="020B0604020202020204" pitchFamily="34" charset="0"/>
              <a:buChar char="•"/>
            </a:pPr>
            <a:r>
              <a:rPr lang="en-US" sz="4400" dirty="0"/>
              <a:t>Plagued with rumors of </a:t>
            </a:r>
            <a:r>
              <a:rPr lang="en-US" sz="4400" dirty="0" smtClean="0"/>
              <a:t>scandal</a:t>
            </a:r>
            <a:endParaRPr lang="en-US" sz="4800" dirty="0" smtClean="0"/>
          </a:p>
          <a:p>
            <a:pPr marL="685800" indent="-685800" algn="l">
              <a:buFont typeface="Arial" panose="020B0604020202020204" pitchFamily="34" charset="0"/>
              <a:buChar char="•"/>
            </a:pPr>
            <a:r>
              <a:rPr lang="en-US" sz="4800" dirty="0" smtClean="0"/>
              <a:t>First Democrat to win 2 terms since FDR</a:t>
            </a:r>
          </a:p>
          <a:p>
            <a:pPr marL="685800" indent="-685800" algn="l">
              <a:buFont typeface="Arial" panose="020B0604020202020204" pitchFamily="34" charset="0"/>
              <a:buChar char="•"/>
            </a:pPr>
            <a:r>
              <a:rPr lang="en-US" sz="4800" dirty="0" smtClean="0"/>
              <a:t>Ran as “New Democrat”</a:t>
            </a:r>
          </a:p>
          <a:p>
            <a:r>
              <a:rPr lang="en-US" dirty="0">
                <a:hlinkClick r:id="rId2"/>
              </a:rPr>
              <a:t>https://</a:t>
            </a:r>
            <a:r>
              <a:rPr lang="en-US" dirty="0" smtClean="0">
                <a:hlinkClick r:id="rId2"/>
              </a:rPr>
              <a:t>youtu.be/XoBFL6iwid4</a:t>
            </a:r>
            <a:r>
              <a:rPr lang="en-US" dirty="0" smtClean="0"/>
              <a:t> </a:t>
            </a:r>
            <a:endParaRPr lang="en-US" dirty="0"/>
          </a:p>
          <a:p>
            <a:r>
              <a:rPr lang="en-US" dirty="0">
                <a:hlinkClick r:id="rId3"/>
              </a:rPr>
              <a:t>https://</a:t>
            </a:r>
            <a:r>
              <a:rPr lang="en-US" dirty="0" smtClean="0">
                <a:hlinkClick r:id="rId3"/>
              </a:rPr>
              <a:t>youtu.be/Pt-LDpxS5iQ</a:t>
            </a:r>
            <a:r>
              <a:rPr lang="en-US" dirty="0" smtClean="0"/>
              <a:t> </a:t>
            </a: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4285916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8" y="1136073"/>
            <a:ext cx="6099958" cy="4730337"/>
          </a:xfrm>
        </p:spPr>
        <p:txBody>
          <a:bodyPr>
            <a:normAutofit/>
          </a:bodyPr>
          <a:lstStyle/>
          <a:p>
            <a:pPr marL="685800" indent="-685800" algn="l">
              <a:buFont typeface="Arial" panose="020B0604020202020204" pitchFamily="34" charset="0"/>
              <a:buChar char="•"/>
            </a:pPr>
            <a:r>
              <a:rPr lang="en-US" sz="4400" b="1" dirty="0" smtClean="0"/>
              <a:t>Democratic policies</a:t>
            </a:r>
          </a:p>
          <a:p>
            <a:pPr marL="1143000" lvl="1" indent="-685800" algn="l">
              <a:buFont typeface="Arial" panose="020B0604020202020204" pitchFamily="34" charset="0"/>
              <a:buChar char="•"/>
            </a:pPr>
            <a:r>
              <a:rPr lang="en-US" sz="4000" dirty="0" smtClean="0">
                <a:solidFill>
                  <a:srgbClr val="FF0000"/>
                </a:solidFill>
              </a:rPr>
              <a:t>Universal Health Care</a:t>
            </a:r>
          </a:p>
          <a:p>
            <a:pPr marL="1600200" lvl="2" indent="-685800" algn="l">
              <a:buFont typeface="Arial" panose="020B0604020202020204" pitchFamily="34" charset="0"/>
              <a:buChar char="•"/>
            </a:pPr>
            <a:r>
              <a:rPr lang="en-US" sz="3800" dirty="0" smtClean="0"/>
              <a:t>Ultimately failed</a:t>
            </a:r>
          </a:p>
          <a:p>
            <a:pPr marL="1600200" lvl="2" indent="-685800" algn="l">
              <a:buFont typeface="Arial" panose="020B0604020202020204" pitchFamily="34" charset="0"/>
              <a:buChar char="•"/>
            </a:pPr>
            <a:r>
              <a:rPr lang="en-US" sz="3800" dirty="0" smtClean="0"/>
              <a:t>Appointment of Hillary controversial</a:t>
            </a:r>
          </a:p>
          <a:p>
            <a:pPr marL="1600200" lvl="2" indent="-685800" algn="l">
              <a:buFont typeface="Arial" panose="020B0604020202020204" pitchFamily="34" charset="0"/>
              <a:buChar char="•"/>
            </a:pPr>
            <a:r>
              <a:rPr lang="en-US" sz="3800" dirty="0" smtClean="0"/>
              <a:t>Seen as too socialist</a:t>
            </a:r>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026" y="231616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9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numCol="2">
            <a:normAutofit/>
          </a:bodyPr>
          <a:lstStyle/>
          <a:p>
            <a:r>
              <a:rPr lang="en-US" sz="4400" dirty="0" smtClean="0"/>
              <a:t>Benefits (supposedly)</a:t>
            </a:r>
          </a:p>
          <a:p>
            <a:pPr lvl="1"/>
            <a:r>
              <a:rPr lang="en-US" sz="3200" dirty="0" smtClean="0"/>
              <a:t>Stability</a:t>
            </a:r>
          </a:p>
          <a:p>
            <a:pPr lvl="1"/>
            <a:r>
              <a:rPr lang="en-US" sz="3200" dirty="0" smtClean="0"/>
              <a:t>Wide coverage of issues</a:t>
            </a:r>
          </a:p>
          <a:p>
            <a:pPr marL="457200" lvl="1" indent="0">
              <a:buNone/>
            </a:pPr>
            <a:endParaRPr lang="en-US" sz="3200" dirty="0"/>
          </a:p>
          <a:p>
            <a:pPr marL="457200" lvl="1" indent="0">
              <a:buNone/>
            </a:pPr>
            <a:endParaRPr lang="en-US" sz="3200" dirty="0" smtClean="0"/>
          </a:p>
          <a:p>
            <a:pPr marL="457200" lvl="1" indent="0">
              <a:buNone/>
            </a:pPr>
            <a:endParaRPr lang="en-US" sz="3200" dirty="0"/>
          </a:p>
          <a:p>
            <a:pPr marL="457200" lvl="1" indent="0">
              <a:buNone/>
            </a:pPr>
            <a:endParaRPr lang="en-US" sz="3200" dirty="0" smtClean="0"/>
          </a:p>
          <a:p>
            <a:pPr marL="457200" lvl="1" indent="0">
              <a:buNone/>
            </a:pPr>
            <a:endParaRPr lang="en-US" sz="3200" dirty="0"/>
          </a:p>
          <a:p>
            <a:pPr marL="457200" lvl="1" indent="0">
              <a:buNone/>
            </a:pPr>
            <a:endParaRPr lang="en-US" sz="3200" dirty="0" smtClean="0"/>
          </a:p>
          <a:p>
            <a:pPr marL="457200" lvl="1" indent="0">
              <a:buNone/>
            </a:pPr>
            <a:endParaRPr lang="en-US" sz="3200" dirty="0"/>
          </a:p>
          <a:p>
            <a:pPr marL="457200" lvl="1" indent="0">
              <a:buNone/>
            </a:pPr>
            <a:endParaRPr lang="en-US" sz="3200" dirty="0" smtClean="0"/>
          </a:p>
          <a:p>
            <a:r>
              <a:rPr lang="en-US" sz="3600" b="1" dirty="0" smtClean="0"/>
              <a:t>Drawbacks</a:t>
            </a:r>
          </a:p>
          <a:p>
            <a:pPr lvl="1"/>
            <a:r>
              <a:rPr lang="en-US" sz="3200" dirty="0" smtClean="0"/>
              <a:t>Contention and division</a:t>
            </a:r>
          </a:p>
          <a:p>
            <a:pPr lvl="1"/>
            <a:r>
              <a:rPr lang="en-US" sz="3200" dirty="0" smtClean="0"/>
              <a:t>Less choice in candidates</a:t>
            </a:r>
          </a:p>
          <a:p>
            <a:pPr lvl="1"/>
            <a:r>
              <a:rPr lang="en-US" sz="3200" dirty="0" smtClean="0"/>
              <a:t>Corruption</a:t>
            </a:r>
          </a:p>
          <a:p>
            <a:pPr lvl="1"/>
            <a:r>
              <a:rPr lang="en-US" sz="3200" dirty="0" smtClean="0"/>
              <a:t>Divided government</a:t>
            </a:r>
          </a:p>
          <a:p>
            <a:pPr lvl="1"/>
            <a:r>
              <a:rPr lang="en-US" sz="3200" dirty="0" smtClean="0"/>
              <a:t>Less informed public</a:t>
            </a:r>
          </a:p>
          <a:p>
            <a:pPr lvl="1"/>
            <a:r>
              <a:rPr lang="en-US" sz="3200" dirty="0" smtClean="0"/>
              <a:t>Civic disengagement </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Two Party System</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Image result for Democrat 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1" y="3865098"/>
            <a:ext cx="209550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publican eleph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480" y="3865098"/>
            <a:ext cx="2481616" cy="215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25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250"/>
                                        <p:tgtEl>
                                          <p:spTgt spid="3">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fade">
                                      <p:cBhvr>
                                        <p:cTn id="27" dur="250"/>
                                        <p:tgtEl>
                                          <p:spTgt spid="3">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fade">
                                      <p:cBhvr>
                                        <p:cTn id="32" dur="250"/>
                                        <p:tgtEl>
                                          <p:spTgt spid="3">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Effect transition="in" filter="fade">
                                      <p:cBhvr>
                                        <p:cTn id="37" dur="250"/>
                                        <p:tgtEl>
                                          <p:spTgt spid="3">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7" end="17"/>
                                            </p:txEl>
                                          </p:spTgt>
                                        </p:tgtEl>
                                        <p:attrNameLst>
                                          <p:attrName>style.visibility</p:attrName>
                                        </p:attrNameLst>
                                      </p:cBhvr>
                                      <p:to>
                                        <p:strVal val="visible"/>
                                      </p:to>
                                    </p:set>
                                    <p:animEffect transition="in" filter="fade">
                                      <p:cBhvr>
                                        <p:cTn id="42" dur="25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8" y="1136073"/>
            <a:ext cx="6099958" cy="4730337"/>
          </a:xfrm>
        </p:spPr>
        <p:txBody>
          <a:bodyPr>
            <a:normAutofit/>
          </a:bodyPr>
          <a:lstStyle/>
          <a:p>
            <a:pPr marL="685800" indent="-685800" algn="l">
              <a:buFont typeface="Arial" panose="020B0604020202020204" pitchFamily="34" charset="0"/>
              <a:buChar char="•"/>
            </a:pPr>
            <a:r>
              <a:rPr lang="en-US" sz="4400" b="1" dirty="0" smtClean="0"/>
              <a:t>Democratic policies</a:t>
            </a:r>
          </a:p>
          <a:p>
            <a:pPr marL="1143000" lvl="1" indent="-685800" algn="l">
              <a:buFont typeface="Arial" panose="020B0604020202020204" pitchFamily="34" charset="0"/>
              <a:buChar char="•"/>
            </a:pPr>
            <a:r>
              <a:rPr lang="en-US" sz="4000" dirty="0" smtClean="0">
                <a:solidFill>
                  <a:srgbClr val="FF0000"/>
                </a:solidFill>
              </a:rPr>
              <a:t>Female appointments</a:t>
            </a:r>
          </a:p>
          <a:p>
            <a:pPr marL="1600200" lvl="2" indent="-685800" algn="l">
              <a:buFont typeface="Arial" panose="020B0604020202020204" pitchFamily="34" charset="0"/>
              <a:buChar char="•"/>
            </a:pPr>
            <a:r>
              <a:rPr lang="en-US" sz="3600" dirty="0" smtClean="0"/>
              <a:t>Janet Reno</a:t>
            </a:r>
          </a:p>
          <a:p>
            <a:pPr marL="1600200" lvl="2" indent="-685800" algn="l">
              <a:buFont typeface="Arial" panose="020B0604020202020204" pitchFamily="34" charset="0"/>
              <a:buChar char="•"/>
            </a:pPr>
            <a:r>
              <a:rPr lang="en-US" sz="3600" dirty="0" smtClean="0"/>
              <a:t>Madeleine Albright</a:t>
            </a:r>
          </a:p>
          <a:p>
            <a:pPr marL="1600200" lvl="2" indent="-685800" algn="l">
              <a:buFont typeface="Arial" panose="020B0604020202020204" pitchFamily="34" charset="0"/>
              <a:buChar char="•"/>
            </a:pPr>
            <a:r>
              <a:rPr lang="en-US" sz="3600" dirty="0" smtClean="0"/>
              <a:t>Ruth Bader Ginsburg</a:t>
            </a:r>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pic>
        <p:nvPicPr>
          <p:cNvPr id="2050" name="Picture 2" descr="Image result for janet r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4" y="1136073"/>
            <a:ext cx="2573771" cy="31353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deleine alb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7555" y="3698332"/>
            <a:ext cx="2741062" cy="30608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uth bader ginsb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059" y="3501241"/>
            <a:ext cx="2426684" cy="313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64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8" y="1136073"/>
            <a:ext cx="7028212" cy="4730337"/>
          </a:xfrm>
        </p:spPr>
        <p:txBody>
          <a:bodyPr>
            <a:normAutofit/>
          </a:bodyPr>
          <a:lstStyle/>
          <a:p>
            <a:pPr marL="685800" indent="-685800" algn="l">
              <a:buFont typeface="Arial" panose="020B0604020202020204" pitchFamily="34" charset="0"/>
              <a:buChar char="•"/>
            </a:pPr>
            <a:r>
              <a:rPr lang="en-US" sz="4400" b="1" dirty="0" smtClean="0"/>
              <a:t>Democratic policies</a:t>
            </a:r>
          </a:p>
          <a:p>
            <a:pPr marL="1143000" lvl="1" indent="-685800" algn="l">
              <a:buFont typeface="Arial" panose="020B0604020202020204" pitchFamily="34" charset="0"/>
              <a:buChar char="•"/>
            </a:pPr>
            <a:r>
              <a:rPr lang="en-US" sz="4000" dirty="0" smtClean="0">
                <a:solidFill>
                  <a:srgbClr val="FF0000"/>
                </a:solidFill>
              </a:rPr>
              <a:t>Social Reform</a:t>
            </a:r>
          </a:p>
          <a:p>
            <a:pPr marL="1600200" lvl="2" indent="-685800" algn="l">
              <a:buFont typeface="Arial" panose="020B0604020202020204" pitchFamily="34" charset="0"/>
              <a:buChar char="•"/>
            </a:pPr>
            <a:r>
              <a:rPr lang="en-US" sz="3400" dirty="0" smtClean="0"/>
              <a:t>Violence Against Women Act</a:t>
            </a:r>
          </a:p>
          <a:p>
            <a:pPr marL="1600200" lvl="2" indent="-685800" algn="l">
              <a:buFont typeface="Arial" panose="020B0604020202020204" pitchFamily="34" charset="0"/>
              <a:buChar char="•"/>
            </a:pPr>
            <a:r>
              <a:rPr lang="en-US" sz="3400" dirty="0" smtClean="0"/>
              <a:t>Family and Medical Leave Act</a:t>
            </a:r>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718944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136073"/>
            <a:ext cx="9840686" cy="4730337"/>
          </a:xfrm>
        </p:spPr>
        <p:txBody>
          <a:bodyPr>
            <a:normAutofit/>
          </a:bodyPr>
          <a:lstStyle/>
          <a:p>
            <a:pPr marL="685800" indent="-685800" algn="l">
              <a:buFont typeface="Arial" panose="020B0604020202020204" pitchFamily="34" charset="0"/>
              <a:buChar char="•"/>
            </a:pPr>
            <a:r>
              <a:rPr lang="en-US" sz="4400" b="1" dirty="0" smtClean="0"/>
              <a:t>Right/Centrist Compromises</a:t>
            </a:r>
          </a:p>
          <a:p>
            <a:pPr marL="1143000" lvl="1" indent="-685800" algn="l">
              <a:buFont typeface="Arial" panose="020B0604020202020204" pitchFamily="34" charset="0"/>
              <a:buChar char="•"/>
            </a:pPr>
            <a:r>
              <a:rPr lang="en-US" sz="4000" dirty="0" smtClean="0">
                <a:solidFill>
                  <a:srgbClr val="FF0000"/>
                </a:solidFill>
              </a:rPr>
              <a:t>Don’t Ask Don’t Tell</a:t>
            </a:r>
          </a:p>
          <a:p>
            <a:pPr marL="1143000" lvl="1" indent="-685800" algn="l">
              <a:buFont typeface="Arial" panose="020B0604020202020204" pitchFamily="34" charset="0"/>
              <a:buChar char="•"/>
            </a:pPr>
            <a:r>
              <a:rPr lang="en-US" sz="4000" dirty="0" smtClean="0">
                <a:solidFill>
                  <a:srgbClr val="FF0000"/>
                </a:solidFill>
              </a:rPr>
              <a:t>Defense of Marriage Act </a:t>
            </a:r>
            <a:r>
              <a:rPr lang="en-US" sz="4000" dirty="0" smtClean="0"/>
              <a:t>(ironic much?)</a:t>
            </a:r>
          </a:p>
          <a:p>
            <a:pPr marL="1143000" lvl="1" indent="-685800" algn="l">
              <a:buFont typeface="Arial" panose="020B0604020202020204" pitchFamily="34" charset="0"/>
              <a:buChar char="•"/>
            </a:pPr>
            <a:r>
              <a:rPr lang="en-US" sz="4000" dirty="0" smtClean="0"/>
              <a:t>Strict Immigration laws</a:t>
            </a:r>
          </a:p>
          <a:p>
            <a:pPr marL="1143000" lvl="1" indent="-685800" algn="l">
              <a:buFont typeface="Arial" panose="020B0604020202020204" pitchFamily="34" charset="0"/>
              <a:buChar char="•"/>
            </a:pPr>
            <a:r>
              <a:rPr lang="en-US" sz="4000" dirty="0" smtClean="0"/>
              <a:t>Repeal of Glass-</a:t>
            </a:r>
            <a:r>
              <a:rPr lang="en-US" sz="4000" dirty="0" err="1" smtClean="0"/>
              <a:t>Steagall</a:t>
            </a:r>
            <a:endParaRPr lang="en-US" sz="4000" dirty="0" smtClean="0"/>
          </a:p>
          <a:p>
            <a:pPr lvl="1"/>
            <a:r>
              <a:rPr lang="en-US" sz="2400" dirty="0">
                <a:hlinkClick r:id="rId2"/>
              </a:rPr>
              <a:t>https://</a:t>
            </a:r>
            <a:r>
              <a:rPr lang="en-US" sz="2400" dirty="0" smtClean="0">
                <a:hlinkClick r:id="rId2"/>
              </a:rPr>
              <a:t>youtu.be/gCVFWWZ-gRM</a:t>
            </a:r>
            <a:r>
              <a:rPr lang="en-US" sz="2400" dirty="0" smtClean="0"/>
              <a:t> </a:t>
            </a:r>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3256105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The Clinton Presidency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39387" y="1136073"/>
            <a:ext cx="9840686" cy="4730337"/>
          </a:xfrm>
        </p:spPr>
        <p:txBody>
          <a:bodyPr>
            <a:normAutofit/>
          </a:bodyPr>
          <a:lstStyle/>
          <a:p>
            <a:pPr marL="685800" indent="-685800" algn="l">
              <a:buFont typeface="Arial" panose="020B0604020202020204" pitchFamily="34" charset="0"/>
              <a:buChar char="•"/>
            </a:pPr>
            <a:r>
              <a:rPr lang="en-US" sz="4400" b="1" dirty="0" smtClean="0"/>
              <a:t>Plagued by Scandal</a:t>
            </a:r>
          </a:p>
          <a:p>
            <a:pPr marL="1143000" lvl="1" indent="-685800" algn="l">
              <a:buFont typeface="Arial" panose="020B0604020202020204" pitchFamily="34" charset="0"/>
              <a:buChar char="•"/>
            </a:pPr>
            <a:r>
              <a:rPr lang="en-US" sz="3600" dirty="0" smtClean="0"/>
              <a:t>Early appointments resigned</a:t>
            </a:r>
          </a:p>
          <a:p>
            <a:pPr marL="1143000" lvl="1" indent="-685800" algn="l">
              <a:buFont typeface="Arial" panose="020B0604020202020204" pitchFamily="34" charset="0"/>
              <a:buChar char="•"/>
            </a:pPr>
            <a:r>
              <a:rPr lang="en-US" sz="3600" dirty="0" smtClean="0"/>
              <a:t>Monica Lewinsky</a:t>
            </a:r>
          </a:p>
          <a:p>
            <a:pPr marL="1143000" lvl="1" indent="-685800" algn="l">
              <a:buFont typeface="Arial" panose="020B0604020202020204" pitchFamily="34" charset="0"/>
              <a:buChar char="•"/>
            </a:pPr>
            <a:r>
              <a:rPr lang="en-US" sz="3600" dirty="0" smtClean="0"/>
              <a:t>Impeachment</a:t>
            </a:r>
          </a:p>
          <a:p>
            <a:pPr marL="1600200" lvl="2" indent="-685800" algn="l">
              <a:buFont typeface="Arial" panose="020B0604020202020204" pitchFamily="34" charset="0"/>
              <a:buChar char="•"/>
            </a:pPr>
            <a:r>
              <a:rPr lang="en-US" sz="3400" dirty="0" smtClean="0"/>
              <a:t>Not for having the affair, but for lying about it</a:t>
            </a:r>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257076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Activity</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6982" y="1136073"/>
            <a:ext cx="11582400" cy="5514109"/>
          </a:xfrm>
        </p:spPr>
        <p:txBody>
          <a:bodyPr>
            <a:normAutofit fontScale="92500" lnSpcReduction="20000"/>
          </a:bodyPr>
          <a:lstStyle/>
          <a:p>
            <a:pPr lvl="1"/>
            <a:r>
              <a:rPr lang="en-US" sz="4800" dirty="0" smtClean="0"/>
              <a:t>Read the article about the repeal of Glass-</a:t>
            </a:r>
            <a:r>
              <a:rPr lang="en-US" sz="4800" dirty="0" err="1" smtClean="0"/>
              <a:t>Steagall</a:t>
            </a:r>
            <a:r>
              <a:rPr lang="en-US" sz="4800" dirty="0" smtClean="0"/>
              <a:t>. Answer the following on a separate sheet of paper</a:t>
            </a:r>
          </a:p>
          <a:p>
            <a:pPr lvl="1"/>
            <a:endParaRPr lang="en-US" sz="4800" dirty="0"/>
          </a:p>
          <a:p>
            <a:pPr marL="1371600" lvl="1" indent="-914400">
              <a:buAutoNum type="arabicPeriod"/>
            </a:pPr>
            <a:r>
              <a:rPr lang="en-US" sz="4800" dirty="0" smtClean="0">
                <a:solidFill>
                  <a:srgbClr val="660066"/>
                </a:solidFill>
              </a:rPr>
              <a:t>Was the repeal of Glass-</a:t>
            </a:r>
            <a:r>
              <a:rPr lang="en-US" sz="4800" dirty="0" err="1" smtClean="0">
                <a:solidFill>
                  <a:srgbClr val="660066"/>
                </a:solidFill>
              </a:rPr>
              <a:t>Steagall</a:t>
            </a:r>
            <a:r>
              <a:rPr lang="en-US" sz="4800" dirty="0" smtClean="0">
                <a:solidFill>
                  <a:srgbClr val="660066"/>
                </a:solidFill>
              </a:rPr>
              <a:t> as bad as people make it out to be?</a:t>
            </a:r>
          </a:p>
          <a:p>
            <a:pPr marL="914400" lvl="1" indent="-457200">
              <a:buAutoNum type="arabicPeriod"/>
            </a:pPr>
            <a:r>
              <a:rPr lang="en-US" sz="4800" dirty="0" smtClean="0">
                <a:solidFill>
                  <a:schemeClr val="accent6">
                    <a:lumMod val="50000"/>
                  </a:schemeClr>
                </a:solidFill>
              </a:rPr>
              <a:t>Based on what we’ve learned thus far, what effect did Clinton have on the Democratic Party?</a:t>
            </a:r>
          </a:p>
          <a:p>
            <a:pPr marL="914400" lvl="1" indent="-457200">
              <a:buAutoNum type="arabicPeriod"/>
            </a:pPr>
            <a:r>
              <a:rPr lang="en-US" sz="4800" dirty="0" smtClean="0">
                <a:solidFill>
                  <a:srgbClr val="660066"/>
                </a:solidFill>
              </a:rPr>
              <a:t>Did Clinton live up to Democratic ideals, or was he indeed a “new democrat”?</a:t>
            </a:r>
            <a:endParaRPr lang="en-US" dirty="0">
              <a:solidFill>
                <a:srgbClr val="660066"/>
              </a:solidFill>
            </a:endParaRPr>
          </a:p>
        </p:txBody>
      </p:sp>
    </p:spTree>
    <p:extLst>
      <p:ext uri="{BB962C8B-B14F-4D97-AF65-F5344CB8AC3E}">
        <p14:creationId xmlns:p14="http://schemas.microsoft.com/office/powerpoint/2010/main" val="344222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1362709"/>
          </a:xfrm>
        </p:spPr>
        <p:txBody>
          <a:bodyPr>
            <a:normAutofit/>
          </a:bodyPr>
          <a:lstStyle/>
          <a:p>
            <a:r>
              <a:rPr lang="en-US" sz="8800" b="1" dirty="0" smtClean="0">
                <a:solidFill>
                  <a:srgbClr val="0000FF"/>
                </a:solidFill>
                <a:latin typeface="Times New Roman" panose="02020603050405020304" pitchFamily="18" charset="0"/>
                <a:cs typeface="Times New Roman" panose="02020603050405020304" pitchFamily="18" charset="0"/>
              </a:rPr>
              <a:t>Quiz Time!</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524000" y="1863634"/>
            <a:ext cx="9144000" cy="3394166"/>
          </a:xfrm>
        </p:spPr>
        <p:txBody>
          <a:bodyPr>
            <a:normAutofit/>
          </a:bodyPr>
          <a:lstStyle/>
          <a:p>
            <a:r>
              <a:rPr lang="en-US" sz="4000" dirty="0" smtClean="0"/>
              <a:t>Take 3 minutes to review your notes.</a:t>
            </a:r>
            <a:endParaRPr lang="en-US" sz="4000" dirty="0"/>
          </a:p>
        </p:txBody>
      </p:sp>
    </p:spTree>
    <p:extLst>
      <p:ext uri="{BB962C8B-B14F-4D97-AF65-F5344CB8AC3E}">
        <p14:creationId xmlns:p14="http://schemas.microsoft.com/office/powerpoint/2010/main" val="761456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11/22</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8546" y="1136073"/>
            <a:ext cx="11582400" cy="1385453"/>
          </a:xfrm>
        </p:spPr>
        <p:txBody>
          <a:bodyPr>
            <a:normAutofit lnSpcReduction="10000"/>
          </a:bodyPr>
          <a:lstStyle/>
          <a:p>
            <a:pPr lvl="1"/>
            <a:r>
              <a:rPr lang="en-US" sz="4800" dirty="0" smtClean="0"/>
              <a:t>Turn to your table group and discuss your answers to the homework questions.</a:t>
            </a:r>
            <a:endParaRPr lang="en-US" dirty="0">
              <a:solidFill>
                <a:srgbClr val="66006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433" y="2259690"/>
            <a:ext cx="4335993" cy="4599710"/>
          </a:xfrm>
          <a:prstGeom prst="rect">
            <a:avLst/>
          </a:prstGeom>
        </p:spPr>
      </p:pic>
    </p:spTree>
    <p:extLst>
      <p:ext uri="{BB962C8B-B14F-4D97-AF65-F5344CB8AC3E}">
        <p14:creationId xmlns:p14="http://schemas.microsoft.com/office/powerpoint/2010/main" val="2866414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20436" y="1136074"/>
            <a:ext cx="10739251" cy="4952010"/>
          </a:xfrm>
        </p:spPr>
        <p:txBody>
          <a:bodyPr>
            <a:normAutofit/>
          </a:bodyPr>
          <a:lstStyle/>
          <a:p>
            <a:pPr marL="571500" indent="-571500" algn="l">
              <a:buFont typeface="Arial" panose="020B0604020202020204" pitchFamily="34" charset="0"/>
              <a:buChar char="•"/>
            </a:pPr>
            <a:r>
              <a:rPr lang="en-US" sz="4000" dirty="0" smtClean="0">
                <a:solidFill>
                  <a:srgbClr val="FF0000"/>
                </a:solidFill>
              </a:rPr>
              <a:t>1994 Contract with America</a:t>
            </a:r>
          </a:p>
          <a:p>
            <a:pPr marL="1028700" lvl="1" indent="-571500" algn="l">
              <a:buFont typeface="Arial" panose="020B0604020202020204" pitchFamily="34" charset="0"/>
              <a:buChar char="•"/>
            </a:pPr>
            <a:r>
              <a:rPr lang="en-US" sz="2800" dirty="0"/>
              <a:t>detailed </a:t>
            </a:r>
            <a:r>
              <a:rPr lang="en-US" sz="2800" b="1" dirty="0"/>
              <a:t>the actions the Republicans promised to take if they became the majority party </a:t>
            </a:r>
            <a:r>
              <a:rPr lang="en-US" sz="2800" dirty="0"/>
              <a:t>in the United States House of </a:t>
            </a:r>
            <a:r>
              <a:rPr lang="en-US" sz="2800" dirty="0" smtClean="0"/>
              <a:t>Representatives</a:t>
            </a:r>
          </a:p>
          <a:p>
            <a:pPr marL="1485900" lvl="2" indent="-571500" algn="l">
              <a:buFont typeface="Arial" panose="020B0604020202020204" pitchFamily="34" charset="0"/>
              <a:buChar char="•"/>
            </a:pPr>
            <a:r>
              <a:rPr lang="en-US" sz="2800" dirty="0"/>
              <a:t>in part using text from former President Ronald Reagan's 1985 State of the Union Address</a:t>
            </a:r>
            <a:endParaRPr lang="en-US" sz="3600" dirty="0" smtClean="0"/>
          </a:p>
          <a:p>
            <a:pPr marL="1028700" lvl="1" indent="-571500" algn="l">
              <a:buFont typeface="Arial" panose="020B0604020202020204" pitchFamily="34" charset="0"/>
              <a:buChar char="•"/>
            </a:pPr>
            <a:r>
              <a:rPr lang="en-US" sz="2800" dirty="0" smtClean="0"/>
              <a:t>Offered specific legislation in detail</a:t>
            </a:r>
          </a:p>
          <a:p>
            <a:pPr marL="1028700" lvl="1" indent="-571500" algn="l">
              <a:buFont typeface="Arial" panose="020B0604020202020204" pitchFamily="34" charset="0"/>
              <a:buChar char="•"/>
            </a:pPr>
            <a:r>
              <a:rPr lang="en-US" sz="2800" dirty="0" smtClean="0">
                <a:solidFill>
                  <a:srgbClr val="FF0000"/>
                </a:solidFill>
              </a:rPr>
              <a:t>Nationalized the Congressional Election</a:t>
            </a: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729544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20437" y="1136074"/>
            <a:ext cx="10557164" cy="5361708"/>
          </a:xfrm>
        </p:spPr>
        <p:txBody>
          <a:bodyPr>
            <a:normAutofit fontScale="92500"/>
          </a:bodyPr>
          <a:lstStyle/>
          <a:p>
            <a:r>
              <a:rPr lang="en-US" dirty="0"/>
              <a:t>Gingrich literally created the vocabulary of modern conservatism. During the 1980s, he hired marketing professionals to identify issues, “65 percenters,” that would resonate with a majority of the public. He then turned to a political action committee, GOPAC, to create tapes that were distributed to aspiring Republican candidates. The tapes developed a </a:t>
            </a:r>
            <a:r>
              <a:rPr lang="en-US" dirty="0">
                <a:solidFill>
                  <a:srgbClr val="FF0000"/>
                </a:solidFill>
              </a:rPr>
              <a:t>vocabulary of positive words (magnets) to use to describe Republican initiatives — liberty, freedom, truth, opportunity — while using “bad” words (wedges) to label the Democrats — decay, corrupt, permissive, and pathetic</a:t>
            </a:r>
            <a:r>
              <a:rPr lang="en-US" dirty="0"/>
              <a:t>. The tapes taught an entire generation of young, combative Republicans to speak “Gingrich.”</a:t>
            </a:r>
          </a:p>
          <a:p>
            <a:r>
              <a:rPr lang="en-US" dirty="0"/>
              <a:t>The “wedges” and “magnets” would find their way into the 1994 “</a:t>
            </a:r>
            <a:r>
              <a:rPr lang="en-US" dirty="0">
                <a:solidFill>
                  <a:srgbClr val="FF0000"/>
                </a:solidFill>
              </a:rPr>
              <a:t>Contract with America</a:t>
            </a:r>
            <a:r>
              <a:rPr lang="en-US" dirty="0"/>
              <a:t>” — perhaps Gingrich’s greatest political achievement. The contract </a:t>
            </a:r>
            <a:r>
              <a:rPr lang="en-US" dirty="0">
                <a:solidFill>
                  <a:srgbClr val="FF0000"/>
                </a:solidFill>
              </a:rPr>
              <a:t>turned</a:t>
            </a:r>
            <a:r>
              <a:rPr lang="en-US" dirty="0"/>
              <a:t> Tip O’Neill’s </a:t>
            </a:r>
            <a:r>
              <a:rPr lang="en-US" dirty="0">
                <a:solidFill>
                  <a:srgbClr val="FF0000"/>
                </a:solidFill>
              </a:rPr>
              <a:t>dictum that “all politics is local” on its head</a:t>
            </a:r>
            <a:r>
              <a:rPr lang="en-US" dirty="0"/>
              <a:t>. Instead, Gingrich nationalized 435 local races, turning them into a referendum on President Bill Clinton. Using GOPAC as a recruitment and training organization, Gingrich spent more than $8 million identifying the strongest potential Republican challengers and providing them with the themes, the “wedges and magnets,” to use against their Democratic opponents. Every month, GOPAC sent tapes to Republican candidates with ideas, tips, and advice from Gingrich.</a:t>
            </a:r>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1749573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136073"/>
            <a:ext cx="11305309" cy="5597235"/>
          </a:xfrm>
        </p:spPr>
        <p:txBody>
          <a:bodyPr>
            <a:normAutofit lnSpcReduction="10000"/>
          </a:bodyPr>
          <a:lstStyle/>
          <a:p>
            <a:r>
              <a:rPr lang="en-US" dirty="0"/>
              <a:t>Gingrich’s strategy succeeded brilliantly. Not a single Republican incumbent for Congress or governor was defeated. Republicans seized control of both houses of Congress for the first time in 40 years. In Senate races, they won all nine open elections and defeated two incumbent Democrats. Republicans also scored well in the states, where they controlled the governor’s mansions in eight of the nine most populous states.</a:t>
            </a:r>
          </a:p>
          <a:p>
            <a:r>
              <a:rPr lang="en-US" dirty="0"/>
              <a:t>The </a:t>
            </a:r>
            <a:r>
              <a:rPr lang="en-US" dirty="0">
                <a:solidFill>
                  <a:srgbClr val="FF0000"/>
                </a:solidFill>
              </a:rPr>
              <a:t>new freshmen</a:t>
            </a:r>
            <a:r>
              <a:rPr lang="en-US" dirty="0"/>
              <a:t> were “Gingrich’s children,” and they </a:t>
            </a:r>
            <a:r>
              <a:rPr lang="en-US" dirty="0">
                <a:solidFill>
                  <a:srgbClr val="FF0000"/>
                </a:solidFill>
              </a:rPr>
              <a:t>reflected his combative style of politics</a:t>
            </a:r>
            <a:r>
              <a:rPr lang="en-US" dirty="0"/>
              <a:t>. They were young — over half were under the age of 45. They viewed themselves as outsiders, not professional politicians. Since they all won election in 1994 campaigning on the same platform of balancing the budget, reforming welfare, and cutting taxes, they were convinced they had a mandate to change the way politics was practiced in Washington. </a:t>
            </a:r>
            <a:r>
              <a:rPr lang="en-US" dirty="0">
                <a:solidFill>
                  <a:srgbClr val="FF0000"/>
                </a:solidFill>
              </a:rPr>
              <a:t>They were going to force change, not make deals</a:t>
            </a:r>
            <a:r>
              <a:rPr lang="en-US" dirty="0"/>
              <a:t>.</a:t>
            </a:r>
          </a:p>
          <a:p>
            <a:r>
              <a:rPr lang="en-US" dirty="0"/>
              <a:t>On election night, Gingrich sat in his Atlanta headquarters waiting for the results. “How are we doing?” he asked one of his advisors. “Do you want the good news or the bad news?” the advisor responded. “Both,” Gingrich said. “The good news is that we are going to pick up a lot of seats.” Gingrich then asked for the bad news. “Wait until you meet them,” the advisor responded. “You won’t believe what a bunch of ideologues you are going to have to deal with,” he said, predicting: “They are going to kill you</a:t>
            </a:r>
            <a:r>
              <a:rPr lang="en-US" dirty="0" smtClean="0"/>
              <a:t>.”</a:t>
            </a:r>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49337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fontScale="92500"/>
          </a:bodyPr>
          <a:lstStyle/>
          <a:p>
            <a:r>
              <a:rPr lang="en-US" sz="4400" b="1" dirty="0" smtClean="0"/>
              <a:t>Roles of Political Parties</a:t>
            </a:r>
          </a:p>
          <a:p>
            <a:pPr lvl="1"/>
            <a:r>
              <a:rPr lang="en-US" sz="3600" dirty="0" smtClean="0"/>
              <a:t>Recruit Candidates and support campaigns</a:t>
            </a:r>
          </a:p>
          <a:p>
            <a:pPr lvl="1"/>
            <a:r>
              <a:rPr lang="en-US" sz="3600" dirty="0" smtClean="0"/>
              <a:t>Organize elections and inform voters</a:t>
            </a:r>
          </a:p>
          <a:p>
            <a:pPr lvl="1"/>
            <a:r>
              <a:rPr lang="en-US" sz="3600" dirty="0" smtClean="0"/>
              <a:t>Help organize government</a:t>
            </a:r>
          </a:p>
          <a:p>
            <a:r>
              <a:rPr lang="en-US" sz="4000" b="1" dirty="0" smtClean="0"/>
              <a:t>Roles have become widely corrupted in recent years</a:t>
            </a:r>
          </a:p>
          <a:p>
            <a:pPr lvl="1"/>
            <a:r>
              <a:rPr lang="en-US" sz="3600" dirty="0" smtClean="0"/>
              <a:t>Tend to choose candidates that will win rather than those that will be good at their jobs</a:t>
            </a:r>
          </a:p>
          <a:p>
            <a:pPr lvl="1"/>
            <a:r>
              <a:rPr lang="en-US" sz="3600" dirty="0" smtClean="0"/>
              <a:t>Often use attacks of other side instead of informing voters</a:t>
            </a:r>
          </a:p>
          <a:p>
            <a:pPr lvl="1"/>
            <a:r>
              <a:rPr lang="en-US" sz="3600" dirty="0" smtClean="0"/>
              <a:t>Create deep divide in government that makes enacting policies difficult</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Political Parties</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4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136073"/>
            <a:ext cx="11305309" cy="5597235"/>
          </a:xfrm>
        </p:spPr>
        <p:txBody>
          <a:bodyPr>
            <a:normAutofit/>
          </a:bodyPr>
          <a:lstStyle/>
          <a:p>
            <a:r>
              <a:rPr lang="en-US" dirty="0"/>
              <a:t>Unfortunately for him, an entire generation of Republicans have come to power adopting his strategy and his message, but failing to appreciate the distinction between means and ends. Today’s “Freedom Caucus” has embraced Gingrich’s strident political style, but they lack his appreciation of the art of governance. They seem nostalgic about the Gingrich-led government shutdowns in his first year as Speaker, but they forget that after initially overreaching, Gingrich worked closely with Clinton on a number of important legislative achievements, including a balanced budget </a:t>
            </a:r>
            <a:r>
              <a:rPr lang="en-US" dirty="0" smtClean="0"/>
              <a:t>bill…</a:t>
            </a:r>
          </a:p>
          <a:p>
            <a:endParaRPr lang="en-US" sz="1900" dirty="0">
              <a:hlinkClick r:id="rId3"/>
            </a:endParaRPr>
          </a:p>
          <a:p>
            <a:r>
              <a:rPr lang="en-US" sz="1900" dirty="0" smtClean="0">
                <a:hlinkClick r:id="rId3"/>
              </a:rPr>
              <a:t>http</a:t>
            </a:r>
            <a:r>
              <a:rPr lang="en-US" sz="1900" dirty="0">
                <a:hlinkClick r:id="rId3"/>
              </a:rPr>
              <a:t>://</a:t>
            </a:r>
            <a:r>
              <a:rPr lang="en-US" sz="1900" dirty="0" smtClean="0">
                <a:hlinkClick r:id="rId3"/>
              </a:rPr>
              <a:t>abcnews.go.com/Politics/government-shutdown-president-obama-threatens-veto-house-republican/story?id=13314777</a:t>
            </a:r>
            <a:r>
              <a:rPr lang="en-US" sz="1900" dirty="0" smtClean="0"/>
              <a:t> </a:t>
            </a:r>
          </a:p>
          <a:p>
            <a:endParaRPr lang="en-US" sz="1900" dirty="0"/>
          </a:p>
          <a:p>
            <a:r>
              <a:rPr lang="en-US" u="sng" dirty="0">
                <a:hlinkClick r:id="rId4"/>
              </a:rPr>
              <a:t>https://www.youtube.com/watch?v=Gj5-G01iRyk</a:t>
            </a:r>
            <a:endParaRPr lang="en-US" dirty="0"/>
          </a:p>
          <a:p>
            <a:endParaRPr lang="en-US" sz="1900" dirty="0"/>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201701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136073"/>
            <a:ext cx="11305309" cy="5597235"/>
          </a:xfrm>
        </p:spPr>
        <p:txBody>
          <a:bodyPr>
            <a:normAutofit/>
          </a:bodyPr>
          <a:lstStyle/>
          <a:p>
            <a:r>
              <a:rPr lang="en-US" sz="3200" dirty="0"/>
              <a:t>Gingrich’s willingness to work with Clinton outraged conservatives — many of whom he had helped elect — who attacked him for making deals with the devil. After an abortive coup, they eventually forced him out of </a:t>
            </a:r>
            <a:r>
              <a:rPr lang="en-US" sz="3200" dirty="0" smtClean="0"/>
              <a:t>office</a:t>
            </a:r>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730057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572" y="310862"/>
            <a:ext cx="8304717" cy="6283902"/>
          </a:xfrm>
          <a:prstGeom prst="rect">
            <a:avLst/>
          </a:prstGeom>
        </p:spPr>
      </p:pic>
    </p:spTree>
    <p:extLst>
      <p:ext uri="{BB962C8B-B14F-4D97-AF65-F5344CB8AC3E}">
        <p14:creationId xmlns:p14="http://schemas.microsoft.com/office/powerpoint/2010/main" val="2433199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136073"/>
            <a:ext cx="11305309" cy="5597235"/>
          </a:xfrm>
        </p:spPr>
        <p:txBody>
          <a:bodyPr>
            <a:normAutofit fontScale="92500" lnSpcReduction="20000"/>
          </a:bodyPr>
          <a:lstStyle/>
          <a:p>
            <a:r>
              <a:rPr lang="en-US" sz="3500" dirty="0" smtClean="0"/>
              <a:t>Turning Government officials into full time politicians:</a:t>
            </a:r>
          </a:p>
          <a:p>
            <a:r>
              <a:rPr lang="en-US" sz="2800" dirty="0"/>
              <a:t>Gingrich’s acceleration of congressional money grubbing. As Lawrence </a:t>
            </a:r>
            <a:r>
              <a:rPr lang="en-US" sz="2800" dirty="0" err="1"/>
              <a:t>Lessig</a:t>
            </a:r>
            <a:r>
              <a:rPr lang="en-US" sz="2800" dirty="0"/>
              <a:t>, a Harvard Law professor and campaign-finance-reform obsessive, charged during Newt’s 2012 presidential run: “The transformation to this ‘Fundraising Congress’ began in 1993. Newt Gingrich was its leader.” Having ridden to power on a flood of money, Gingrich had every intention of staying there, noted </a:t>
            </a:r>
            <a:r>
              <a:rPr lang="en-US" sz="2800" dirty="0" err="1"/>
              <a:t>Lessig</a:t>
            </a:r>
            <a:r>
              <a:rPr lang="en-US" sz="2800" dirty="0"/>
              <a:t>. “The four years between 1994 and 1998, Republican candidates and party committees would raise over $1 billion. Never before had a party come anywhere close to raising that amount of money, because </a:t>
            </a:r>
            <a:r>
              <a:rPr lang="en-US" sz="2800" dirty="0">
                <a:solidFill>
                  <a:srgbClr val="FF0000"/>
                </a:solidFill>
              </a:rPr>
              <a:t>never before had any party’s leaders so effectively focused the energy of their members on this single task: fundraising</a:t>
            </a:r>
            <a:r>
              <a:rPr lang="en-US" sz="2800" dirty="0"/>
              <a:t>.”</a:t>
            </a:r>
          </a:p>
          <a:p>
            <a:r>
              <a:rPr lang="en-US" sz="2800" dirty="0"/>
              <a:t>Then, of course, there was </a:t>
            </a:r>
            <a:r>
              <a:rPr lang="en-US" sz="2800" dirty="0">
                <a:solidFill>
                  <a:srgbClr val="FF0000"/>
                </a:solidFill>
              </a:rPr>
              <a:t>Gingrich’s push to nationalize congressional elections, making the qualities of any individual candidate less important than voters’ devotion to the overall party</a:t>
            </a:r>
            <a:r>
              <a:rPr lang="en-US" sz="2800" dirty="0"/>
              <a:t> (or at least their antipathy toward the opposing team). And let us not forget Gingrich’s shortening of the congressional work “week” to three days. (Do </a:t>
            </a:r>
            <a:r>
              <a:rPr lang="en-US" sz="2800" i="1" dirty="0"/>
              <a:t>not</a:t>
            </a:r>
            <a:r>
              <a:rPr lang="en-US" sz="2800" dirty="0"/>
              <a:t> get House conservatives started on the insanity of the current schedule!)</a:t>
            </a:r>
            <a:endParaRPr lang="en-US" sz="3800" dirty="0" smtClean="0"/>
          </a:p>
          <a:p>
            <a:r>
              <a:rPr lang="en-US" sz="2000" dirty="0" smtClean="0">
                <a:hlinkClick r:id="rId3"/>
              </a:rPr>
              <a:t>http</a:t>
            </a:r>
            <a:r>
              <a:rPr lang="en-US" sz="2000" dirty="0">
                <a:hlinkClick r:id="rId3"/>
              </a:rPr>
              <a:t>://fortune.com/2016/04/04/john-oliver-congress-fundraising-money</a:t>
            </a:r>
            <a:r>
              <a:rPr lang="en-US" sz="2000" dirty="0" smtClean="0">
                <a:hlinkClick r:id="rId3"/>
              </a:rPr>
              <a:t>/</a:t>
            </a:r>
            <a:r>
              <a:rPr lang="en-US" sz="2000" dirty="0" smtClean="0"/>
              <a:t> </a:t>
            </a:r>
            <a:endParaRPr lang="en-US" sz="3200" dirty="0" smtClean="0"/>
          </a:p>
          <a:p>
            <a:r>
              <a:rPr lang="en-US" sz="2000" dirty="0">
                <a:hlinkClick r:id="rId4"/>
              </a:rPr>
              <a:t>https://www.cbsnews.com/news/60-minutes-are-members-of-congress-becoming-telemarketers</a:t>
            </a:r>
            <a:r>
              <a:rPr lang="en-US" sz="2000" dirty="0" smtClean="0">
                <a:hlinkClick r:id="rId4"/>
              </a:rPr>
              <a:t>/</a:t>
            </a:r>
            <a:r>
              <a:rPr lang="en-US" sz="2000" dirty="0" smtClean="0"/>
              <a:t> </a:t>
            </a:r>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395458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7" y="178708"/>
            <a:ext cx="10739251" cy="957365"/>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Gingrich Politics</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136073"/>
            <a:ext cx="11305309" cy="5597235"/>
          </a:xfrm>
        </p:spPr>
        <p:txBody>
          <a:bodyPr>
            <a:normAutofit/>
          </a:bodyPr>
          <a:lstStyle/>
          <a:p>
            <a:r>
              <a:rPr lang="en-US" dirty="0"/>
              <a:t>It should be understood that political polarization is not merely a Republican election strategy, nor is it a consequence of Republicans’ rigid ideological thinking. Rather, polarization has long been part of a philosophy for controlling the country politically.  It is a scheme that can be used to deliberately alienate Americans, by influencing their attitudes toward their government, while at the same, making the system unworkable.  It can also be used to manipulate voters.  (For instance, placing polarizing issues on a ballot can bring out voters who might not otherwise have voted).  Republican partisans (with whom I have spoken) are planning to continue their efforts to frustrate President Obama with ongoing obstructionism and increasingly shrill politics, which they understand will further polarize Americans.  They are angry that they losing and they are good at gumming up the works, for they have nothing to offer the country other than preventing Democrats from having their way.  Making government unworkable is totally consistent with their philosophical feelings towards government</a:t>
            </a:r>
            <a:r>
              <a:rPr lang="en-US" dirty="0" smtClean="0"/>
              <a:t>. (Dean 2012)</a:t>
            </a:r>
            <a:endParaRPr lang="en-US" sz="1900" dirty="0"/>
          </a:p>
          <a:p>
            <a:pPr marL="1028700" lvl="1" indent="-571500" algn="l">
              <a:buFont typeface="Arial" panose="020B0604020202020204" pitchFamily="34" charset="0"/>
              <a:buChar char="•"/>
            </a:pPr>
            <a:endParaRPr lang="en-US" sz="3600" b="1" dirty="0" smtClean="0"/>
          </a:p>
          <a:p>
            <a:pPr marL="685800" indent="-685800" algn="l">
              <a:buFont typeface="Arial" panose="020B0604020202020204" pitchFamily="34" charset="0"/>
              <a:buChar char="•"/>
            </a:pPr>
            <a:endParaRPr lang="en-US" sz="3400" dirty="0" smtClean="0"/>
          </a:p>
          <a:p>
            <a:pPr marL="1143000" lvl="1" indent="-685800" algn="l">
              <a:buFont typeface="Arial" panose="020B0604020202020204" pitchFamily="34" charset="0"/>
              <a:buChar char="•"/>
            </a:pPr>
            <a:endParaRPr lang="en-US" dirty="0"/>
          </a:p>
          <a:p>
            <a:pPr marL="685800" indent="-685800" algn="l">
              <a:buFont typeface="Arial" panose="020B0604020202020204" pitchFamily="34" charset="0"/>
              <a:buChar char="•"/>
            </a:pPr>
            <a:endParaRPr lang="en-US" sz="4800" dirty="0" smtClean="0"/>
          </a:p>
          <a:p>
            <a:pPr marL="685800" indent="-685800" algn="l">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32279024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576" y="586996"/>
            <a:ext cx="8104910" cy="980496"/>
          </a:xfrm>
        </p:spPr>
        <p:txBody>
          <a:bodyPr>
            <a:noAutofit/>
          </a:bodyPr>
          <a:lstStyle/>
          <a:p>
            <a:r>
              <a:rPr lang="en-US" sz="7200" b="1" dirty="0">
                <a:solidFill>
                  <a:srgbClr val="0033CC"/>
                </a:solidFill>
                <a:latin typeface="Times New Roman" panose="02020603050405020304" pitchFamily="18" charset="0"/>
                <a:cs typeface="Times New Roman" panose="02020603050405020304" pitchFamily="18" charset="0"/>
              </a:rPr>
              <a:t>Warm Up 11/27</a:t>
            </a:r>
          </a:p>
        </p:txBody>
      </p:sp>
      <p:sp>
        <p:nvSpPr>
          <p:cNvPr id="3" name="Subtitle 2"/>
          <p:cNvSpPr>
            <a:spLocks noGrp="1"/>
          </p:cNvSpPr>
          <p:nvPr>
            <p:ph type="subTitle" idx="1"/>
          </p:nvPr>
        </p:nvSpPr>
        <p:spPr>
          <a:xfrm>
            <a:off x="761999" y="1724298"/>
            <a:ext cx="10487891" cy="3076303"/>
          </a:xfrm>
        </p:spPr>
        <p:txBody>
          <a:bodyPr>
            <a:normAutofit/>
          </a:bodyPr>
          <a:lstStyle/>
          <a:p>
            <a:r>
              <a:rPr lang="en-US" sz="5400" dirty="0"/>
              <a:t>Do you think the American election system is a good one?</a:t>
            </a:r>
          </a:p>
        </p:txBody>
      </p:sp>
    </p:spTree>
    <p:extLst>
      <p:ext uri="{BB962C8B-B14F-4D97-AF65-F5344CB8AC3E}">
        <p14:creationId xmlns:p14="http://schemas.microsoft.com/office/powerpoint/2010/main" val="271630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954" y="117567"/>
            <a:ext cx="8334103" cy="796834"/>
          </a:xfrm>
        </p:spPr>
        <p:txBody>
          <a:bodyPr>
            <a:noAutofit/>
          </a:bodyPr>
          <a:lstStyle/>
          <a:p>
            <a:r>
              <a:rPr lang="en-US" sz="4800" b="1" dirty="0">
                <a:solidFill>
                  <a:srgbClr val="0033CC"/>
                </a:solidFill>
                <a:latin typeface="Times New Roman" panose="02020603050405020304" pitchFamily="18" charset="0"/>
                <a:cs typeface="Times New Roman" panose="02020603050405020304" pitchFamily="18" charset="0"/>
              </a:rPr>
              <a:t>Elections/Campaigns Jigsaw</a:t>
            </a:r>
          </a:p>
        </p:txBody>
      </p:sp>
      <p:sp>
        <p:nvSpPr>
          <p:cNvPr id="3" name="Subtitle 2"/>
          <p:cNvSpPr>
            <a:spLocks noGrp="1"/>
          </p:cNvSpPr>
          <p:nvPr>
            <p:ph type="subTitle" idx="1"/>
          </p:nvPr>
        </p:nvSpPr>
        <p:spPr>
          <a:xfrm>
            <a:off x="401782" y="914401"/>
            <a:ext cx="11457709" cy="5650172"/>
          </a:xfrm>
        </p:spPr>
        <p:txBody>
          <a:bodyPr>
            <a:noAutofit/>
          </a:bodyPr>
          <a:lstStyle/>
          <a:p>
            <a:pPr marL="571500" indent="-571500" algn="l">
              <a:buFont typeface="Arial" panose="020B0604020202020204" pitchFamily="34" charset="0"/>
              <a:buChar char="•"/>
            </a:pPr>
            <a:r>
              <a:rPr lang="en-US" sz="4400" b="1" dirty="0">
                <a:solidFill>
                  <a:srgbClr val="660066"/>
                </a:solidFill>
              </a:rPr>
              <a:t>Section 10.3: </a:t>
            </a:r>
            <a:r>
              <a:rPr lang="en-US" sz="4400" dirty="0"/>
              <a:t>Process/Problems in primary elections (include key words</a:t>
            </a:r>
            <a:r>
              <a:rPr lang="en-US" sz="4400" dirty="0" smtClean="0"/>
              <a:t>)</a:t>
            </a:r>
          </a:p>
          <a:p>
            <a:pPr marL="571500" indent="-571500" algn="l">
              <a:buFont typeface="Arial" panose="020B0604020202020204" pitchFamily="34" charset="0"/>
              <a:buChar char="•"/>
            </a:pPr>
            <a:endParaRPr lang="en-US" sz="4400" dirty="0"/>
          </a:p>
          <a:p>
            <a:pPr marL="571500" indent="-571500" algn="l">
              <a:buFont typeface="Arial" panose="020B0604020202020204" pitchFamily="34" charset="0"/>
              <a:buChar char="•"/>
            </a:pPr>
            <a:r>
              <a:rPr lang="en-US" sz="4400" b="1" dirty="0">
                <a:solidFill>
                  <a:srgbClr val="660066"/>
                </a:solidFill>
              </a:rPr>
              <a:t>Section 10.4</a:t>
            </a:r>
            <a:r>
              <a:rPr lang="en-US" sz="4400" dirty="0">
                <a:solidFill>
                  <a:srgbClr val="660066"/>
                </a:solidFill>
              </a:rPr>
              <a:t>: </a:t>
            </a:r>
            <a:r>
              <a:rPr lang="en-US" sz="4400" dirty="0"/>
              <a:t>General election campaigning (Tactics/potential Problems</a:t>
            </a:r>
            <a:r>
              <a:rPr lang="en-US" sz="4400" dirty="0" smtClean="0"/>
              <a:t>)</a:t>
            </a:r>
          </a:p>
          <a:p>
            <a:pPr marL="571500" indent="-571500" algn="l">
              <a:buFont typeface="Arial" panose="020B0604020202020204" pitchFamily="34" charset="0"/>
              <a:buChar char="•"/>
            </a:pPr>
            <a:endParaRPr lang="en-US" sz="4400" dirty="0"/>
          </a:p>
          <a:p>
            <a:pPr marL="571500" indent="-571500" algn="l">
              <a:buFont typeface="Arial" panose="020B0604020202020204" pitchFamily="34" charset="0"/>
              <a:buChar char="•"/>
            </a:pPr>
            <a:r>
              <a:rPr lang="en-US" sz="4400" b="1" dirty="0">
                <a:solidFill>
                  <a:srgbClr val="660066"/>
                </a:solidFill>
              </a:rPr>
              <a:t>Section 10.5</a:t>
            </a:r>
            <a:r>
              <a:rPr lang="en-US" sz="4400" dirty="0">
                <a:solidFill>
                  <a:srgbClr val="660066"/>
                </a:solidFill>
              </a:rPr>
              <a:t>: </a:t>
            </a:r>
            <a:r>
              <a:rPr lang="en-US" sz="4400" dirty="0"/>
              <a:t>Campaign Finance (tactics, laws, change/potential problems)</a:t>
            </a:r>
          </a:p>
        </p:txBody>
      </p:sp>
    </p:spTree>
    <p:extLst>
      <p:ext uri="{BB962C8B-B14F-4D97-AF65-F5344CB8AC3E}">
        <p14:creationId xmlns:p14="http://schemas.microsoft.com/office/powerpoint/2010/main" val="1213859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576" y="586996"/>
            <a:ext cx="8104910" cy="980496"/>
          </a:xfrm>
        </p:spPr>
        <p:txBody>
          <a:bodyPr>
            <a:noAutofit/>
          </a:bodyPr>
          <a:lstStyle/>
          <a:p>
            <a:r>
              <a:rPr lang="en-US" sz="7200" b="1" dirty="0">
                <a:solidFill>
                  <a:srgbClr val="0033CC"/>
                </a:solidFill>
                <a:latin typeface="Times New Roman" panose="02020603050405020304" pitchFamily="18" charset="0"/>
                <a:cs typeface="Times New Roman" panose="02020603050405020304" pitchFamily="18" charset="0"/>
              </a:rPr>
              <a:t>Warm Up </a:t>
            </a:r>
            <a:r>
              <a:rPr lang="en-US" sz="7200" b="1" dirty="0" smtClean="0">
                <a:solidFill>
                  <a:srgbClr val="0033CC"/>
                </a:solidFill>
                <a:latin typeface="Times New Roman" panose="02020603050405020304" pitchFamily="18" charset="0"/>
                <a:cs typeface="Times New Roman" panose="02020603050405020304" pitchFamily="18" charset="0"/>
              </a:rPr>
              <a:t>11/28</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1999" y="1724298"/>
            <a:ext cx="10487891" cy="3076303"/>
          </a:xfrm>
        </p:spPr>
        <p:txBody>
          <a:bodyPr>
            <a:normAutofit/>
          </a:bodyPr>
          <a:lstStyle/>
          <a:p>
            <a:r>
              <a:rPr lang="en-US" sz="5400" dirty="0" smtClean="0"/>
              <a:t>Name 2 new things you learned about the American election system.</a:t>
            </a:r>
            <a:endParaRPr lang="en-US" sz="5400" dirty="0"/>
          </a:p>
        </p:txBody>
      </p:sp>
    </p:spTree>
    <p:extLst>
      <p:ext uri="{BB962C8B-B14F-4D97-AF65-F5344CB8AC3E}">
        <p14:creationId xmlns:p14="http://schemas.microsoft.com/office/powerpoint/2010/main" val="3747175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954" y="117567"/>
            <a:ext cx="8334103" cy="796834"/>
          </a:xfrm>
        </p:spPr>
        <p:txBody>
          <a:bodyPr>
            <a:noAutofit/>
          </a:bodyPr>
          <a:lstStyle/>
          <a:p>
            <a:r>
              <a:rPr lang="en-US" sz="4800" b="1" dirty="0" smtClean="0">
                <a:solidFill>
                  <a:srgbClr val="0033CC"/>
                </a:solidFill>
                <a:latin typeface="Times New Roman" panose="02020603050405020304" pitchFamily="18" charset="0"/>
                <a:cs typeface="Times New Roman" panose="02020603050405020304" pitchFamily="18" charset="0"/>
              </a:rPr>
              <a:t>Election Process: Primaries</a:t>
            </a:r>
            <a:endParaRPr lang="en-US" sz="48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01782" y="914401"/>
            <a:ext cx="11457709" cy="5650172"/>
          </a:xfrm>
        </p:spPr>
        <p:txBody>
          <a:bodyPr>
            <a:noAutofit/>
          </a:bodyPr>
          <a:lstStyle/>
          <a:p>
            <a:pPr marL="571500" indent="-571500" algn="l">
              <a:buFont typeface="Arial" panose="020B0604020202020204" pitchFamily="34" charset="0"/>
              <a:buChar char="•"/>
            </a:pPr>
            <a:r>
              <a:rPr lang="en-US" sz="4000" b="1" dirty="0" smtClean="0"/>
              <a:t>How a candidate gets the party nomination</a:t>
            </a:r>
          </a:p>
          <a:p>
            <a:pPr marL="571500" indent="-571500" algn="l">
              <a:buFont typeface="Arial" panose="020B0604020202020204" pitchFamily="34" charset="0"/>
              <a:buChar char="•"/>
            </a:pPr>
            <a:r>
              <a:rPr lang="en-US" sz="4000" dirty="0" smtClean="0">
                <a:solidFill>
                  <a:srgbClr val="FF0000"/>
                </a:solidFill>
              </a:rPr>
              <a:t>Closed Primaries</a:t>
            </a:r>
          </a:p>
          <a:p>
            <a:pPr marL="1028700" lvl="1" indent="-571500" algn="l">
              <a:buFont typeface="Arial" panose="020B0604020202020204" pitchFamily="34" charset="0"/>
              <a:buChar char="•"/>
            </a:pPr>
            <a:r>
              <a:rPr lang="en-US" sz="3600" dirty="0" smtClean="0"/>
              <a:t>Only registered party members vote</a:t>
            </a:r>
          </a:p>
          <a:p>
            <a:pPr marL="571500" indent="-571500" algn="l">
              <a:buFont typeface="Arial" panose="020B0604020202020204" pitchFamily="34" charset="0"/>
              <a:buChar char="•"/>
            </a:pPr>
            <a:r>
              <a:rPr lang="en-US" sz="4000" dirty="0" smtClean="0">
                <a:solidFill>
                  <a:srgbClr val="FF0000"/>
                </a:solidFill>
              </a:rPr>
              <a:t>Open Primaries</a:t>
            </a:r>
          </a:p>
          <a:p>
            <a:pPr marL="1028700" lvl="1" indent="-571500" algn="l">
              <a:buFont typeface="Arial" panose="020B0604020202020204" pitchFamily="34" charset="0"/>
              <a:buChar char="•"/>
            </a:pPr>
            <a:r>
              <a:rPr lang="en-US" sz="3600" dirty="0" smtClean="0"/>
              <a:t>Anyone can vote</a:t>
            </a:r>
          </a:p>
          <a:p>
            <a:pPr marL="571500" indent="-571500" algn="l">
              <a:buFont typeface="Arial" panose="020B0604020202020204" pitchFamily="34" charset="0"/>
              <a:buChar char="•"/>
            </a:pPr>
            <a:endParaRPr lang="en-US" sz="4000" dirty="0">
              <a:solidFill>
                <a:srgbClr val="FF0000"/>
              </a:solidFill>
            </a:endParaRPr>
          </a:p>
        </p:txBody>
      </p:sp>
    </p:spTree>
    <p:extLst>
      <p:ext uri="{BB962C8B-B14F-4D97-AF65-F5344CB8AC3E}">
        <p14:creationId xmlns:p14="http://schemas.microsoft.com/office/powerpoint/2010/main" val="10751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954" y="117567"/>
            <a:ext cx="8334103" cy="796834"/>
          </a:xfrm>
        </p:spPr>
        <p:txBody>
          <a:bodyPr>
            <a:noAutofit/>
          </a:bodyPr>
          <a:lstStyle/>
          <a:p>
            <a:r>
              <a:rPr lang="en-US" sz="4800" b="1" dirty="0" smtClean="0">
                <a:solidFill>
                  <a:srgbClr val="0033CC"/>
                </a:solidFill>
                <a:latin typeface="Times New Roman" panose="02020603050405020304" pitchFamily="18" charset="0"/>
                <a:cs typeface="Times New Roman" panose="02020603050405020304" pitchFamily="18" charset="0"/>
              </a:rPr>
              <a:t>Election Process: Campaigns</a:t>
            </a:r>
            <a:endParaRPr lang="en-US" sz="48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01782" y="914401"/>
            <a:ext cx="11457709" cy="5650172"/>
          </a:xfrm>
        </p:spPr>
        <p:txBody>
          <a:bodyPr>
            <a:noAutofit/>
          </a:bodyPr>
          <a:lstStyle/>
          <a:p>
            <a:pPr marL="571500" indent="-571500" algn="l">
              <a:buFont typeface="Arial" panose="020B0604020202020204" pitchFamily="34" charset="0"/>
              <a:buChar char="•"/>
            </a:pPr>
            <a:r>
              <a:rPr lang="en-US" sz="4000" dirty="0" smtClean="0"/>
              <a:t>Issues v. Image</a:t>
            </a:r>
          </a:p>
          <a:p>
            <a:pPr marL="1028700" lvl="1" indent="-571500" algn="l">
              <a:buFont typeface="Arial" panose="020B0604020202020204" pitchFamily="34" charset="0"/>
              <a:buChar char="•"/>
            </a:pPr>
            <a:r>
              <a:rPr lang="en-US" sz="3200" dirty="0" smtClean="0"/>
              <a:t>Packaging a candidates views to appeal to voters</a:t>
            </a:r>
          </a:p>
          <a:p>
            <a:pPr marL="1028700" lvl="1" indent="-571500" algn="l">
              <a:buFont typeface="Arial" panose="020B0604020202020204" pitchFamily="34" charset="0"/>
              <a:buChar char="•"/>
            </a:pPr>
            <a:r>
              <a:rPr lang="en-US" sz="3200" dirty="0" smtClean="0"/>
              <a:t>Backing candidates that have a good political “image” and are thus more likely to win</a:t>
            </a:r>
          </a:p>
          <a:p>
            <a:pPr marL="571500" indent="-571500" algn="l">
              <a:buFont typeface="Arial" panose="020B0604020202020204" pitchFamily="34" charset="0"/>
              <a:buChar char="•"/>
            </a:pPr>
            <a:r>
              <a:rPr lang="en-US" sz="3600" dirty="0" smtClean="0"/>
              <a:t>Financing</a:t>
            </a:r>
          </a:p>
          <a:p>
            <a:pPr marL="1028700" lvl="1" indent="-571500" algn="l">
              <a:buFont typeface="Arial" panose="020B0604020202020204" pitchFamily="34" charset="0"/>
              <a:buChar char="•"/>
            </a:pPr>
            <a:r>
              <a:rPr lang="en-US" sz="3200" dirty="0" smtClean="0"/>
              <a:t>Fill in gaps. Look for 527 committees, super PACs,           McCain-Feingold, Citizens United v FEC</a:t>
            </a:r>
          </a:p>
          <a:p>
            <a:pPr lvl="1" algn="l"/>
            <a:r>
              <a:rPr lang="en-US" dirty="0" smtClean="0">
                <a:hlinkClick r:id="rId3"/>
              </a:rPr>
              <a:t>https</a:t>
            </a:r>
            <a:r>
              <a:rPr lang="en-US" dirty="0">
                <a:hlinkClick r:id="rId3"/>
              </a:rPr>
              <a:t>://</a:t>
            </a:r>
            <a:r>
              <a:rPr lang="en-US" dirty="0" smtClean="0">
                <a:hlinkClick r:id="rId3"/>
              </a:rPr>
              <a:t>www.youtube.com/watch?v=2A5QlpAyKSQ</a:t>
            </a:r>
            <a:r>
              <a:rPr lang="en-US" dirty="0" smtClean="0"/>
              <a:t> </a:t>
            </a:r>
            <a:endParaRPr lang="en-US" dirty="0"/>
          </a:p>
          <a:p>
            <a:pPr lvl="1" algn="l"/>
            <a:endParaRPr lang="en-US" sz="3200" dirty="0" smtClean="0"/>
          </a:p>
          <a:p>
            <a:pPr marL="1028700" lvl="1" indent="-571500" algn="l">
              <a:buFont typeface="Arial" panose="020B0604020202020204" pitchFamily="34" charset="0"/>
              <a:buChar char="•"/>
            </a:pPr>
            <a:endParaRPr lang="en-US" sz="3200" dirty="0" smtClean="0"/>
          </a:p>
          <a:p>
            <a:pPr lvl="1" algn="l"/>
            <a:endParaRPr lang="en-US" sz="3200" dirty="0" smtClean="0"/>
          </a:p>
          <a:p>
            <a:pPr marL="571500" indent="-571500" algn="l">
              <a:buFont typeface="Arial" panose="020B0604020202020204" pitchFamily="34" charset="0"/>
              <a:buChar char="•"/>
            </a:pPr>
            <a:endParaRPr lang="en-US" sz="4000" dirty="0">
              <a:solidFill>
                <a:srgbClr val="FF0000"/>
              </a:solidFill>
            </a:endParaRPr>
          </a:p>
        </p:txBody>
      </p:sp>
    </p:spTree>
    <p:extLst>
      <p:ext uri="{BB962C8B-B14F-4D97-AF65-F5344CB8AC3E}">
        <p14:creationId xmlns:p14="http://schemas.microsoft.com/office/powerpoint/2010/main" val="35604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b="1" dirty="0" smtClean="0"/>
              <a:t>Different opinions around major issues</a:t>
            </a:r>
          </a:p>
          <a:p>
            <a:pPr lvl="1"/>
            <a:r>
              <a:rPr lang="en-US" sz="3200" dirty="0" smtClean="0"/>
              <a:t>Size of national government</a:t>
            </a:r>
          </a:p>
          <a:p>
            <a:pPr lvl="1"/>
            <a:r>
              <a:rPr lang="en-US" sz="3200" dirty="0" smtClean="0"/>
              <a:t>Taxes</a:t>
            </a:r>
          </a:p>
          <a:p>
            <a:pPr lvl="1"/>
            <a:r>
              <a:rPr lang="en-US" sz="3200" dirty="0" smtClean="0"/>
              <a:t>Regulation of Business</a:t>
            </a:r>
          </a:p>
          <a:p>
            <a:pPr lvl="1"/>
            <a:r>
              <a:rPr lang="en-US" sz="3200" dirty="0" smtClean="0"/>
              <a:t>Social Issues</a:t>
            </a:r>
          </a:p>
          <a:p>
            <a:pPr lvl="1"/>
            <a:r>
              <a:rPr lang="en-US" sz="3200" dirty="0" smtClean="0"/>
              <a:t>Environment</a:t>
            </a:r>
          </a:p>
          <a:p>
            <a:r>
              <a:rPr lang="en-US" sz="3600" dirty="0" smtClean="0"/>
              <a:t>Nothing is set in stone and opinions change depending on the situation. </a:t>
            </a:r>
            <a:endParaRPr lang="en-US" sz="3600" dirty="0"/>
          </a:p>
          <a:p>
            <a:r>
              <a:rPr lang="en-US" sz="3600" dirty="0" smtClean="0"/>
              <a:t>Very difficult to say someone is “conservative” or “liberal”</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Republicans and Democrats</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0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954" y="117567"/>
            <a:ext cx="8334103" cy="796834"/>
          </a:xfrm>
        </p:spPr>
        <p:txBody>
          <a:bodyPr>
            <a:noAutofit/>
          </a:bodyPr>
          <a:lstStyle/>
          <a:p>
            <a:r>
              <a:rPr lang="en-US" sz="4800" b="1" dirty="0" smtClean="0">
                <a:solidFill>
                  <a:srgbClr val="0033CC"/>
                </a:solidFill>
                <a:latin typeface="Times New Roman" panose="02020603050405020304" pitchFamily="18" charset="0"/>
                <a:cs typeface="Times New Roman" panose="02020603050405020304" pitchFamily="18" charset="0"/>
              </a:rPr>
              <a:t>Election Process: Winning</a:t>
            </a:r>
            <a:endParaRPr lang="en-US" sz="48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01782" y="914401"/>
            <a:ext cx="11457709" cy="5650172"/>
          </a:xfrm>
        </p:spPr>
        <p:txBody>
          <a:bodyPr>
            <a:noAutofit/>
          </a:bodyPr>
          <a:lstStyle/>
          <a:p>
            <a:pPr marL="571500" indent="-571500" algn="l">
              <a:buFont typeface="Arial" panose="020B0604020202020204" pitchFamily="34" charset="0"/>
              <a:buChar char="•"/>
            </a:pPr>
            <a:r>
              <a:rPr lang="en-US" sz="4000" dirty="0" smtClean="0">
                <a:solidFill>
                  <a:srgbClr val="FF0000"/>
                </a:solidFill>
              </a:rPr>
              <a:t>Majority vs. Plurality</a:t>
            </a:r>
          </a:p>
          <a:p>
            <a:pPr marL="1028700" lvl="1" indent="-571500" algn="l">
              <a:buFont typeface="Arial" panose="020B0604020202020204" pitchFamily="34" charset="0"/>
              <a:buChar char="•"/>
            </a:pPr>
            <a:r>
              <a:rPr lang="en-US" sz="3600" dirty="0" smtClean="0"/>
              <a:t>Idea is that candidate with majority wins</a:t>
            </a:r>
          </a:p>
          <a:p>
            <a:pPr marL="1028700" lvl="1" indent="-571500" algn="l">
              <a:buFont typeface="Arial" panose="020B0604020202020204" pitchFamily="34" charset="0"/>
              <a:buChar char="•"/>
            </a:pPr>
            <a:r>
              <a:rPr lang="en-US" sz="3600" dirty="0" smtClean="0"/>
              <a:t>Reality is that whoever gets the most wins in a winner take all system</a:t>
            </a:r>
          </a:p>
          <a:p>
            <a:pPr marL="571500" indent="-571500" algn="l">
              <a:buFont typeface="Arial" panose="020B0604020202020204" pitchFamily="34" charset="0"/>
              <a:buChar char="•"/>
            </a:pPr>
            <a:r>
              <a:rPr lang="en-US" sz="4000" dirty="0" smtClean="0"/>
              <a:t>Candidates tend to focus on populous and </a:t>
            </a:r>
            <a:r>
              <a:rPr lang="en-US" sz="4000" dirty="0" smtClean="0">
                <a:solidFill>
                  <a:srgbClr val="FF0000"/>
                </a:solidFill>
              </a:rPr>
              <a:t>battleground states</a:t>
            </a:r>
          </a:p>
          <a:p>
            <a:pPr marL="1028700" lvl="1" indent="-571500" algn="l">
              <a:buFont typeface="Arial" panose="020B0604020202020204" pitchFamily="34" charset="0"/>
              <a:buChar char="•"/>
            </a:pPr>
            <a:r>
              <a:rPr lang="en-US" sz="3600" b="1" dirty="0" smtClean="0"/>
              <a:t>States likely to be close and can go to either party</a:t>
            </a:r>
          </a:p>
          <a:p>
            <a:pPr marL="1028700" lvl="1" indent="-571500" algn="l">
              <a:buFont typeface="Arial" panose="020B0604020202020204" pitchFamily="34" charset="0"/>
              <a:buChar char="•"/>
            </a:pPr>
            <a:endParaRPr lang="en-US" sz="3600" b="1" dirty="0" smtClean="0"/>
          </a:p>
          <a:p>
            <a:pPr marL="1028700" lvl="1" indent="-571500" algn="l">
              <a:buFont typeface="Arial" panose="020B0604020202020204" pitchFamily="34" charset="0"/>
              <a:buChar char="•"/>
            </a:pPr>
            <a:endParaRPr lang="en-US" sz="3200" dirty="0" smtClean="0"/>
          </a:p>
          <a:p>
            <a:pPr marL="571500" indent="-571500" algn="l">
              <a:buFont typeface="Arial" panose="020B0604020202020204" pitchFamily="34" charset="0"/>
              <a:buChar char="•"/>
            </a:pPr>
            <a:endParaRPr lang="en-US" sz="4000" dirty="0">
              <a:solidFill>
                <a:srgbClr val="FF0000"/>
              </a:solidFill>
            </a:endParaRPr>
          </a:p>
        </p:txBody>
      </p:sp>
    </p:spTree>
    <p:extLst>
      <p:ext uri="{BB962C8B-B14F-4D97-AF65-F5344CB8AC3E}">
        <p14:creationId xmlns:p14="http://schemas.microsoft.com/office/powerpoint/2010/main" val="24227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256" y="117567"/>
            <a:ext cx="10612580" cy="796834"/>
          </a:xfrm>
        </p:spPr>
        <p:txBody>
          <a:bodyPr>
            <a:noAutofit/>
          </a:bodyPr>
          <a:lstStyle/>
          <a:p>
            <a:r>
              <a:rPr lang="en-US" sz="4800" b="1" dirty="0" smtClean="0">
                <a:solidFill>
                  <a:srgbClr val="0033CC"/>
                </a:solidFill>
                <a:latin typeface="Times New Roman" panose="02020603050405020304" pitchFamily="18" charset="0"/>
                <a:cs typeface="Times New Roman" panose="02020603050405020304" pitchFamily="18" charset="0"/>
              </a:rPr>
              <a:t>Election Process: Potential Problems</a:t>
            </a:r>
            <a:endParaRPr lang="en-US" sz="48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01782" y="914401"/>
            <a:ext cx="11457709" cy="5650172"/>
          </a:xfrm>
        </p:spPr>
        <p:txBody>
          <a:bodyPr>
            <a:noAutofit/>
          </a:bodyPr>
          <a:lstStyle/>
          <a:p>
            <a:pPr marL="571500" indent="-571500" algn="l">
              <a:buFont typeface="Arial" panose="020B0604020202020204" pitchFamily="34" charset="0"/>
              <a:buChar char="•"/>
            </a:pPr>
            <a:r>
              <a:rPr lang="en-US" sz="4000" dirty="0" smtClean="0"/>
              <a:t>Electoral College</a:t>
            </a:r>
          </a:p>
          <a:p>
            <a:pPr marL="571500" indent="-571500" algn="l">
              <a:buFont typeface="Arial" panose="020B0604020202020204" pitchFamily="34" charset="0"/>
              <a:buChar char="•"/>
            </a:pPr>
            <a:r>
              <a:rPr lang="en-US" sz="4000" dirty="0" smtClean="0"/>
              <a:t>Campaign finance abuse/corruption</a:t>
            </a:r>
          </a:p>
          <a:p>
            <a:pPr marL="1028700" lvl="1" indent="-571500" algn="l">
              <a:buFont typeface="Arial" panose="020B0604020202020204" pitchFamily="34" charset="0"/>
              <a:buChar char="•"/>
            </a:pPr>
            <a:r>
              <a:rPr lang="en-US" sz="3200" dirty="0" smtClean="0"/>
              <a:t>Tends to favor wealthy individuals</a:t>
            </a:r>
          </a:p>
          <a:p>
            <a:pPr marL="571500" indent="-571500" algn="l">
              <a:buFont typeface="Arial" panose="020B0604020202020204" pitchFamily="34" charset="0"/>
              <a:buChar char="•"/>
            </a:pPr>
            <a:r>
              <a:rPr lang="en-US" sz="3600" dirty="0" smtClean="0"/>
              <a:t>Voting methods and close elections</a:t>
            </a:r>
          </a:p>
          <a:p>
            <a:pPr marL="1028700" lvl="1" indent="-571500" algn="l">
              <a:buFont typeface="Arial" panose="020B0604020202020204" pitchFamily="34" charset="0"/>
              <a:buChar char="•"/>
            </a:pPr>
            <a:r>
              <a:rPr lang="en-US" sz="3200" dirty="0" smtClean="0"/>
              <a:t>Electronic – hacking/glitches</a:t>
            </a:r>
          </a:p>
          <a:p>
            <a:pPr marL="1028700" lvl="1" indent="-571500" algn="l">
              <a:buFont typeface="Arial" panose="020B0604020202020204" pitchFamily="34" charset="0"/>
              <a:buChar char="•"/>
            </a:pPr>
            <a:r>
              <a:rPr lang="en-US" sz="3200" dirty="0" smtClean="0"/>
              <a:t>Paper</a:t>
            </a:r>
          </a:p>
          <a:p>
            <a:pPr marL="1485900" lvl="2" indent="-571500" algn="l">
              <a:buFont typeface="Arial" panose="020B0604020202020204" pitchFamily="34" charset="0"/>
              <a:buChar char="•"/>
            </a:pPr>
            <a:r>
              <a:rPr lang="en-US" sz="3000" dirty="0" smtClean="0"/>
              <a:t>Hanging chads</a:t>
            </a:r>
          </a:p>
          <a:p>
            <a:pPr marL="1485900" lvl="2" indent="-571500" algn="l">
              <a:buFont typeface="Arial" panose="020B0604020202020204" pitchFamily="34" charset="0"/>
              <a:buChar char="•"/>
            </a:pPr>
            <a:r>
              <a:rPr lang="en-US" sz="3000" dirty="0" smtClean="0"/>
              <a:t>Butterfly ballots</a:t>
            </a:r>
          </a:p>
          <a:p>
            <a:pPr marL="1485900" lvl="2" indent="-571500" algn="l">
              <a:buFont typeface="Arial" panose="020B0604020202020204" pitchFamily="34" charset="0"/>
              <a:buChar char="•"/>
            </a:pPr>
            <a:r>
              <a:rPr lang="en-US" sz="3000" dirty="0" smtClean="0"/>
              <a:t>Faulty vote counting machines</a:t>
            </a:r>
          </a:p>
          <a:p>
            <a:pPr marL="1028700" lvl="1" indent="-571500" algn="l">
              <a:buFont typeface="Arial" panose="020B0604020202020204" pitchFamily="34" charset="0"/>
              <a:buChar char="•"/>
            </a:pPr>
            <a:endParaRPr lang="en-US" sz="3600" b="1" dirty="0" smtClean="0"/>
          </a:p>
          <a:p>
            <a:pPr marL="1028700" lvl="1" indent="-571500" algn="l">
              <a:buFont typeface="Arial" panose="020B0604020202020204" pitchFamily="34" charset="0"/>
              <a:buChar char="•"/>
            </a:pPr>
            <a:endParaRPr lang="en-US" sz="3200" dirty="0" smtClean="0"/>
          </a:p>
          <a:p>
            <a:pPr marL="571500" indent="-571500" algn="l">
              <a:buFont typeface="Arial" panose="020B0604020202020204" pitchFamily="34" charset="0"/>
              <a:buChar char="•"/>
            </a:pPr>
            <a:endParaRPr lang="en-US" sz="4000" dirty="0">
              <a:solidFill>
                <a:srgbClr val="FF0000"/>
              </a:solidFill>
            </a:endParaRPr>
          </a:p>
        </p:txBody>
      </p:sp>
    </p:spTree>
    <p:extLst>
      <p:ext uri="{BB962C8B-B14F-4D97-AF65-F5344CB8AC3E}">
        <p14:creationId xmlns:p14="http://schemas.microsoft.com/office/powerpoint/2010/main" val="17214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576" y="586996"/>
            <a:ext cx="8104910" cy="980496"/>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Homework</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1999" y="1724298"/>
            <a:ext cx="10487891" cy="3076303"/>
          </a:xfrm>
        </p:spPr>
        <p:txBody>
          <a:bodyPr>
            <a:normAutofit/>
          </a:bodyPr>
          <a:lstStyle/>
          <a:p>
            <a:r>
              <a:rPr lang="en-US" sz="5400" b="1" dirty="0" smtClean="0">
                <a:solidFill>
                  <a:srgbClr val="FF0000"/>
                </a:solidFill>
              </a:rPr>
              <a:t>Critically read </a:t>
            </a:r>
            <a:r>
              <a:rPr lang="en-US" sz="5400" dirty="0" smtClean="0"/>
              <a:t>the article on Bush v. Gore and </a:t>
            </a:r>
            <a:r>
              <a:rPr lang="en-US" sz="5400" b="1" dirty="0" smtClean="0">
                <a:solidFill>
                  <a:srgbClr val="FF0000"/>
                </a:solidFill>
              </a:rPr>
              <a:t>answer the questions </a:t>
            </a:r>
            <a:r>
              <a:rPr lang="en-US" sz="5400" dirty="0" smtClean="0"/>
              <a:t>at the end.</a:t>
            </a:r>
            <a:endParaRPr lang="en-US" sz="5400" dirty="0"/>
          </a:p>
        </p:txBody>
      </p:sp>
    </p:spTree>
    <p:extLst>
      <p:ext uri="{BB962C8B-B14F-4D97-AF65-F5344CB8AC3E}">
        <p14:creationId xmlns:p14="http://schemas.microsoft.com/office/powerpoint/2010/main" val="1110790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7" y="208093"/>
            <a:ext cx="6096000" cy="7017306"/>
          </a:xfrm>
          <a:prstGeom prst="rect">
            <a:avLst/>
          </a:prstGeom>
        </p:spPr>
        <p:txBody>
          <a:bodyPr>
            <a:spAutoFit/>
          </a:bodyPr>
          <a:lstStyle/>
          <a:p>
            <a:r>
              <a:rPr lang="en-US" dirty="0">
                <a:hlinkClick r:id="rId2"/>
              </a:rPr>
              <a:t>http://</a:t>
            </a:r>
            <a:r>
              <a:rPr lang="en-US" dirty="0" smtClean="0">
                <a:hlinkClick r:id="rId2"/>
              </a:rPr>
              <a:t>www.cc.com/video-clips/r127by/the-daily-show-with-jon-stewart-dancing-bush-fan </a:t>
            </a:r>
          </a:p>
          <a:p>
            <a:endParaRPr lang="en-US" dirty="0">
              <a:hlinkClick r:id="rId2"/>
            </a:endParaRPr>
          </a:p>
          <a:p>
            <a:r>
              <a:rPr lang="en-US" dirty="0">
                <a:hlinkClick r:id="rId2"/>
              </a:rPr>
              <a:t>http://www.cc.com/video-clips/dwyr9r/the-daily-show-with-jon-stewart-indecision-2000---choose-and-loose</a:t>
            </a:r>
            <a:endParaRPr lang="en-US" dirty="0" smtClean="0">
              <a:hlinkClick r:id="rId2"/>
            </a:endParaRPr>
          </a:p>
          <a:p>
            <a:endParaRPr lang="en-US" dirty="0">
              <a:hlinkClick r:id="rId2"/>
            </a:endParaRPr>
          </a:p>
          <a:p>
            <a:r>
              <a:rPr lang="en-US" dirty="0">
                <a:hlinkClick r:id="rId2"/>
              </a:rPr>
              <a:t>http://www.cc.com/video-clips/d9h4uc/the-daily-show-with-jon-stewart-indecision-2000---recount</a:t>
            </a:r>
            <a:endParaRPr lang="en-US" dirty="0" smtClean="0">
              <a:hlinkClick r:id="rId2"/>
            </a:endParaRPr>
          </a:p>
          <a:p>
            <a:endParaRPr lang="en-US" dirty="0" smtClean="0">
              <a:hlinkClick r:id="rId2"/>
            </a:endParaRPr>
          </a:p>
          <a:p>
            <a:r>
              <a:rPr lang="en-US" dirty="0">
                <a:hlinkClick r:id="rId2"/>
              </a:rPr>
              <a:t>http://www.cc.com/video-clips/5pbw5a/the-daily-show-with-jon-stewart-indecision-2000---</a:t>
            </a:r>
            <a:r>
              <a:rPr lang="en-US" dirty="0" smtClean="0">
                <a:hlinkClick r:id="rId2"/>
              </a:rPr>
              <a:t>decision-delivery</a:t>
            </a:r>
          </a:p>
          <a:p>
            <a:endParaRPr lang="en-US" dirty="0" smtClean="0">
              <a:hlinkClick r:id="rId2"/>
            </a:endParaRPr>
          </a:p>
          <a:p>
            <a:r>
              <a:rPr lang="en-US" dirty="0">
                <a:hlinkClick r:id="rId2"/>
              </a:rPr>
              <a:t>http://www.cc.com/video-clips/f9faj8/the-daily-show-with-jon-stewart-headlines---indecision-2000---victory--bush</a:t>
            </a: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a:t>
            </a:r>
            <a:r>
              <a:rPr lang="en-US" dirty="0">
                <a:hlinkClick r:id="rId2"/>
              </a:rPr>
              <a:t>://www.cc.com/video-clips/woqxfl/the-daily-show-with-jon-stewart-exclusive---the-bush-years---</a:t>
            </a:r>
            <a:r>
              <a:rPr lang="en-US" dirty="0" smtClean="0">
                <a:hlinkClick r:id="rId2"/>
              </a:rPr>
              <a:t>jon-s-dubya-impression</a:t>
            </a:r>
            <a:r>
              <a:rPr lang="en-US" dirty="0" smtClean="0"/>
              <a:t> Dubya impression</a:t>
            </a:r>
          </a:p>
          <a:p>
            <a:endParaRPr lang="en-US" dirty="0"/>
          </a:p>
          <a:p>
            <a:endParaRPr lang="en-US" dirty="0"/>
          </a:p>
        </p:txBody>
      </p:sp>
      <p:pic>
        <p:nvPicPr>
          <p:cNvPr id="1026" name="Picture 2" descr="Image result for 2000 palm beach county butterfly bal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337" y="714103"/>
            <a:ext cx="6253843" cy="500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18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576" y="586996"/>
            <a:ext cx="8104910" cy="980496"/>
          </a:xfrm>
        </p:spPr>
        <p:txBody>
          <a:bodyPr>
            <a:noAutofit/>
          </a:bodyPr>
          <a:lstStyle/>
          <a:p>
            <a:r>
              <a:rPr lang="en-US" sz="7200" b="1" dirty="0">
                <a:solidFill>
                  <a:srgbClr val="0033CC"/>
                </a:solidFill>
                <a:latin typeface="Times New Roman" panose="02020603050405020304" pitchFamily="18" charset="0"/>
                <a:cs typeface="Times New Roman" panose="02020603050405020304" pitchFamily="18" charset="0"/>
              </a:rPr>
              <a:t>Warm Up </a:t>
            </a:r>
            <a:r>
              <a:rPr lang="en-US" sz="7200" b="1" dirty="0" smtClean="0">
                <a:solidFill>
                  <a:srgbClr val="0033CC"/>
                </a:solidFill>
                <a:latin typeface="Times New Roman" panose="02020603050405020304" pitchFamily="18" charset="0"/>
                <a:cs typeface="Times New Roman" panose="02020603050405020304" pitchFamily="18" charset="0"/>
              </a:rPr>
              <a:t>11/30</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1999" y="1724298"/>
            <a:ext cx="10487891" cy="3076303"/>
          </a:xfrm>
        </p:spPr>
        <p:txBody>
          <a:bodyPr>
            <a:normAutofit/>
          </a:bodyPr>
          <a:lstStyle/>
          <a:p>
            <a:r>
              <a:rPr lang="en-US" sz="5400" dirty="0" smtClean="0"/>
              <a:t>Name 2 ways in which the government regulates the economy.</a:t>
            </a:r>
            <a:endParaRPr lang="en-US" sz="5400" dirty="0"/>
          </a:p>
        </p:txBody>
      </p:sp>
    </p:spTree>
    <p:extLst>
      <p:ext uri="{BB962C8B-B14F-4D97-AF65-F5344CB8AC3E}">
        <p14:creationId xmlns:p14="http://schemas.microsoft.com/office/powerpoint/2010/main" val="5058259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8077" y="0"/>
            <a:ext cx="8104910" cy="980496"/>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Questions</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0124" y="1146750"/>
            <a:ext cx="10487891" cy="4885914"/>
          </a:xfrm>
        </p:spPr>
        <p:txBody>
          <a:bodyPr>
            <a:normAutofit fontScale="85000" lnSpcReduction="20000"/>
          </a:bodyPr>
          <a:lstStyle/>
          <a:p>
            <a:r>
              <a:rPr lang="en-US" sz="5400" dirty="0" smtClean="0">
                <a:solidFill>
                  <a:srgbClr val="660066"/>
                </a:solidFill>
              </a:rPr>
              <a:t>What caused the crisis?</a:t>
            </a:r>
          </a:p>
          <a:p>
            <a:r>
              <a:rPr lang="en-US" sz="5400" dirty="0" smtClean="0">
                <a:solidFill>
                  <a:schemeClr val="accent6">
                    <a:lumMod val="75000"/>
                  </a:schemeClr>
                </a:solidFill>
              </a:rPr>
              <a:t>What role did the government play in the collapse?</a:t>
            </a:r>
          </a:p>
          <a:p>
            <a:r>
              <a:rPr lang="en-US" sz="5400" dirty="0" smtClean="0">
                <a:solidFill>
                  <a:srgbClr val="660066"/>
                </a:solidFill>
              </a:rPr>
              <a:t>Should the government have regulated the economy more?</a:t>
            </a:r>
          </a:p>
          <a:p>
            <a:r>
              <a:rPr lang="en-US" sz="5400" dirty="0" smtClean="0">
                <a:solidFill>
                  <a:schemeClr val="accent6">
                    <a:lumMod val="75000"/>
                  </a:schemeClr>
                </a:solidFill>
              </a:rPr>
              <a:t>What are the reasons this was allowed to happen?</a:t>
            </a:r>
          </a:p>
          <a:p>
            <a:r>
              <a:rPr lang="en-US" sz="5400" dirty="0" smtClean="0">
                <a:solidFill>
                  <a:srgbClr val="660066"/>
                </a:solidFill>
              </a:rPr>
              <a:t>Why is this still a problem?</a:t>
            </a:r>
          </a:p>
          <a:p>
            <a:endParaRPr lang="en-US" sz="5400" dirty="0"/>
          </a:p>
        </p:txBody>
      </p:sp>
    </p:spTree>
    <p:extLst>
      <p:ext uri="{BB962C8B-B14F-4D97-AF65-F5344CB8AC3E}">
        <p14:creationId xmlns:p14="http://schemas.microsoft.com/office/powerpoint/2010/main" val="1393006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74073"/>
            <a:ext cx="12039600" cy="1972086"/>
          </a:xfrm>
        </p:spPr>
        <p:txBody>
          <a:bodyPr>
            <a:noAutofit/>
          </a:bodyPr>
          <a:lstStyle/>
          <a:p>
            <a:r>
              <a:rPr lang="en-US" sz="5400" b="1" dirty="0" smtClean="0">
                <a:solidFill>
                  <a:srgbClr val="0033CC"/>
                </a:solidFill>
                <a:latin typeface="Times New Roman" panose="02020603050405020304" pitchFamily="18" charset="0"/>
                <a:cs typeface="Times New Roman" panose="02020603050405020304" pitchFamily="18" charset="0"/>
              </a:rPr>
              <a:t>Warm Up 12/4: Make sure you have the answers to the following read to turn in.</a:t>
            </a:r>
            <a:endParaRPr lang="en-US" sz="54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6586" y="1598013"/>
            <a:ext cx="10487891" cy="5259987"/>
          </a:xfrm>
        </p:spPr>
        <p:txBody>
          <a:bodyPr>
            <a:normAutofit fontScale="92500" lnSpcReduction="20000"/>
          </a:bodyPr>
          <a:lstStyle/>
          <a:p>
            <a:r>
              <a:rPr lang="en-US" sz="5400" dirty="0" smtClean="0">
                <a:solidFill>
                  <a:srgbClr val="660066"/>
                </a:solidFill>
              </a:rPr>
              <a:t>What caused the crisis?</a:t>
            </a:r>
          </a:p>
          <a:p>
            <a:r>
              <a:rPr lang="en-US" sz="5400" dirty="0" smtClean="0">
                <a:solidFill>
                  <a:schemeClr val="accent6">
                    <a:lumMod val="75000"/>
                  </a:schemeClr>
                </a:solidFill>
              </a:rPr>
              <a:t>What role did the government play in the collapse?</a:t>
            </a:r>
          </a:p>
          <a:p>
            <a:r>
              <a:rPr lang="en-US" sz="5400" dirty="0" smtClean="0">
                <a:solidFill>
                  <a:srgbClr val="660066"/>
                </a:solidFill>
              </a:rPr>
              <a:t>Should the government have regulated the economy more?</a:t>
            </a:r>
          </a:p>
          <a:p>
            <a:r>
              <a:rPr lang="en-US" sz="5400" dirty="0" smtClean="0">
                <a:solidFill>
                  <a:schemeClr val="accent6">
                    <a:lumMod val="75000"/>
                  </a:schemeClr>
                </a:solidFill>
              </a:rPr>
              <a:t>What are the reasons this was allowed to happen?</a:t>
            </a:r>
          </a:p>
          <a:p>
            <a:r>
              <a:rPr lang="en-US" sz="5400" dirty="0" smtClean="0">
                <a:solidFill>
                  <a:srgbClr val="660066"/>
                </a:solidFill>
              </a:rPr>
              <a:t>Why is this still a problem?</a:t>
            </a:r>
          </a:p>
          <a:p>
            <a:endParaRPr lang="en-US" sz="5400" dirty="0"/>
          </a:p>
        </p:txBody>
      </p:sp>
    </p:spTree>
    <p:extLst>
      <p:ext uri="{BB962C8B-B14F-4D97-AF65-F5344CB8AC3E}">
        <p14:creationId xmlns:p14="http://schemas.microsoft.com/office/powerpoint/2010/main" val="32349243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346" y="531578"/>
            <a:ext cx="10044545" cy="980496"/>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Socratic Seminar 12/15</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4285" y="1696588"/>
            <a:ext cx="11097492" cy="4385557"/>
          </a:xfrm>
        </p:spPr>
        <p:txBody>
          <a:bodyPr>
            <a:normAutofit lnSpcReduction="10000"/>
          </a:bodyPr>
          <a:lstStyle/>
          <a:p>
            <a:r>
              <a:rPr lang="en-US" sz="5400" dirty="0" smtClean="0"/>
              <a:t>Discuss the major </a:t>
            </a:r>
            <a:r>
              <a:rPr lang="en-US" sz="5400" b="1" dirty="0" smtClean="0"/>
              <a:t>problems/corruptions in government </a:t>
            </a:r>
            <a:r>
              <a:rPr lang="en-US" sz="4300" dirty="0" smtClean="0"/>
              <a:t>(as mentioned in class) </a:t>
            </a:r>
            <a:r>
              <a:rPr lang="en-US" sz="5400" dirty="0" smtClean="0"/>
              <a:t>and their connection to </a:t>
            </a:r>
          </a:p>
          <a:p>
            <a:r>
              <a:rPr lang="en-US" sz="5400" dirty="0" smtClean="0">
                <a:solidFill>
                  <a:srgbClr val="FF0000"/>
                </a:solidFill>
              </a:rPr>
              <a:t>campaign finance</a:t>
            </a:r>
            <a:r>
              <a:rPr lang="en-US" sz="5400" dirty="0" smtClean="0"/>
              <a:t>, </a:t>
            </a:r>
            <a:r>
              <a:rPr lang="en-US" sz="5400" dirty="0" smtClean="0">
                <a:solidFill>
                  <a:srgbClr val="FF0000"/>
                </a:solidFill>
              </a:rPr>
              <a:t>corporate lobbying</a:t>
            </a:r>
            <a:r>
              <a:rPr lang="en-US" sz="5400" dirty="0" smtClean="0"/>
              <a:t>, and the </a:t>
            </a:r>
            <a:r>
              <a:rPr lang="en-US" sz="5400" dirty="0" smtClean="0">
                <a:solidFill>
                  <a:srgbClr val="FF0000"/>
                </a:solidFill>
              </a:rPr>
              <a:t>two-party system</a:t>
            </a:r>
            <a:r>
              <a:rPr lang="en-US" sz="5400" dirty="0" smtClean="0"/>
              <a:t>.</a:t>
            </a:r>
            <a:endParaRPr lang="en-US" sz="5400" dirty="0"/>
          </a:p>
        </p:txBody>
      </p:sp>
    </p:spTree>
    <p:extLst>
      <p:ext uri="{BB962C8B-B14F-4D97-AF65-F5344CB8AC3E}">
        <p14:creationId xmlns:p14="http://schemas.microsoft.com/office/powerpoint/2010/main" val="2332572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346" y="96982"/>
            <a:ext cx="10044545" cy="955963"/>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Weekend News</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4285" y="1149928"/>
            <a:ext cx="11097492" cy="5555672"/>
          </a:xfrm>
        </p:spPr>
        <p:txBody>
          <a:bodyPr>
            <a:normAutofit lnSpcReduction="10000"/>
          </a:bodyPr>
          <a:lstStyle/>
          <a:p>
            <a:pPr algn="l"/>
            <a:r>
              <a:rPr lang="en-US" sz="5400" dirty="0" smtClean="0"/>
              <a:t>Surprise!! Republicans cut taxes…</a:t>
            </a:r>
          </a:p>
          <a:p>
            <a:pPr marL="685800" indent="-685800" algn="l">
              <a:buFont typeface="Arial" panose="020B0604020202020204" pitchFamily="34" charset="0"/>
              <a:buChar char="•"/>
            </a:pPr>
            <a:r>
              <a:rPr lang="en-US" sz="5400" dirty="0" smtClean="0"/>
              <a:t>on the wealthy…</a:t>
            </a:r>
          </a:p>
          <a:p>
            <a:pPr marL="685800" indent="-685800" algn="l">
              <a:buFont typeface="Arial" panose="020B0604020202020204" pitchFamily="34" charset="0"/>
              <a:buChar char="•"/>
            </a:pPr>
            <a:r>
              <a:rPr lang="en-US" sz="5400" dirty="0" smtClean="0"/>
              <a:t>under pressure from corporations…</a:t>
            </a:r>
          </a:p>
          <a:p>
            <a:pPr marL="685800" indent="-685800" algn="l">
              <a:buFont typeface="Arial" panose="020B0604020202020204" pitchFamily="34" charset="0"/>
              <a:buChar char="•"/>
            </a:pPr>
            <a:r>
              <a:rPr lang="en-US" sz="5400" dirty="0" smtClean="0"/>
              <a:t>and it’s a mess…</a:t>
            </a:r>
          </a:p>
          <a:p>
            <a:pPr marL="685800" indent="-685800" algn="l">
              <a:buFont typeface="Arial" panose="020B0604020202020204" pitchFamily="34" charset="0"/>
              <a:buChar char="•"/>
            </a:pPr>
            <a:r>
              <a:rPr lang="en-US" sz="5400" dirty="0" smtClean="0"/>
              <a:t>because they threatened to shut down the government.</a:t>
            </a:r>
            <a:endParaRPr lang="en-US" sz="5400" dirty="0"/>
          </a:p>
          <a:p>
            <a:pPr algn="l"/>
            <a:r>
              <a:rPr lang="en-US" dirty="0">
                <a:hlinkClick r:id="rId3"/>
              </a:rPr>
              <a:t>https://www.washingtonpost.com/news/politics/wp/2017/12/02/democrats-fume-over-absurd-gop-tax-bill-full-of-last-minute-handwritten-edits/?utm_term=.</a:t>
            </a:r>
            <a:r>
              <a:rPr lang="en-US" dirty="0" smtClean="0">
                <a:hlinkClick r:id="rId3"/>
              </a:rPr>
              <a:t>47318f7cd90b</a:t>
            </a:r>
            <a:r>
              <a:rPr lang="en-US" dirty="0" smtClean="0"/>
              <a:t> </a:t>
            </a:r>
            <a:endParaRPr lang="en-US" dirty="0"/>
          </a:p>
        </p:txBody>
      </p:sp>
    </p:spTree>
    <p:extLst>
      <p:ext uri="{BB962C8B-B14F-4D97-AF65-F5344CB8AC3E}">
        <p14:creationId xmlns:p14="http://schemas.microsoft.com/office/powerpoint/2010/main" val="17952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346" y="96982"/>
            <a:ext cx="10044545" cy="955963"/>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Your Task Today</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4285" y="1149928"/>
            <a:ext cx="11097492" cy="5555672"/>
          </a:xfrm>
        </p:spPr>
        <p:txBody>
          <a:bodyPr>
            <a:normAutofit/>
          </a:bodyPr>
          <a:lstStyle/>
          <a:p>
            <a:pPr marL="685800" indent="-685800" algn="l">
              <a:buFont typeface="Arial" panose="020B0604020202020204" pitchFamily="34" charset="0"/>
              <a:buChar char="•"/>
            </a:pPr>
            <a:r>
              <a:rPr lang="en-US" sz="5400" dirty="0" smtClean="0"/>
              <a:t>In small groups, read your assigned article. </a:t>
            </a:r>
          </a:p>
          <a:p>
            <a:pPr marL="685800" indent="-685800" algn="l">
              <a:buFont typeface="Arial" panose="020B0604020202020204" pitchFamily="34" charset="0"/>
              <a:buChar char="•"/>
            </a:pPr>
            <a:r>
              <a:rPr lang="en-US" sz="5400" dirty="0" smtClean="0"/>
              <a:t>On your given paper, write down the main points of what you learned. </a:t>
            </a:r>
          </a:p>
          <a:p>
            <a:pPr marL="685800" indent="-685800" algn="l">
              <a:buFont typeface="Arial" panose="020B0604020202020204" pitchFamily="34" charset="0"/>
              <a:buChar char="•"/>
            </a:pPr>
            <a:r>
              <a:rPr lang="en-US" sz="5400" dirty="0" smtClean="0"/>
              <a:t>Be prepared to share with the class.</a:t>
            </a:r>
            <a:endParaRPr lang="en-US" dirty="0"/>
          </a:p>
        </p:txBody>
      </p:sp>
    </p:spTree>
    <p:extLst>
      <p:ext uri="{BB962C8B-B14F-4D97-AF65-F5344CB8AC3E}">
        <p14:creationId xmlns:p14="http://schemas.microsoft.com/office/powerpoint/2010/main" val="322931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812"/>
            <a:ext cx="9144000" cy="678809"/>
          </a:xfrm>
        </p:spPr>
        <p:txBody>
          <a:bodyPr>
            <a:noAutofit/>
          </a:bodyPr>
          <a:lstStyle/>
          <a:p>
            <a:pPr algn="ctr"/>
            <a:r>
              <a:rPr lang="en-US" b="1" i="1" dirty="0" smtClean="0">
                <a:latin typeface="Arial Black" panose="020B0A04020102020204" pitchFamily="34" charset="0"/>
              </a:rPr>
              <a:t>The Political Spectrum </a:t>
            </a:r>
            <a:endParaRPr lang="en-US" b="1" i="1" dirty="0">
              <a:latin typeface="Arial Black" panose="020B0A04020102020204" pitchFamily="34" charset="0"/>
            </a:endParaRPr>
          </a:p>
        </p:txBody>
      </p:sp>
      <p:cxnSp>
        <p:nvCxnSpPr>
          <p:cNvPr id="5" name="Straight Arrow Connector 4"/>
          <p:cNvCxnSpPr/>
          <p:nvPr/>
        </p:nvCxnSpPr>
        <p:spPr>
          <a:xfrm rot="10800000">
            <a:off x="1981200" y="2667000"/>
            <a:ext cx="3886200" cy="1588"/>
          </a:xfrm>
          <a:prstGeom prst="straightConnector1">
            <a:avLst/>
          </a:prstGeom>
          <a:ln w="762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867400" y="2667001"/>
            <a:ext cx="4191000" cy="158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4384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7724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9718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336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1148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724399"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1722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0866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525000" y="27432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43200" y="1524000"/>
            <a:ext cx="2694200" cy="923330"/>
          </a:xfrm>
          <a:prstGeom prst="rect">
            <a:avLst/>
          </a:prstGeom>
          <a:noFill/>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Liberals</a:t>
            </a:r>
          </a:p>
        </p:txBody>
      </p:sp>
      <p:sp>
        <p:nvSpPr>
          <p:cNvPr id="20" name="Rectangle 19"/>
          <p:cNvSpPr/>
          <p:nvPr/>
        </p:nvSpPr>
        <p:spPr>
          <a:xfrm>
            <a:off x="6096000" y="1652602"/>
            <a:ext cx="36576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rgbClr val="FF0000"/>
                </a:solidFill>
                <a:effectLst>
                  <a:outerShdw blurRad="76200" dist="50800" dir="5400000" algn="tl" rotWithShape="0">
                    <a:srgbClr val="000000">
                      <a:alpha val="65000"/>
                    </a:srgbClr>
                  </a:outerShdw>
                </a:effectLst>
              </a:rPr>
              <a:t>Conservatives</a:t>
            </a:r>
          </a:p>
        </p:txBody>
      </p:sp>
      <p:cxnSp>
        <p:nvCxnSpPr>
          <p:cNvPr id="21" name="Straight Connector 20"/>
          <p:cNvCxnSpPr/>
          <p:nvPr/>
        </p:nvCxnSpPr>
        <p:spPr>
          <a:xfrm rot="5400000">
            <a:off x="4533900" y="4000500"/>
            <a:ext cx="2667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64872" y="5334000"/>
            <a:ext cx="2497928"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solidFill>
                  <a:srgbClr val="7030A0"/>
                </a:solidFill>
                <a:effectLst>
                  <a:outerShdw blurRad="88000" dist="50800" dir="5040000" algn="tl">
                    <a:schemeClr val="accent4">
                      <a:tint val="80000"/>
                      <a:satMod val="250000"/>
                      <a:alpha val="45000"/>
                    </a:schemeClr>
                  </a:outerShdw>
                </a:effectLst>
              </a:rPr>
              <a:t>Moderates</a:t>
            </a:r>
          </a:p>
        </p:txBody>
      </p:sp>
      <p:sp>
        <p:nvSpPr>
          <p:cNvPr id="24" name="TextBox 23"/>
          <p:cNvSpPr txBox="1"/>
          <p:nvPr/>
        </p:nvSpPr>
        <p:spPr>
          <a:xfrm>
            <a:off x="4800600" y="3124200"/>
            <a:ext cx="553998" cy="18288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Democrats</a:t>
            </a:r>
          </a:p>
        </p:txBody>
      </p:sp>
      <p:sp>
        <p:nvSpPr>
          <p:cNvPr id="25" name="TextBox 24"/>
          <p:cNvSpPr txBox="1"/>
          <p:nvPr/>
        </p:nvSpPr>
        <p:spPr>
          <a:xfrm>
            <a:off x="2209800" y="3505200"/>
            <a:ext cx="553998" cy="18288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Communists</a:t>
            </a:r>
          </a:p>
        </p:txBody>
      </p:sp>
      <p:sp>
        <p:nvSpPr>
          <p:cNvPr id="26" name="TextBox 25"/>
          <p:cNvSpPr txBox="1"/>
          <p:nvPr/>
        </p:nvSpPr>
        <p:spPr>
          <a:xfrm>
            <a:off x="2555557" y="3581400"/>
            <a:ext cx="553998" cy="15240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Socialists</a:t>
            </a:r>
          </a:p>
        </p:txBody>
      </p:sp>
      <p:sp>
        <p:nvSpPr>
          <p:cNvPr id="27" name="TextBox 26"/>
          <p:cNvSpPr txBox="1"/>
          <p:nvPr/>
        </p:nvSpPr>
        <p:spPr>
          <a:xfrm>
            <a:off x="3048000" y="3581400"/>
            <a:ext cx="553998" cy="25908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Occupy Wall  Street</a:t>
            </a:r>
          </a:p>
        </p:txBody>
      </p:sp>
      <p:sp>
        <p:nvSpPr>
          <p:cNvPr id="28" name="TextBox 27"/>
          <p:cNvSpPr txBox="1"/>
          <p:nvPr/>
        </p:nvSpPr>
        <p:spPr>
          <a:xfrm>
            <a:off x="4191000" y="3276600"/>
            <a:ext cx="553998" cy="18288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Green Party</a:t>
            </a:r>
          </a:p>
        </p:txBody>
      </p:sp>
      <p:sp>
        <p:nvSpPr>
          <p:cNvPr id="29" name="TextBox 28"/>
          <p:cNvSpPr txBox="1"/>
          <p:nvPr/>
        </p:nvSpPr>
        <p:spPr>
          <a:xfrm>
            <a:off x="6248400" y="3200400"/>
            <a:ext cx="553998" cy="19812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Republicans</a:t>
            </a:r>
          </a:p>
        </p:txBody>
      </p:sp>
      <p:sp>
        <p:nvSpPr>
          <p:cNvPr id="30" name="TextBox 29"/>
          <p:cNvSpPr txBox="1"/>
          <p:nvPr/>
        </p:nvSpPr>
        <p:spPr>
          <a:xfrm>
            <a:off x="7162800" y="3352800"/>
            <a:ext cx="553998" cy="14478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Tea Party</a:t>
            </a:r>
          </a:p>
        </p:txBody>
      </p:sp>
      <p:sp>
        <p:nvSpPr>
          <p:cNvPr id="31" name="TextBox 30"/>
          <p:cNvSpPr txBox="1"/>
          <p:nvPr/>
        </p:nvSpPr>
        <p:spPr>
          <a:xfrm>
            <a:off x="7848600" y="3581400"/>
            <a:ext cx="553998" cy="1600200"/>
          </a:xfrm>
          <a:prstGeom prst="rect">
            <a:avLst/>
          </a:prstGeom>
          <a:noFill/>
        </p:spPr>
        <p:txBody>
          <a:bodyPr vert="vert270" wrap="square" rtlCol="0">
            <a:spAutoFit/>
          </a:bodyPr>
          <a:lstStyle/>
          <a:p>
            <a:pPr>
              <a:buSzPct val="50000"/>
            </a:pPr>
            <a:r>
              <a:rPr lang="en-US" sz="2400" b="1" dirty="0">
                <a:solidFill>
                  <a:srgbClr val="FF0000"/>
                </a:solidFill>
                <a:effectLst>
                  <a:outerShdw blurRad="38100" dist="38100" dir="2700000" algn="tl">
                    <a:srgbClr val="000000">
                      <a:alpha val="43137"/>
                    </a:srgbClr>
                  </a:outerShdw>
                </a:effectLst>
              </a:rPr>
              <a:t>Libertarians</a:t>
            </a:r>
          </a:p>
        </p:txBody>
      </p:sp>
      <p:sp>
        <p:nvSpPr>
          <p:cNvPr id="32" name="TextBox 31"/>
          <p:cNvSpPr txBox="1"/>
          <p:nvPr/>
        </p:nvSpPr>
        <p:spPr>
          <a:xfrm>
            <a:off x="9261157" y="3276600"/>
            <a:ext cx="553998" cy="12192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Fascists</a:t>
            </a:r>
          </a:p>
        </p:txBody>
      </p:sp>
      <p:cxnSp>
        <p:nvCxnSpPr>
          <p:cNvPr id="33" name="Straight Connector 32"/>
          <p:cNvCxnSpPr/>
          <p:nvPr/>
        </p:nvCxnSpPr>
        <p:spPr>
          <a:xfrm rot="5400000">
            <a:off x="65532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9400" y="3352800"/>
            <a:ext cx="553998" cy="17526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*Federalists</a:t>
            </a:r>
          </a:p>
        </p:txBody>
      </p:sp>
      <p:sp>
        <p:nvSpPr>
          <p:cNvPr id="35" name="TextBox 34"/>
          <p:cNvSpPr txBox="1"/>
          <p:nvPr/>
        </p:nvSpPr>
        <p:spPr>
          <a:xfrm>
            <a:off x="3733800" y="3276600"/>
            <a:ext cx="553998" cy="3429000"/>
          </a:xfrm>
          <a:prstGeom prst="rect">
            <a:avLst/>
          </a:prstGeom>
          <a:noFill/>
        </p:spPr>
        <p:txBody>
          <a:bodyPr vert="vert270" wrap="square" rtlCol="0">
            <a:spAutoFit/>
          </a:bodyPr>
          <a:lstStyle/>
          <a:p>
            <a:r>
              <a:rPr lang="en-US" sz="2400" b="1" dirty="0">
                <a:solidFill>
                  <a:srgbClr val="0070C0"/>
                </a:solidFill>
                <a:effectLst>
                  <a:outerShdw blurRad="38100" dist="38100" dir="2700000" algn="tl">
                    <a:srgbClr val="000000">
                      <a:alpha val="43137"/>
                    </a:srgbClr>
                  </a:outerShdw>
                </a:effectLst>
              </a:rPr>
              <a:t>*Jeffersonian Republicans</a:t>
            </a:r>
          </a:p>
        </p:txBody>
      </p:sp>
      <p:cxnSp>
        <p:nvCxnSpPr>
          <p:cNvPr id="36" name="Straight Connector 35"/>
          <p:cNvCxnSpPr/>
          <p:nvPr/>
        </p:nvCxnSpPr>
        <p:spPr>
          <a:xfrm>
            <a:off x="4038601" y="27432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8674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43600" y="3505200"/>
            <a:ext cx="553998" cy="10668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*Whigs</a:t>
            </a:r>
          </a:p>
        </p:txBody>
      </p:sp>
      <p:sp>
        <p:nvSpPr>
          <p:cNvPr id="39" name="TextBox 38"/>
          <p:cNvSpPr txBox="1"/>
          <p:nvPr/>
        </p:nvSpPr>
        <p:spPr>
          <a:xfrm>
            <a:off x="8382000" y="3429000"/>
            <a:ext cx="553998" cy="25146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Constitution Party</a:t>
            </a:r>
          </a:p>
        </p:txBody>
      </p:sp>
      <p:cxnSp>
        <p:nvCxnSpPr>
          <p:cNvPr id="40" name="Straight Connector 39"/>
          <p:cNvCxnSpPr/>
          <p:nvPr/>
        </p:nvCxnSpPr>
        <p:spPr>
          <a:xfrm rot="5400000">
            <a:off x="83058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914400" y="3886200"/>
            <a:ext cx="2362200" cy="38100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8572500" y="4076700"/>
            <a:ext cx="2819400" cy="152400"/>
          </a:xfrm>
          <a:prstGeom prst="straightConnector1">
            <a:avLst/>
          </a:prstGeom>
          <a:ln w="38100">
            <a:solidFill>
              <a:srgbClr val="D8150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941699">
            <a:off x="1305811" y="5664694"/>
            <a:ext cx="2811056" cy="523220"/>
          </a:xfrm>
          <a:prstGeom prst="rect">
            <a:avLst/>
          </a:prstGeom>
          <a:noFill/>
        </p:spPr>
        <p:txBody>
          <a:bodyPr wrap="square" rtlCol="0">
            <a:spAutoFit/>
          </a:bodyPr>
          <a:lstStyle/>
          <a:p>
            <a:r>
              <a:rPr lang="en-US" sz="2800" dirty="0">
                <a:solidFill>
                  <a:srgbClr val="00B0F0"/>
                </a:solidFill>
                <a:effectLst>
                  <a:outerShdw blurRad="38100" dist="38100" dir="2700000" algn="tl">
                    <a:srgbClr val="000000">
                      <a:alpha val="43137"/>
                    </a:srgbClr>
                  </a:outerShdw>
                </a:effectLst>
                <a:latin typeface="Aharoni" pitchFamily="2" charset="-79"/>
                <a:cs typeface="Aharoni" pitchFamily="2" charset="-79"/>
              </a:rPr>
              <a:t>Revolutionaries</a:t>
            </a:r>
            <a:endParaRPr lang="en-US" sz="2000" dirty="0">
              <a:solidFill>
                <a:srgbClr val="00B0F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2" name="TextBox 51"/>
          <p:cNvSpPr txBox="1"/>
          <p:nvPr/>
        </p:nvSpPr>
        <p:spPr>
          <a:xfrm rot="19014828">
            <a:off x="9151073" y="5547119"/>
            <a:ext cx="1722937" cy="523220"/>
          </a:xfrm>
          <a:prstGeom prst="rect">
            <a:avLst/>
          </a:prstGeom>
          <a:noFill/>
        </p:spPr>
        <p:txBody>
          <a:bodyPr wrap="square" rtlCol="0">
            <a:spAutoFit/>
          </a:bodyPr>
          <a:lstStyle/>
          <a:p>
            <a:r>
              <a:rPr lang="en-US" sz="2800" dirty="0">
                <a:solidFill>
                  <a:srgbClr val="D81506"/>
                </a:solidFill>
                <a:effectLst>
                  <a:outerShdw blurRad="38100" dist="38100" dir="2700000" algn="tl">
                    <a:srgbClr val="000000">
                      <a:alpha val="43137"/>
                    </a:srgbClr>
                  </a:outerShdw>
                </a:effectLst>
                <a:latin typeface="Aharoni" pitchFamily="2" charset="-79"/>
                <a:cs typeface="Aharoni" pitchFamily="2" charset="-79"/>
              </a:rPr>
              <a:t>Radicals</a:t>
            </a:r>
            <a:endParaRPr lang="en-US" dirty="0">
              <a:solidFill>
                <a:srgbClr val="D8150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1" name="TextBox 40"/>
          <p:cNvSpPr txBox="1"/>
          <p:nvPr/>
        </p:nvSpPr>
        <p:spPr>
          <a:xfrm>
            <a:off x="8894802" y="3352800"/>
            <a:ext cx="553998" cy="1219200"/>
          </a:xfrm>
          <a:prstGeom prst="rect">
            <a:avLst/>
          </a:prstGeom>
          <a:noFill/>
        </p:spPr>
        <p:txBody>
          <a:bodyPr vert="vert270" wrap="square" rtlCol="0">
            <a:spAutoFit/>
          </a:bodyPr>
          <a:lstStyle/>
          <a:p>
            <a:r>
              <a:rPr lang="en-US" sz="2400" b="1" dirty="0">
                <a:solidFill>
                  <a:srgbClr val="FF0000"/>
                </a:solidFill>
                <a:effectLst>
                  <a:outerShdw blurRad="38100" dist="38100" dir="2700000" algn="tl">
                    <a:srgbClr val="000000">
                      <a:alpha val="43137"/>
                    </a:srgbClr>
                  </a:outerShdw>
                </a:effectLst>
              </a:rPr>
              <a:t>Taliban</a:t>
            </a:r>
          </a:p>
        </p:txBody>
      </p:sp>
      <p:cxnSp>
        <p:nvCxnSpPr>
          <p:cNvPr id="43" name="Straight Connector 42"/>
          <p:cNvCxnSpPr/>
          <p:nvPr/>
        </p:nvCxnSpPr>
        <p:spPr>
          <a:xfrm rot="5400000">
            <a:off x="8839200" y="3124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36922" y="2286000"/>
            <a:ext cx="1300478" cy="369332"/>
          </a:xfrm>
          <a:prstGeom prst="rect">
            <a:avLst/>
          </a:prstGeom>
          <a:noFill/>
        </p:spPr>
        <p:txBody>
          <a:bodyPr wrap="square" rtlCol="0">
            <a:spAutoFit/>
          </a:bodyPr>
          <a:lstStyle/>
          <a:p>
            <a:r>
              <a:rPr lang="en-US" b="1" dirty="0"/>
              <a:t>H. Clinton</a:t>
            </a:r>
          </a:p>
        </p:txBody>
      </p:sp>
      <p:sp>
        <p:nvSpPr>
          <p:cNvPr id="51" name="TextBox 50"/>
          <p:cNvSpPr txBox="1"/>
          <p:nvPr/>
        </p:nvSpPr>
        <p:spPr>
          <a:xfrm>
            <a:off x="5476349" y="1425997"/>
            <a:ext cx="744250" cy="400110"/>
          </a:xfrm>
          <a:prstGeom prst="rect">
            <a:avLst/>
          </a:prstGeom>
          <a:noFill/>
        </p:spPr>
        <p:txBody>
          <a:bodyPr wrap="square" rtlCol="0">
            <a:spAutoFit/>
          </a:bodyPr>
          <a:lstStyle/>
          <a:p>
            <a:pPr algn="ctr"/>
            <a:r>
              <a:rPr lang="en-US" sz="2000" b="1" dirty="0"/>
              <a:t>2016</a:t>
            </a:r>
          </a:p>
        </p:txBody>
      </p:sp>
      <p:sp>
        <p:nvSpPr>
          <p:cNvPr id="45" name="TextBox 44"/>
          <p:cNvSpPr txBox="1"/>
          <p:nvPr/>
        </p:nvSpPr>
        <p:spPr>
          <a:xfrm>
            <a:off x="6525399" y="2299063"/>
            <a:ext cx="1600200" cy="646331"/>
          </a:xfrm>
          <a:prstGeom prst="rect">
            <a:avLst/>
          </a:prstGeom>
          <a:noFill/>
        </p:spPr>
        <p:txBody>
          <a:bodyPr wrap="square" rtlCol="0">
            <a:spAutoFit/>
          </a:bodyPr>
          <a:lstStyle/>
          <a:p>
            <a:r>
              <a:rPr lang="en-US" b="1" dirty="0" smtClean="0"/>
              <a:t>Sarah Palin</a:t>
            </a:r>
          </a:p>
          <a:p>
            <a:endParaRPr lang="en-US" b="1" dirty="0"/>
          </a:p>
        </p:txBody>
      </p:sp>
      <p:sp>
        <p:nvSpPr>
          <p:cNvPr id="3" name="TextBox 2"/>
          <p:cNvSpPr txBox="1"/>
          <p:nvPr/>
        </p:nvSpPr>
        <p:spPr>
          <a:xfrm>
            <a:off x="2592995" y="2286000"/>
            <a:ext cx="1236621" cy="369332"/>
          </a:xfrm>
          <a:prstGeom prst="rect">
            <a:avLst/>
          </a:prstGeom>
          <a:noFill/>
        </p:spPr>
        <p:txBody>
          <a:bodyPr wrap="none" rtlCol="0">
            <a:spAutoFit/>
          </a:bodyPr>
          <a:lstStyle/>
          <a:p>
            <a:r>
              <a:rPr lang="en-US" b="1" dirty="0"/>
              <a:t>B. Sanders </a:t>
            </a:r>
          </a:p>
        </p:txBody>
      </p:sp>
      <p:sp>
        <p:nvSpPr>
          <p:cNvPr id="4" name="TextBox 3"/>
          <p:cNvSpPr txBox="1"/>
          <p:nvPr/>
        </p:nvSpPr>
        <p:spPr>
          <a:xfrm>
            <a:off x="7786884" y="2259569"/>
            <a:ext cx="1231427" cy="369332"/>
          </a:xfrm>
          <a:prstGeom prst="rect">
            <a:avLst/>
          </a:prstGeom>
          <a:noFill/>
        </p:spPr>
        <p:txBody>
          <a:bodyPr wrap="none" rtlCol="0">
            <a:spAutoFit/>
          </a:bodyPr>
          <a:lstStyle/>
          <a:p>
            <a:r>
              <a:rPr lang="en-US" b="1" dirty="0"/>
              <a:t>G. Johnson</a:t>
            </a:r>
          </a:p>
        </p:txBody>
      </p:sp>
    </p:spTree>
    <p:extLst>
      <p:ext uri="{BB962C8B-B14F-4D97-AF65-F5344CB8AC3E}">
        <p14:creationId xmlns:p14="http://schemas.microsoft.com/office/powerpoint/2010/main" val="40000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 y="249960"/>
            <a:ext cx="9144000" cy="1215888"/>
          </a:xfrm>
        </p:spPr>
        <p:txBody>
          <a:bodyPr>
            <a:normAutofit fontScale="90000"/>
          </a:bodyPr>
          <a:lstStyle/>
          <a:p>
            <a:r>
              <a:rPr lang="en-US" sz="8800" b="1" dirty="0" smtClean="0">
                <a:solidFill>
                  <a:srgbClr val="0000FF"/>
                </a:solidFill>
                <a:latin typeface="Times New Roman" panose="02020603050405020304" pitchFamily="18" charset="0"/>
                <a:cs typeface="Times New Roman" panose="02020603050405020304" pitchFamily="18" charset="0"/>
              </a:rPr>
              <a:t>Warm Up </a:t>
            </a:r>
            <a:r>
              <a:rPr lang="en-US" sz="8800" b="1" dirty="0" smtClean="0">
                <a:solidFill>
                  <a:srgbClr val="0000FF"/>
                </a:solidFill>
                <a:latin typeface="Times New Roman" panose="02020603050405020304" pitchFamily="18" charset="0"/>
                <a:cs typeface="Times New Roman" panose="02020603050405020304" pitchFamily="18" charset="0"/>
              </a:rPr>
              <a:t>12/11</a:t>
            </a:r>
            <a:endParaRPr lang="en-US" sz="88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48342" y="1465848"/>
            <a:ext cx="9144000" cy="3402874"/>
          </a:xfrm>
        </p:spPr>
        <p:txBody>
          <a:bodyPr>
            <a:normAutofit/>
          </a:bodyPr>
          <a:lstStyle/>
          <a:p>
            <a:r>
              <a:rPr lang="en-US" sz="4800" dirty="0" smtClean="0"/>
              <a:t>Name 3 things you </a:t>
            </a:r>
            <a:r>
              <a:rPr lang="en-US" sz="4800" dirty="0" smtClean="0"/>
              <a:t>remember</a:t>
            </a:r>
            <a:r>
              <a:rPr lang="en-US" sz="4800" dirty="0" smtClean="0"/>
              <a:t> </a:t>
            </a:r>
            <a:r>
              <a:rPr lang="en-US" sz="4800" dirty="0" smtClean="0"/>
              <a:t>about </a:t>
            </a:r>
            <a:r>
              <a:rPr lang="en-US" sz="4800" dirty="0" smtClean="0"/>
              <a:t>the Tea Party movement.</a:t>
            </a:r>
            <a:endParaRPr lang="en-US" sz="4800" dirty="0"/>
          </a:p>
        </p:txBody>
      </p:sp>
    </p:spTree>
    <p:extLst>
      <p:ext uri="{BB962C8B-B14F-4D97-AF65-F5344CB8AC3E}">
        <p14:creationId xmlns:p14="http://schemas.microsoft.com/office/powerpoint/2010/main" val="4281048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758" y="304800"/>
            <a:ext cx="10044545" cy="484909"/>
          </a:xfrm>
        </p:spPr>
        <p:txBody>
          <a:bodyPr>
            <a:noAutofit/>
          </a:bodyPr>
          <a:lstStyle/>
          <a:p>
            <a:r>
              <a:rPr lang="en-US" b="1" dirty="0" smtClean="0">
                <a:solidFill>
                  <a:srgbClr val="0033CC"/>
                </a:solidFill>
                <a:latin typeface="Times New Roman" panose="02020603050405020304" pitchFamily="18" charset="0"/>
                <a:cs typeface="Times New Roman" panose="02020603050405020304" pitchFamily="18" charset="0"/>
              </a:rPr>
              <a:t>Socratic Prep</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9382" y="637310"/>
            <a:ext cx="11762509" cy="6054436"/>
          </a:xfrm>
        </p:spPr>
        <p:txBody>
          <a:bodyPr>
            <a:normAutofit fontScale="92500" lnSpcReduction="10000"/>
          </a:bodyPr>
          <a:lstStyle/>
          <a:p>
            <a:pPr algn="l"/>
            <a:r>
              <a:rPr lang="en-US" sz="2800" b="1" dirty="0" smtClean="0"/>
              <a:t>You should be able to talk about the following using evidence from class, readings, videos, and events/people we’ve discussed.</a:t>
            </a:r>
          </a:p>
          <a:p>
            <a:pPr marL="457200" indent="-457200" algn="l">
              <a:buFont typeface="Arial" panose="020B0604020202020204" pitchFamily="34" charset="0"/>
              <a:buChar char="•"/>
            </a:pPr>
            <a:r>
              <a:rPr lang="en-US" sz="4300" dirty="0" smtClean="0">
                <a:solidFill>
                  <a:srgbClr val="FF0000"/>
                </a:solidFill>
              </a:rPr>
              <a:t>Discuss the problems and/or corruptions in our government and how they relate to the following:</a:t>
            </a:r>
          </a:p>
          <a:p>
            <a:pPr marL="914400" lvl="1" indent="-457200" algn="l">
              <a:buFont typeface="Arial" panose="020B0604020202020204" pitchFamily="34" charset="0"/>
              <a:buChar char="•"/>
            </a:pPr>
            <a:r>
              <a:rPr lang="en-US" sz="3900" b="1" dirty="0" smtClean="0"/>
              <a:t>The Two Party system and polarization</a:t>
            </a:r>
          </a:p>
          <a:p>
            <a:pPr marL="1371600" lvl="2" indent="-457200" algn="l">
              <a:buFont typeface="Arial" panose="020B0604020202020204" pitchFamily="34" charset="0"/>
              <a:buChar char="•"/>
            </a:pPr>
            <a:r>
              <a:rPr lang="en-US" sz="3500" dirty="0" smtClean="0"/>
              <a:t>Think </a:t>
            </a:r>
            <a:r>
              <a:rPr lang="en-US" sz="3500" dirty="0" err="1" smtClean="0"/>
              <a:t>Reaganism</a:t>
            </a:r>
            <a:r>
              <a:rPr lang="en-US" sz="3500" dirty="0" smtClean="0"/>
              <a:t>, Gingrich politics, Tea Party Movement</a:t>
            </a:r>
          </a:p>
          <a:p>
            <a:pPr marL="1371600" lvl="2" indent="-457200" algn="l">
              <a:buFont typeface="Arial" panose="020B0604020202020204" pitchFamily="34" charset="0"/>
              <a:buChar char="•"/>
            </a:pPr>
            <a:r>
              <a:rPr lang="en-US" sz="3500" dirty="0" smtClean="0"/>
              <a:t>Consider the changes that have occurred in the parties and the disparity between what the party platforms claim and what we actually see</a:t>
            </a:r>
          </a:p>
          <a:p>
            <a:pPr marL="914400" lvl="1" indent="-457200" algn="l">
              <a:buFont typeface="Arial" panose="020B0604020202020204" pitchFamily="34" charset="0"/>
              <a:buChar char="•"/>
            </a:pPr>
            <a:r>
              <a:rPr lang="en-US" sz="3900" b="1" dirty="0" smtClean="0"/>
              <a:t>Campaign Finance and the Two Party election system</a:t>
            </a:r>
          </a:p>
          <a:p>
            <a:pPr marL="914400" lvl="1" indent="-457200" algn="l">
              <a:buFont typeface="Arial" panose="020B0604020202020204" pitchFamily="34" charset="0"/>
              <a:buChar char="•"/>
            </a:pPr>
            <a:r>
              <a:rPr lang="en-US" sz="3900" b="1" dirty="0" smtClean="0"/>
              <a:t>Corporate Lobbying and Government regulation</a:t>
            </a:r>
          </a:p>
          <a:p>
            <a:pPr marL="1371600" lvl="2" indent="-457200" algn="l">
              <a:buFont typeface="Arial" panose="020B0604020202020204" pitchFamily="34" charset="0"/>
              <a:buChar char="•"/>
            </a:pPr>
            <a:r>
              <a:rPr lang="en-US" sz="3500" dirty="0" smtClean="0"/>
              <a:t>You should be able to discuss specific events like the 2008 financial crisis and its causes in relation to the above</a:t>
            </a:r>
            <a:endParaRPr lang="en-US" sz="3500" dirty="0"/>
          </a:p>
        </p:txBody>
      </p:sp>
    </p:spTree>
    <p:extLst>
      <p:ext uri="{BB962C8B-B14F-4D97-AF65-F5344CB8AC3E}">
        <p14:creationId xmlns:p14="http://schemas.microsoft.com/office/powerpoint/2010/main" val="1509969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346" y="96982"/>
            <a:ext cx="10044545" cy="955963"/>
          </a:xfrm>
        </p:spPr>
        <p:txBody>
          <a:bodyPr>
            <a:noAutofit/>
          </a:bodyPr>
          <a:lstStyle/>
          <a:p>
            <a:r>
              <a:rPr lang="en-US" sz="7200" b="1" dirty="0" smtClean="0">
                <a:solidFill>
                  <a:srgbClr val="0033CC"/>
                </a:solidFill>
                <a:latin typeface="Times New Roman" panose="02020603050405020304" pitchFamily="18" charset="0"/>
                <a:cs typeface="Times New Roman" panose="02020603050405020304" pitchFamily="18" charset="0"/>
              </a:rPr>
              <a:t>The Tea Party Takeover</a:t>
            </a:r>
            <a:endParaRPr lang="en-US" sz="72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4285" y="1149928"/>
            <a:ext cx="11097492" cy="5555672"/>
          </a:xfrm>
        </p:spPr>
        <p:txBody>
          <a:bodyPr>
            <a:normAutofit/>
          </a:bodyPr>
          <a:lstStyle/>
          <a:p>
            <a:pPr marL="685800" indent="-685800" algn="l">
              <a:buFont typeface="Arial" panose="020B0604020202020204" pitchFamily="34" charset="0"/>
              <a:buChar char="•"/>
            </a:pPr>
            <a:r>
              <a:rPr lang="en-US" sz="2000">
                <a:hlinkClick r:id="rId3"/>
              </a:rPr>
              <a:t>http://www.cc.com/video-clips/yiu2to/the-daily-show-with-jon-stewart-indecision-2012---</a:t>
            </a:r>
            <a:r>
              <a:rPr lang="en-US" sz="2000" smtClean="0">
                <a:hlinkClick r:id="rId3"/>
              </a:rPr>
              <a:t>take-the-money-and-don-t-run</a:t>
            </a:r>
            <a:endParaRPr lang="en-US" sz="2000">
              <a:hlinkClick r:id="rId3"/>
            </a:endParaRPr>
          </a:p>
          <a:p>
            <a:pPr marL="685800" indent="-685800" algn="l">
              <a:buFont typeface="Arial" panose="020B0604020202020204" pitchFamily="34" charset="0"/>
              <a:buChar char="•"/>
            </a:pPr>
            <a:r>
              <a:rPr lang="en-US" sz="2000" dirty="0" smtClean="0">
                <a:hlinkClick r:id="rId3"/>
              </a:rPr>
              <a:t>http</a:t>
            </a:r>
            <a:r>
              <a:rPr lang="en-US" sz="2000" dirty="0">
                <a:hlinkClick r:id="rId3"/>
              </a:rPr>
              <a:t>://www.cc.com/video-clips/fksavv/the-daily-show-with-jon-stewart-indecision-2012---</a:t>
            </a:r>
            <a:r>
              <a:rPr lang="en-US" sz="2000" dirty="0" smtClean="0">
                <a:hlinkClick r:id="rId3"/>
              </a:rPr>
              <a:t>mercy-rule-edition</a:t>
            </a:r>
            <a:r>
              <a:rPr lang="en-US" sz="2000" dirty="0" smtClean="0"/>
              <a:t> </a:t>
            </a:r>
          </a:p>
          <a:p>
            <a:pPr marL="685800" indent="-685800" algn="l">
              <a:buFont typeface="Arial" panose="020B0604020202020204" pitchFamily="34" charset="0"/>
              <a:buChar char="•"/>
            </a:pPr>
            <a:r>
              <a:rPr lang="en-US" sz="1600" dirty="0">
                <a:hlinkClick r:id="rId4"/>
              </a:rPr>
              <a:t>http://www.cc.com/video-clips/nhjh6l/the-daily-show-with-jon-stewart-indecision-2012---michele-bachmann-fever---</a:t>
            </a:r>
            <a:r>
              <a:rPr lang="en-US" sz="1600" dirty="0" smtClean="0">
                <a:hlinkClick r:id="rId4"/>
              </a:rPr>
              <a:t>rick-perry-s-america</a:t>
            </a:r>
            <a:r>
              <a:rPr lang="en-US" sz="1600" dirty="0" smtClean="0"/>
              <a:t> </a:t>
            </a:r>
          </a:p>
          <a:p>
            <a:pPr marL="685800" indent="-685800" algn="l">
              <a:buFont typeface="Arial" panose="020B0604020202020204" pitchFamily="34" charset="0"/>
              <a:buChar char="•"/>
            </a:pPr>
            <a:r>
              <a:rPr lang="en-US" sz="1600" dirty="0">
                <a:hlinkClick r:id="rId5"/>
              </a:rPr>
              <a:t>http://www.cc.com/video-clips/1wz0n6/the-daily-show-with-jon-stewart-indecision-2012---come-on--</a:t>
            </a:r>
            <a:r>
              <a:rPr lang="en-US" sz="1600" dirty="0" smtClean="0">
                <a:hlinkClick r:id="rId5"/>
              </a:rPr>
              <a:t>really-</a:t>
            </a:r>
            <a:r>
              <a:rPr lang="en-US" sz="1600" dirty="0" smtClean="0"/>
              <a:t> </a:t>
            </a:r>
          </a:p>
          <a:p>
            <a:pPr marL="685800" indent="-685800" algn="l">
              <a:buFont typeface="Arial" panose="020B0604020202020204" pitchFamily="34" charset="0"/>
              <a:buChar char="•"/>
            </a:pPr>
            <a:r>
              <a:rPr lang="en-US" sz="1600" dirty="0">
                <a:hlinkClick r:id="rId6"/>
              </a:rPr>
              <a:t>http://www.cc.com/video-clips/rvc6cm/the-daily-show-with-jon-stewart-indecision-2012---2012--</a:t>
            </a:r>
            <a:r>
              <a:rPr lang="en-US" sz="1600" dirty="0" smtClean="0">
                <a:hlinkClick r:id="rId6"/>
              </a:rPr>
              <a:t>a-space-oddity</a:t>
            </a:r>
            <a:r>
              <a:rPr lang="en-US" sz="1600" dirty="0" smtClean="0"/>
              <a:t> </a:t>
            </a:r>
          </a:p>
          <a:p>
            <a:pPr marL="685800" indent="-685800" algn="l">
              <a:buFont typeface="Arial" panose="020B0604020202020204" pitchFamily="34" charset="0"/>
              <a:buChar char="•"/>
            </a:pPr>
            <a:r>
              <a:rPr lang="en-US" sz="1600" dirty="0">
                <a:hlinkClick r:id="rId7"/>
              </a:rPr>
              <a:t>http://www.cc.com/video-clips/jwybws/the-daily-show-with-jon-stewart-indecision-2012---</a:t>
            </a:r>
            <a:r>
              <a:rPr lang="en-US" sz="1600" dirty="0" smtClean="0">
                <a:hlinkClick r:id="rId7"/>
              </a:rPr>
              <a:t>black-to-the-future</a:t>
            </a:r>
            <a:r>
              <a:rPr lang="en-US" sz="1600" dirty="0" smtClean="0"/>
              <a:t> </a:t>
            </a:r>
            <a:endParaRPr lang="en-US" sz="1600" dirty="0"/>
          </a:p>
        </p:txBody>
      </p:sp>
    </p:spTree>
    <p:extLst>
      <p:ext uri="{BB962C8B-B14F-4D97-AF65-F5344CB8AC3E}">
        <p14:creationId xmlns:p14="http://schemas.microsoft.com/office/powerpoint/2010/main" val="3363618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400" b="1" dirty="0" smtClean="0"/>
              <a:t>Single Issue</a:t>
            </a:r>
          </a:p>
          <a:p>
            <a:pPr lvl="1"/>
            <a:r>
              <a:rPr lang="en-US" sz="4000" dirty="0" smtClean="0"/>
              <a:t>Green Party</a:t>
            </a:r>
          </a:p>
          <a:p>
            <a:r>
              <a:rPr lang="en-US" sz="4400" b="1" dirty="0" smtClean="0"/>
              <a:t>Ideology</a:t>
            </a:r>
          </a:p>
          <a:p>
            <a:pPr lvl="1"/>
            <a:r>
              <a:rPr lang="en-US" sz="4000" dirty="0" smtClean="0"/>
              <a:t>Socialist Party</a:t>
            </a:r>
          </a:p>
          <a:p>
            <a:r>
              <a:rPr lang="en-US" sz="4400" b="1" dirty="0" smtClean="0"/>
              <a:t>Economic Protest</a:t>
            </a:r>
          </a:p>
          <a:p>
            <a:pPr lvl="1"/>
            <a:r>
              <a:rPr lang="en-US" sz="4000" dirty="0" smtClean="0"/>
              <a:t>Populist Party</a:t>
            </a:r>
          </a:p>
          <a:p>
            <a:r>
              <a:rPr lang="en-US" sz="4400" b="1" dirty="0" smtClean="0"/>
              <a:t>Splinter Groups</a:t>
            </a:r>
          </a:p>
          <a:p>
            <a:pPr lvl="1"/>
            <a:r>
              <a:rPr lang="en-US" sz="3600" dirty="0" smtClean="0"/>
              <a:t>Tea Party</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00FF"/>
                </a:solidFill>
                <a:latin typeface="Times New Roman" panose="02020603050405020304" pitchFamily="18" charset="0"/>
                <a:cs typeface="Times New Roman" panose="02020603050405020304" pitchFamily="18" charset="0"/>
              </a:rPr>
              <a:t>Third Parties</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Image result for green pa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648" y="0"/>
            <a:ext cx="2600300" cy="2775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ocialist party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330" y="1031339"/>
            <a:ext cx="2391682" cy="23916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opulist party united st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381" y="2986891"/>
            <a:ext cx="22479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ea party 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77" y="3971661"/>
            <a:ext cx="2636569" cy="263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5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25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5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5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25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25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250"/>
                                        <p:tgtEl>
                                          <p:spTgt spid="3">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056"/>
                                        </p:tgtEl>
                                        <p:attrNameLst>
                                          <p:attrName>style.visibility</p:attrName>
                                        </p:attrNameLst>
                                      </p:cBhvr>
                                      <p:to>
                                        <p:strVal val="visible"/>
                                      </p:to>
                                    </p:set>
                                    <p:animEffect transition="in" filter="fade">
                                      <p:cBhvr>
                                        <p:cTn id="54" dur="25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1" y="872197"/>
            <a:ext cx="11366695" cy="5985803"/>
          </a:xfrm>
        </p:spPr>
        <p:txBody>
          <a:bodyPr>
            <a:normAutofit/>
          </a:bodyPr>
          <a:lstStyle/>
          <a:p>
            <a:r>
              <a:rPr lang="en-US" sz="4000" b="1" dirty="0" smtClean="0"/>
              <a:t>Basically a club within politics that tries to influence policy to achieve a specific goal</a:t>
            </a:r>
          </a:p>
          <a:p>
            <a:pPr lvl="1"/>
            <a:r>
              <a:rPr lang="en-US" sz="3200" dirty="0" smtClean="0"/>
              <a:t>NRA</a:t>
            </a:r>
          </a:p>
          <a:p>
            <a:pPr lvl="1"/>
            <a:r>
              <a:rPr lang="en-US" sz="3200" dirty="0" smtClean="0"/>
              <a:t>PETA</a:t>
            </a:r>
          </a:p>
          <a:p>
            <a:pPr lvl="1"/>
            <a:r>
              <a:rPr lang="en-US" sz="3200" dirty="0" smtClean="0"/>
              <a:t>Wilderness Society</a:t>
            </a:r>
          </a:p>
          <a:p>
            <a:r>
              <a:rPr lang="en-US" sz="3600" dirty="0" smtClean="0"/>
              <a:t>Achieve goals through </a:t>
            </a:r>
            <a:r>
              <a:rPr lang="en-US" sz="3600" dirty="0" smtClean="0">
                <a:solidFill>
                  <a:srgbClr val="FF0000"/>
                </a:solidFill>
              </a:rPr>
              <a:t>lobbying</a:t>
            </a:r>
            <a:r>
              <a:rPr lang="en-US" sz="3600" dirty="0" smtClean="0"/>
              <a:t> $$$</a:t>
            </a:r>
          </a:p>
          <a:p>
            <a:pPr lvl="1"/>
            <a:r>
              <a:rPr lang="en-US" sz="3200" dirty="0" smtClean="0"/>
              <a:t>Is this good or bad?</a:t>
            </a:r>
          </a:p>
          <a:p>
            <a:r>
              <a:rPr lang="en-US" sz="3600" dirty="0" smtClean="0">
                <a:solidFill>
                  <a:srgbClr val="FF0000"/>
                </a:solidFill>
              </a:rPr>
              <a:t>Political Action Committees (PACs)</a:t>
            </a:r>
          </a:p>
          <a:p>
            <a:pPr lvl="1"/>
            <a:r>
              <a:rPr lang="en-US" sz="3200" dirty="0" smtClean="0"/>
              <a:t>Group that collects money and funnels it into campaigns</a:t>
            </a:r>
          </a:p>
          <a:p>
            <a:pPr lvl="1"/>
            <a:r>
              <a:rPr lang="en-US" sz="3200" dirty="0" smtClean="0"/>
              <a:t>Often seen as a way to bypass campaign finance laws</a:t>
            </a:r>
          </a:p>
          <a:p>
            <a:pPr lvl="1"/>
            <a:endParaRPr lang="en-US" sz="4000" dirty="0"/>
          </a:p>
        </p:txBody>
      </p:sp>
      <p:sp>
        <p:nvSpPr>
          <p:cNvPr id="5" name="Title 1"/>
          <p:cNvSpPr txBox="1">
            <a:spLocks/>
          </p:cNvSpPr>
          <p:nvPr/>
        </p:nvSpPr>
        <p:spPr>
          <a:xfrm>
            <a:off x="478302" y="0"/>
            <a:ext cx="10189698" cy="635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Times New Roman" panose="02020603050405020304" pitchFamily="18" charset="0"/>
                <a:cs typeface="Times New Roman" panose="02020603050405020304" pitchFamily="18" charset="0"/>
              </a:rPr>
              <a:t>Special Interest Groups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436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3535</Words>
  <Application>Microsoft Office PowerPoint</Application>
  <PresentationFormat>Widescreen</PresentationFormat>
  <Paragraphs>495</Paragraphs>
  <Slides>72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Aharoni</vt:lpstr>
      <vt:lpstr>Arial</vt:lpstr>
      <vt:lpstr>Arial Black</vt:lpstr>
      <vt:lpstr>Calibri</vt:lpstr>
      <vt:lpstr>Calibri Light</vt:lpstr>
      <vt:lpstr>Times New Roman</vt:lpstr>
      <vt:lpstr>Office Theme</vt:lpstr>
      <vt:lpstr>Warm Up 11/13</vt:lpstr>
      <vt:lpstr>PowerPoint Presentation</vt:lpstr>
      <vt:lpstr>PowerPoint Presentation</vt:lpstr>
      <vt:lpstr>PowerPoint Presentation</vt:lpstr>
      <vt:lpstr>PowerPoint Presentation</vt:lpstr>
      <vt:lpstr>PowerPoint Presentation</vt:lpstr>
      <vt:lpstr>The Political Spectrum </vt:lpstr>
      <vt:lpstr>PowerPoint Presentation</vt:lpstr>
      <vt:lpstr>PowerPoint Presentation</vt:lpstr>
      <vt:lpstr>Discuss</vt:lpstr>
      <vt:lpstr>PowerPoint Presentation</vt:lpstr>
      <vt:lpstr>Warm Up 11/14</vt:lpstr>
      <vt:lpstr>PowerPoint Presentation</vt:lpstr>
      <vt:lpstr>Warm Up 11/16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Due 11/17</vt:lpstr>
      <vt:lpstr>Warm Up 11/17</vt:lpstr>
      <vt:lpstr>Discussion Questions</vt:lpstr>
      <vt:lpstr>Homework Due 11/20 Take 2!</vt:lpstr>
      <vt:lpstr>Warm Up 11/20</vt:lpstr>
      <vt:lpstr>PowerPoint Presentation</vt:lpstr>
      <vt:lpstr>Government Reform/Elections</vt:lpstr>
      <vt:lpstr>Taxes</vt:lpstr>
      <vt:lpstr>Families/Healthcare/Education</vt:lpstr>
      <vt:lpstr>Foreign Policy</vt:lpstr>
      <vt:lpstr>PowerPoint Presentation</vt:lpstr>
      <vt:lpstr>Homework</vt:lpstr>
      <vt:lpstr>Warm Up 11/21</vt:lpstr>
      <vt:lpstr>Socratic Seminar</vt:lpstr>
      <vt:lpstr>The Clinton Presidency</vt:lpstr>
      <vt:lpstr>The Clinton Presidency</vt:lpstr>
      <vt:lpstr>The Clinton Presidency</vt:lpstr>
      <vt:lpstr>The Clinton Presidency</vt:lpstr>
      <vt:lpstr>The Clinton Presidency</vt:lpstr>
      <vt:lpstr>The Clinton Presidency</vt:lpstr>
      <vt:lpstr>Activity</vt:lpstr>
      <vt:lpstr>Quiz Time!</vt:lpstr>
      <vt:lpstr>Warm Up 11/22</vt:lpstr>
      <vt:lpstr>Gingrich Politics</vt:lpstr>
      <vt:lpstr>Gingrich Politics</vt:lpstr>
      <vt:lpstr>Gingrich Politics</vt:lpstr>
      <vt:lpstr>Gingrich Politics</vt:lpstr>
      <vt:lpstr>Gingrich Politics</vt:lpstr>
      <vt:lpstr>PowerPoint Presentation</vt:lpstr>
      <vt:lpstr>Gingrich Politics</vt:lpstr>
      <vt:lpstr>Gingrich Politics</vt:lpstr>
      <vt:lpstr>Warm Up 11/27</vt:lpstr>
      <vt:lpstr>Elections/Campaigns Jigsaw</vt:lpstr>
      <vt:lpstr>Warm Up 11/28</vt:lpstr>
      <vt:lpstr>Election Process: Primaries</vt:lpstr>
      <vt:lpstr>Election Process: Campaigns</vt:lpstr>
      <vt:lpstr>Election Process: Winning</vt:lpstr>
      <vt:lpstr>Election Process: Potential Problems</vt:lpstr>
      <vt:lpstr>Homework</vt:lpstr>
      <vt:lpstr>PowerPoint Presentation</vt:lpstr>
      <vt:lpstr>Warm Up 11/30</vt:lpstr>
      <vt:lpstr>Questions</vt:lpstr>
      <vt:lpstr>Warm Up 12/4: Make sure you have the answers to the following read to turn in.</vt:lpstr>
      <vt:lpstr>Socratic Seminar 12/15</vt:lpstr>
      <vt:lpstr>Weekend News</vt:lpstr>
      <vt:lpstr>Your Task Today</vt:lpstr>
      <vt:lpstr>Warm Up 12/11</vt:lpstr>
      <vt:lpstr>Socratic Prep</vt:lpstr>
      <vt:lpstr>The Tea Party Takeover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Megan    SHS - Staff</dc:creator>
  <cp:lastModifiedBy>Santos, Megan    SHS - Staff</cp:lastModifiedBy>
  <cp:revision>90</cp:revision>
  <dcterms:created xsi:type="dcterms:W3CDTF">2017-10-31T00:10:37Z</dcterms:created>
  <dcterms:modified xsi:type="dcterms:W3CDTF">2017-12-11T18:04:38Z</dcterms:modified>
</cp:coreProperties>
</file>