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7" r:id="rId5"/>
    <p:sldId id="258" r:id="rId6"/>
    <p:sldId id="262" r:id="rId7"/>
    <p:sldId id="259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2201"/>
    <a:srgbClr val="FB740C"/>
    <a:srgbClr val="FD7006"/>
    <a:srgbClr val="FAB502"/>
    <a:srgbClr val="D2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9D7D0-71C1-498C-9661-A69D02ECF6C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48F6-5C1D-4DAE-91D9-2EE948BEF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500" dirty="0"/>
              <a:t>Centralized Government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Top of pyramid has all power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Lower levels subjected to top of pyramid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Name of Social Organization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Info on organization</a:t>
            </a:r>
          </a:p>
          <a:p>
            <a:pPr lvl="1">
              <a:lnSpc>
                <a:spcPct val="100000"/>
              </a:lnSpc>
            </a:pPr>
            <a:endParaRPr lang="en-US" sz="1500" dirty="0"/>
          </a:p>
          <a:p>
            <a:pPr>
              <a:lnSpc>
                <a:spcPct val="100000"/>
              </a:lnSpc>
            </a:pPr>
            <a:r>
              <a:rPr lang="en-US" sz="1500" dirty="0"/>
              <a:t>Technologies Developed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List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Cultural Achievements</a:t>
            </a:r>
          </a:p>
          <a:p>
            <a:pPr lvl="1">
              <a:lnSpc>
                <a:spcPct val="100000"/>
              </a:lnSpc>
            </a:pPr>
            <a:r>
              <a:rPr lang="en-US" sz="1500" dirty="0"/>
              <a:t>idk</a:t>
            </a:r>
          </a:p>
          <a:p>
            <a:r>
              <a:rPr lang="en-US" dirty="0"/>
              <a:t>A centralized government is one in which a small group or executive at the highest level of government holds all political authority, and all other political units are subject to it. </a:t>
            </a:r>
          </a:p>
          <a:p>
            <a:r>
              <a:rPr lang="en-US" dirty="0" err="1"/>
              <a:t>Manṣabdār</a:t>
            </a:r>
            <a:r>
              <a:rPr lang="en-US" dirty="0"/>
              <a:t>, member of the imperial bureaucracy of the Mughal Empire in India. The </a:t>
            </a:r>
            <a:r>
              <a:rPr lang="en-US" dirty="0" err="1"/>
              <a:t>manṣabdārs</a:t>
            </a:r>
            <a:r>
              <a:rPr lang="en-US" dirty="0"/>
              <a:t> governed the empire and commanded its armies in the emperor’s name.</a:t>
            </a:r>
          </a:p>
          <a:p>
            <a:r>
              <a:rPr lang="en-US" dirty="0"/>
              <a:t>Mughal Government is often considered an Imperial Bureaucracy as well, because they applied imperial policies to their whole empire.</a:t>
            </a:r>
          </a:p>
          <a:p>
            <a:r>
              <a:rPr lang="en-US" dirty="0"/>
              <a:t>http://blog.iasscore.in/wp-content/uploads/2017/03/1.6-12.png</a:t>
            </a:r>
          </a:p>
          <a:p>
            <a:r>
              <a:rPr lang="en-US" dirty="0"/>
              <a:t>Adivasi are people from south Asia</a:t>
            </a:r>
          </a:p>
          <a:p>
            <a:r>
              <a:rPr lang="en-US" dirty="0"/>
              <a:t>Imams are </a:t>
            </a:r>
            <a:r>
              <a:rPr lang="en-US" dirty="0" err="1"/>
              <a:t>muslim</a:t>
            </a:r>
            <a:r>
              <a:rPr lang="en-US" dirty="0"/>
              <a:t> leaders</a:t>
            </a:r>
          </a:p>
          <a:p>
            <a:r>
              <a:rPr lang="en-US" dirty="0"/>
              <a:t>Brahmans are </a:t>
            </a:r>
            <a:r>
              <a:rPr lang="en-US" dirty="0" err="1"/>
              <a:t>hindu</a:t>
            </a:r>
            <a:r>
              <a:rPr lang="en-US" dirty="0"/>
              <a:t>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48F6-5C1D-4DAE-91D9-2EE948BEF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 Fact: he had 15 kiddos</a:t>
            </a:r>
          </a:p>
          <a:p>
            <a:r>
              <a:rPr lang="en-US" dirty="0"/>
              <a:t>after Jahangir's death in late 1627, when a war of succession ensued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48F6-5C1D-4DAE-91D9-2EE948BEF5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Taj </a:t>
            </a:r>
            <a:r>
              <a:rPr lang="en-US" dirty="0" err="1"/>
              <a:t>Majal</a:t>
            </a:r>
            <a:r>
              <a:rPr lang="en-US" dirty="0"/>
              <a:t> was made by Shah Jahan. He got really depressed over it. So he decided to build his wife a memorial as a sweet way to say deal with grief.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48F6-5C1D-4DAE-91D9-2EE948BEF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 also tried to outlaw </a:t>
            </a:r>
            <a:r>
              <a:rPr lang="en-US" dirty="0" err="1"/>
              <a:t>hindus</a:t>
            </a:r>
            <a:r>
              <a:rPr lang="en-US" dirty="0"/>
              <a:t>. He even tried to erase Hindu accomplishments from Akbar’s time.</a:t>
            </a:r>
          </a:p>
          <a:p>
            <a:r>
              <a:rPr lang="en-US" dirty="0"/>
              <a:t>Taxed unfairly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48F6-5C1D-4DAE-91D9-2EE948BEF5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Son of Shah Jahan, but started a civil war between his brother and won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48F6-5C1D-4DAE-91D9-2EE948BEF5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Aurangzeb Hated the Hindus a ton so he taxed them a lot extra. This caused the downfall of the Mughal Empire</a:t>
            </a:r>
          </a:p>
          <a:p>
            <a:r>
              <a:rPr lang="en-US" dirty="0"/>
              <a:t>Because Aurangzeb banned all of the </a:t>
            </a:r>
            <a:r>
              <a:rPr lang="en-US" dirty="0" err="1"/>
              <a:t>hindu</a:t>
            </a:r>
            <a:r>
              <a:rPr lang="en-US" dirty="0"/>
              <a:t> monuments and movements, and taxed the Hindu, religion, arts, and the economy diminished rapidly, causing the end of the Mughals.</a:t>
            </a:r>
          </a:p>
          <a:p>
            <a:r>
              <a:rPr lang="en-US" dirty="0"/>
              <a:t>http://media.liveauctiongroup.net/i/25467/23424499_1.jpg?v=8D2C91F137587E0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48F6-5C1D-4DAE-91D9-2EE948BEF5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2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04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9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547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85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0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8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9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65999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0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43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E83C-2C8C-45CF-BBC9-949D842D2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obo Std" panose="020B0803040709020204" pitchFamily="34" charset="0"/>
              </a:rPr>
              <a:t>Mughals: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Hobo Std" panose="020B0803040709020204" pitchFamily="34" charset="0"/>
              </a:rPr>
            </a:b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Hobo Std" panose="020B0803040709020204" pitchFamily="34" charset="0"/>
              </a:rPr>
              <a:t>Creators of the Taj Mahal</a:t>
            </a:r>
            <a:r>
              <a:rPr lang="en-US" sz="5400" dirty="0">
                <a:latin typeface="Hobo Std" panose="020B0803040709020204" pitchFamily="34" charset="0"/>
              </a:rPr>
              <a:t/>
            </a:r>
            <a:br>
              <a:rPr lang="en-US" sz="5400" dirty="0">
                <a:latin typeface="Hobo Std" panose="020B0803040709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(After </a:t>
            </a:r>
            <a:r>
              <a:rPr lang="en-US" sz="3200" dirty="0" err="1">
                <a:solidFill>
                  <a:srgbClr val="00206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AKbar</a:t>
            </a:r>
            <a:r>
              <a:rPr lang="en-US" sz="3200" dirty="0">
                <a:solidFill>
                  <a:srgbClr val="00206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</a:t>
            </a:r>
            <a:endParaRPr lang="en-US" dirty="0">
              <a:solidFill>
                <a:srgbClr val="00206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16A09-69DC-4032-83E5-5BEE339A3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Chloe, Andrew, Nate</a:t>
            </a:r>
          </a:p>
        </p:txBody>
      </p:sp>
    </p:spTree>
    <p:extLst>
      <p:ext uri="{BB962C8B-B14F-4D97-AF65-F5344CB8AC3E}">
        <p14:creationId xmlns:p14="http://schemas.microsoft.com/office/powerpoint/2010/main" val="421789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927F7-0B27-4724-8A1A-BA1A3E773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2" b="89809" l="4000" r="97750">
                        <a14:foregroundMark x1="60833" y1="89172" x2="65250" y2="89809"/>
                        <a14:foregroundMark x1="65250" y1="89809" x2="65583" y2="89650"/>
                        <a14:foregroundMark x1="72500" y1="57962" x2="67333" y2="51911"/>
                        <a14:foregroundMark x1="53583" y1="61624" x2="52750" y2="61465"/>
                        <a14:foregroundMark x1="61417" y1="30096" x2="57250" y2="28185"/>
                        <a14:foregroundMark x1="57250" y1="28185" x2="61333" y2="19268"/>
                        <a14:foregroundMark x1="61333" y1="19268" x2="65667" y2="19427"/>
                        <a14:foregroundMark x1="65667" y1="19427" x2="65583" y2="27707"/>
                        <a14:foregroundMark x1="65583" y1="27707" x2="62083" y2="34076"/>
                        <a14:foregroundMark x1="62083" y1="34076" x2="62083" y2="34076"/>
                        <a14:foregroundMark x1="62417" y1="9236" x2="57500" y2="16561"/>
                        <a14:foregroundMark x1="35833" y1="21975" x2="32167" y2="28503"/>
                        <a14:foregroundMark x1="32167" y1="28503" x2="33917" y2="36306"/>
                        <a14:foregroundMark x1="33917" y1="36306" x2="39000" y2="39013"/>
                        <a14:foregroundMark x1="39000" y1="39013" x2="43500" y2="34395"/>
                        <a14:foregroundMark x1="36500" y1="12898" x2="32167" y2="8439"/>
                        <a14:foregroundMark x1="19167" y1="18471" x2="19167" y2="18471"/>
                        <a14:foregroundMark x1="19167" y1="18471" x2="13833" y2="17834"/>
                        <a14:foregroundMark x1="13833" y1="17834" x2="9917" y2="25796"/>
                        <a14:foregroundMark x1="9917" y1="25796" x2="9917" y2="25796"/>
                        <a14:foregroundMark x1="16167" y1="40924" x2="13417" y2="34395"/>
                        <a14:foregroundMark x1="13417" y1="34395" x2="11583" y2="26752"/>
                        <a14:foregroundMark x1="11583" y1="26752" x2="11417" y2="11624"/>
                        <a14:foregroundMark x1="10083" y1="12261" x2="6500" y2="17675"/>
                        <a14:foregroundMark x1="6500" y1="17675" x2="4167" y2="29936"/>
                        <a14:foregroundMark x1="4167" y1="29936" x2="4083" y2="32484"/>
                        <a14:foregroundMark x1="85583" y1="12580" x2="87000" y2="38376"/>
                        <a14:foregroundMark x1="85000" y1="20223" x2="88583" y2="10669"/>
                        <a14:foregroundMark x1="88583" y1="10669" x2="92750" y2="7325"/>
                        <a14:foregroundMark x1="92750" y1="7325" x2="92833" y2="36624"/>
                        <a14:foregroundMark x1="92833" y1="36624" x2="92833" y2="36624"/>
                        <a14:foregroundMark x1="87583" y1="61146" x2="84667" y2="84554"/>
                        <a14:foregroundMark x1="84667" y1="84554" x2="84667" y2="84554"/>
                        <a14:foregroundMark x1="64417" y1="38376" x2="61167" y2="42197"/>
                        <a14:foregroundMark x1="97750" y1="27866" x2="96250" y2="23248"/>
                        <a14:foregroundMark x1="90083" y1="76274" x2="91333" y2="71656"/>
                        <a14:foregroundMark x1="84750" y1="53822" x2="81667" y2="55255"/>
                        <a14:foregroundMark x1="89583" y1="51115" x2="89583" y2="51115"/>
                        <a14:foregroundMark x1="37083" y1="73567" x2="34667" y2="63854"/>
                        <a14:foregroundMark x1="19417" y1="72611" x2="11000" y2="71497"/>
                        <a14:foregroundMark x1="14833" y1="60350" x2="8750" y2="55096"/>
                        <a14:foregroundMark x1="8750" y1="55096" x2="7167" y2="57643"/>
                      </a14:backgroundRemoval>
                    </a14:imgEffect>
                  </a14:imgLayer>
                </a14:imgProps>
              </a:ext>
            </a:extLst>
          </a:blip>
          <a:srcRect l="4834" r="15134"/>
          <a:stretch/>
        </p:blipFill>
        <p:spPr>
          <a:xfrm rot="16200000">
            <a:off x="6364319" y="1130992"/>
            <a:ext cx="7032566" cy="462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5B2AF-4888-4011-9EA4-1C237BD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09" y="382385"/>
            <a:ext cx="6015897" cy="1492132"/>
          </a:xfrm>
        </p:spPr>
        <p:txBody>
          <a:bodyPr>
            <a:normAutofit fontScale="90000"/>
          </a:bodyPr>
          <a:lstStyle/>
          <a:p>
            <a:r>
              <a:rPr lang="en-US" sz="4700" dirty="0">
                <a:latin typeface="Gill Sans MT" panose="020B0502020104020203" pitchFamily="34" charset="0"/>
              </a:rPr>
              <a:t>Aurangzeb’s Taxes </a:t>
            </a:r>
            <a:br>
              <a:rPr lang="en-US" sz="4700" dirty="0">
                <a:latin typeface="Gill Sans MT" panose="020B0502020104020203" pitchFamily="34" charset="0"/>
              </a:rPr>
            </a:br>
            <a:endParaRPr lang="en-US" sz="47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359D-677B-4F49-8511-A162455F5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422400"/>
            <a:ext cx="6152985" cy="5435600"/>
          </a:xfrm>
        </p:spPr>
        <p:txBody>
          <a:bodyPr>
            <a:normAutofit fontScale="92500"/>
          </a:bodyPr>
          <a:lstStyle/>
          <a:p>
            <a:pPr marL="365760">
              <a:spcAft>
                <a:spcPts val="1800"/>
              </a:spcAft>
            </a:pPr>
            <a:r>
              <a:rPr lang="en-US" sz="3600" dirty="0"/>
              <a:t>Aurangzeb reversed tax policies and taxed the Hindus</a:t>
            </a:r>
          </a:p>
          <a:p>
            <a:pPr marL="365760">
              <a:spcAft>
                <a:spcPts val="1800"/>
              </a:spcAft>
            </a:pPr>
            <a:r>
              <a:rPr lang="en-US" sz="3600" dirty="0"/>
              <a:t>Ruined economy</a:t>
            </a:r>
          </a:p>
          <a:p>
            <a:pPr marL="365760">
              <a:spcAft>
                <a:spcPts val="1800"/>
              </a:spcAft>
            </a:pPr>
            <a:r>
              <a:rPr lang="en-US" sz="3600" dirty="0"/>
              <a:t>Banned construction of temples and Hindu movements</a:t>
            </a:r>
          </a:p>
          <a:p>
            <a:pPr marL="365760">
              <a:spcAft>
                <a:spcPts val="1800"/>
              </a:spcAft>
            </a:pPr>
            <a:r>
              <a:rPr lang="en-US" sz="3600" dirty="0"/>
              <a:t>Diminished religion and arts</a:t>
            </a:r>
          </a:p>
          <a:p>
            <a:pPr marL="365760">
              <a:spcAft>
                <a:spcPts val="1800"/>
              </a:spcAft>
            </a:pPr>
            <a:r>
              <a:rPr lang="en-US" sz="3600" dirty="0"/>
              <a:t>Caused the end of the empire</a:t>
            </a:r>
          </a:p>
        </p:txBody>
      </p:sp>
    </p:spTree>
    <p:extLst>
      <p:ext uri="{BB962C8B-B14F-4D97-AF65-F5344CB8AC3E}">
        <p14:creationId xmlns:p14="http://schemas.microsoft.com/office/powerpoint/2010/main" val="237614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2871-B366-4896-A132-A1E20B6B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564" y="186442"/>
            <a:ext cx="10178322" cy="1492132"/>
          </a:xfrm>
        </p:spPr>
        <p:txBody>
          <a:bodyPr>
            <a:normAutofit fontScale="90000"/>
          </a:bodyPr>
          <a:lstStyle/>
          <a:p>
            <a:pPr algn="r"/>
            <a:r>
              <a:rPr lang="en-US" sz="2700" dirty="0">
                <a:latin typeface="Hobo Std" panose="020B0803040709020204" pitchFamily="34" charset="0"/>
                <a:cs typeface="Gautami" panose="020B0502040204020203" pitchFamily="34" charset="0"/>
              </a:rPr>
              <a:t>From </a:t>
            </a:r>
            <a:br>
              <a:rPr lang="en-US" sz="2700" dirty="0">
                <a:latin typeface="Hobo Std" panose="020B0803040709020204" pitchFamily="34" charset="0"/>
                <a:cs typeface="Gautami" panose="020B0502040204020203" pitchFamily="34" charset="0"/>
              </a:rPr>
            </a:br>
            <a:r>
              <a:rPr lang="en-US" sz="4400" u="sng" dirty="0">
                <a:latin typeface="Hobo Std" panose="020B0803040709020204" pitchFamily="34" charset="0"/>
                <a:cs typeface="Gautami" panose="020B0502040204020203" pitchFamily="34" charset="0"/>
              </a:rPr>
              <a:t>Akbar’s Death in 1605</a:t>
            </a:r>
            <a:r>
              <a:rPr lang="en-US" sz="4400" dirty="0">
                <a:latin typeface="Hobo Std" panose="020B0803040709020204" pitchFamily="34" charset="0"/>
                <a:cs typeface="Gautami" panose="020B0502040204020203" pitchFamily="34" charset="0"/>
              </a:rPr>
              <a:t> </a:t>
            </a:r>
            <a:br>
              <a:rPr lang="en-US" sz="4400" dirty="0">
                <a:latin typeface="Hobo Std" panose="020B0803040709020204" pitchFamily="34" charset="0"/>
                <a:cs typeface="Gautami" panose="020B0502040204020203" pitchFamily="34" charset="0"/>
              </a:rPr>
            </a:br>
            <a:r>
              <a:rPr lang="en-US" sz="2700" dirty="0">
                <a:latin typeface="Hobo Std" panose="020B0803040709020204" pitchFamily="34" charset="0"/>
                <a:cs typeface="Gautami" panose="020B0502040204020203" pitchFamily="34" charset="0"/>
              </a:rPr>
              <a:t>to</a:t>
            </a:r>
            <a:r>
              <a:rPr lang="en-US" sz="4400" dirty="0">
                <a:latin typeface="Hobo Std" panose="020B0803040709020204" pitchFamily="34" charset="0"/>
                <a:cs typeface="Gautami" panose="020B0502040204020203" pitchFamily="34" charset="0"/>
              </a:rPr>
              <a:t> </a:t>
            </a:r>
            <a:br>
              <a:rPr lang="en-US" sz="4400" dirty="0">
                <a:latin typeface="Hobo Std" panose="020B0803040709020204" pitchFamily="34" charset="0"/>
                <a:cs typeface="Gautami" panose="020B0502040204020203" pitchFamily="34" charset="0"/>
              </a:rPr>
            </a:br>
            <a:r>
              <a:rPr lang="en-US" sz="4400" u="sng" dirty="0">
                <a:latin typeface="Hobo Std" panose="020B0803040709020204" pitchFamily="34" charset="0"/>
                <a:cs typeface="Gautami" panose="020B0502040204020203" pitchFamily="34" charset="0"/>
              </a:rPr>
              <a:t>Decline in 1707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6002D-D1B1-4B0D-BADB-FBFB84830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1" b="96136" l="2125" r="99000">
                        <a14:foregroundMark x1="5000" y1="29274" x2="2125" y2="31499"/>
                        <a14:foregroundMark x1="39875" y1="6792" x2="33625" y2="5621"/>
                        <a14:foregroundMark x1="88625" y1="30679" x2="97625" y2="37002"/>
                        <a14:foregroundMark x1="97625" y1="37002" x2="99000" y2="45550"/>
                        <a14:foregroundMark x1="88625" y1="51405" x2="93375" y2="51991"/>
                        <a14:foregroundMark x1="92750" y1="52693" x2="87125" y2="52927"/>
                        <a14:foregroundMark x1="91750" y1="52927" x2="86500" y2="53630"/>
                        <a14:foregroundMark x1="90750" y1="51405" x2="92500" y2="51171"/>
                        <a14:foregroundMark x1="62000" y1="82670" x2="80875" y2="83958"/>
                        <a14:foregroundMark x1="63625" y1="82436" x2="73375" y2="81850"/>
                        <a14:foregroundMark x1="73375" y1="81850" x2="77125" y2="82904"/>
                        <a14:foregroundMark x1="79500" y1="83958" x2="74625" y2="82436"/>
                        <a14:foregroundMark x1="74625" y1="82436" x2="79000" y2="82904"/>
                        <a14:foregroundMark x1="80250" y1="84192" x2="64375" y2="83841"/>
                        <a14:foregroundMark x1="69375" y1="96136" x2="68875" y2="92389"/>
                        <a14:foregroundMark x1="68000" y1="83958" x2="80750" y2="84192"/>
                        <a14:foregroundMark x1="78750" y1="84895" x2="64375" y2="84660"/>
                        <a14:foregroundMark x1="50375" y1="80913" x2="44875" y2="81030"/>
                        <a14:foregroundMark x1="49638" y1="79985" x2="54000" y2="79274"/>
                        <a14:foregroundMark x1="45375" y1="80679" x2="49460" y2="80014"/>
                        <a14:foregroundMark x1="52125" y1="80913" x2="48250" y2="80211"/>
                        <a14:foregroundMark x1="50375" y1="81967" x2="46500" y2="81265"/>
                        <a14:foregroundMark x1="50375" y1="76581" x2="39125" y2="74122"/>
                        <a14:foregroundMark x1="49250" y1="75059" x2="39500" y2="75995"/>
                        <a14:foregroundMark x1="39500" y1="75995" x2="39375" y2="76815"/>
                        <a14:foregroundMark x1="42250" y1="74824" x2="47000" y2="76112"/>
                        <a14:foregroundMark x1="44924" y1="76721" x2="42000" y2="76112"/>
                        <a14:foregroundMark x1="48250" y1="69555" x2="41750" y2="69204"/>
                        <a14:foregroundMark x1="46125" y1="68501" x2="43875" y2="68267"/>
                        <a14:foregroundMark x1="43250" y1="51991" x2="35250" y2="52225"/>
                        <a14:foregroundMark x1="42000" y1="52459" x2="36250" y2="52927"/>
                        <a14:foregroundMark x1="41750" y1="54567" x2="38875" y2="52927"/>
                        <a14:foregroundMark x1="42220" y1="51030" x2="43250" y2="50937"/>
                        <a14:foregroundMark x1="35500" y1="51639" x2="40767" y2="51162"/>
                        <a14:foregroundMark x1="41500" y1="75176" x2="48750" y2="74590"/>
                        <a14:foregroundMark x1="42750" y1="69789" x2="47500" y2="70492"/>
                        <a14:backgroundMark x1="41250" y1="49766" x2="40750" y2="48712"/>
                        <a14:backgroundMark x1="41250" y1="49766" x2="39875" y2="50000"/>
                        <a14:backgroundMark x1="46375" y1="72248" x2="38625" y2="71663"/>
                        <a14:backgroundMark x1="48500" y1="78337" x2="38375" y2="78571"/>
                        <a14:backgroundMark x1="10750" y1="1991" x2="3000" y2="15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783" y="1058091"/>
            <a:ext cx="5004879" cy="5342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1DB24-C172-446B-881F-15D0D870E5B6}"/>
              </a:ext>
            </a:extLst>
          </p:cNvPr>
          <p:cNvSpPr txBox="1"/>
          <p:nvPr/>
        </p:nvSpPr>
        <p:spPr>
          <a:xfrm>
            <a:off x="1815826" y="5042358"/>
            <a:ext cx="25958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Mughal Empire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7F8AA-F77F-463D-9C4A-75289CE2E4A3}"/>
              </a:ext>
            </a:extLst>
          </p:cNvPr>
          <p:cNvSpPr/>
          <p:nvPr/>
        </p:nvSpPr>
        <p:spPr>
          <a:xfrm>
            <a:off x="1936142" y="5474631"/>
            <a:ext cx="485030" cy="326003"/>
          </a:xfrm>
          <a:prstGeom prst="rect">
            <a:avLst/>
          </a:prstGeom>
          <a:solidFill>
            <a:srgbClr val="FB74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33179-65EB-4937-B36C-785667380D40}"/>
              </a:ext>
            </a:extLst>
          </p:cNvPr>
          <p:cNvSpPr/>
          <p:nvPr/>
        </p:nvSpPr>
        <p:spPr>
          <a:xfrm>
            <a:off x="1936142" y="5848854"/>
            <a:ext cx="485030" cy="326003"/>
          </a:xfrm>
          <a:prstGeom prst="rect">
            <a:avLst/>
          </a:prstGeom>
          <a:solidFill>
            <a:srgbClr val="F52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F0579-52AC-4D36-A45E-590211322EEF}"/>
              </a:ext>
            </a:extLst>
          </p:cNvPr>
          <p:cNvSpPr txBox="1"/>
          <p:nvPr/>
        </p:nvSpPr>
        <p:spPr>
          <a:xfrm>
            <a:off x="2396658" y="5411692"/>
            <a:ext cx="3364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1605 Death of Akbar</a:t>
            </a:r>
          </a:p>
          <a:p>
            <a:r>
              <a:rPr lang="en-US" sz="2400" dirty="0"/>
              <a:t>1707 Death of Aurangzeb</a:t>
            </a:r>
          </a:p>
        </p:txBody>
      </p:sp>
    </p:spTree>
    <p:extLst>
      <p:ext uri="{BB962C8B-B14F-4D97-AF65-F5344CB8AC3E}">
        <p14:creationId xmlns:p14="http://schemas.microsoft.com/office/powerpoint/2010/main" val="18402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41562D-C4E2-42B2-AE20-BF0DF5AF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763" y="2427299"/>
            <a:ext cx="6019988" cy="3310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DBDEC-17BB-4647-BA6F-A71DD13D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10" y="375368"/>
            <a:ext cx="7659058" cy="132085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ill Sans MT" panose="020B0502020104020203" pitchFamily="34" charset="0"/>
              </a:rPr>
              <a:t>Who Runs the country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71A51C-86F5-4DCA-A918-760E6B8F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112" y="1823831"/>
            <a:ext cx="2687217" cy="475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Social Organization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B6C4835E-196E-4C0F-907C-15F1213BD417}"/>
              </a:ext>
            </a:extLst>
          </p:cNvPr>
          <p:cNvSpPr txBox="1">
            <a:spLocks/>
          </p:cNvSpPr>
          <p:nvPr/>
        </p:nvSpPr>
        <p:spPr>
          <a:xfrm>
            <a:off x="7008189" y="1813891"/>
            <a:ext cx="3274146" cy="475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Centralized Government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41462-9388-4886-89A5-84D9D44C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741" l="6563" r="90000">
                        <a14:foregroundMark x1="36250" y1="87963" x2="36250" y2="87963"/>
                        <a14:foregroundMark x1="35521" y1="71296" x2="35521" y2="71296"/>
                        <a14:foregroundMark x1="30000" y1="63889" x2="30000" y2="63889"/>
                        <a14:foregroundMark x1="40000" y1="50556" x2="24583" y2="77222"/>
                        <a14:foregroundMark x1="24583" y1="77222" x2="24479" y2="77778"/>
                        <a14:foregroundMark x1="23333" y1="89259" x2="55521" y2="94444"/>
                        <a14:foregroundMark x1="11354" y1="82037" x2="11354" y2="82037"/>
                        <a14:foregroundMark x1="10104" y1="85926" x2="6771" y2="93889"/>
                        <a14:foregroundMark x1="6771" y1="93889" x2="6563" y2="95741"/>
                        <a14:foregroundMark x1="41771" y1="44074" x2="34896" y2="24630"/>
                        <a14:foregroundMark x1="34896" y1="24630" x2="32396" y2="23889"/>
                        <a14:foregroundMark x1="31250" y1="28333" x2="29063" y2="31667"/>
                        <a14:foregroundMark x1="29896" y1="31296" x2="28125" y2="35556"/>
                        <a14:foregroundMark x1="29167" y1="35556" x2="36771" y2="36481"/>
                        <a14:foregroundMark x1="28646" y1="38889" x2="28646" y2="38889"/>
                        <a14:foregroundMark x1="27708" y1="39259" x2="28125" y2="39259"/>
                        <a14:backgroundMark x1="28438" y1="39444" x2="28438" y2="39444"/>
                        <a14:backgroundMark x1="36875" y1="40741" x2="29896" y2="40741"/>
                        <a14:backgroundMark x1="36771" y1="39444" x2="35742" y2="39231"/>
                        <a14:backgroundMark x1="30586" y1="39155" x2="30833" y2="42963"/>
                        <a14:backgroundMark x1="36563" y1="42778" x2="36563" y2="39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91" y="1619392"/>
            <a:ext cx="7695486" cy="43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E0C00-4EB0-4F8D-80F3-8AE54484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6" b="28088"/>
          <a:stretch/>
        </p:blipFill>
        <p:spPr>
          <a:xfrm>
            <a:off x="20" y="10"/>
            <a:ext cx="6577170" cy="3383270"/>
          </a:xfrm>
          <a:custGeom>
            <a:avLst/>
            <a:gdLst>
              <a:gd name="connsiteX0" fmla="*/ 0 w 6577190"/>
              <a:gd name="connsiteY0" fmla="*/ 0 h 3383280"/>
              <a:gd name="connsiteX1" fmla="*/ 6397802 w 6577190"/>
              <a:gd name="connsiteY1" fmla="*/ 0 h 3383280"/>
              <a:gd name="connsiteX2" fmla="*/ 6402565 w 6577190"/>
              <a:gd name="connsiteY2" fmla="*/ 66675 h 3383280"/>
              <a:gd name="connsiteX3" fmla="*/ 6410502 w 6577190"/>
              <a:gd name="connsiteY3" fmla="*/ 122237 h 3383280"/>
              <a:gd name="connsiteX4" fmla="*/ 6420027 w 6577190"/>
              <a:gd name="connsiteY4" fmla="*/ 174625 h 3383280"/>
              <a:gd name="connsiteX5" fmla="*/ 6435902 w 6577190"/>
              <a:gd name="connsiteY5" fmla="*/ 217487 h 3383280"/>
              <a:gd name="connsiteX6" fmla="*/ 6451777 w 6577190"/>
              <a:gd name="connsiteY6" fmla="*/ 260350 h 3383280"/>
              <a:gd name="connsiteX7" fmla="*/ 6470827 w 6577190"/>
              <a:gd name="connsiteY7" fmla="*/ 296862 h 3383280"/>
              <a:gd name="connsiteX8" fmla="*/ 6489877 w 6577190"/>
              <a:gd name="connsiteY8" fmla="*/ 334962 h 3383280"/>
              <a:gd name="connsiteX9" fmla="*/ 6507340 w 6577190"/>
              <a:gd name="connsiteY9" fmla="*/ 369887 h 3383280"/>
              <a:gd name="connsiteX10" fmla="*/ 6524802 w 6577190"/>
              <a:gd name="connsiteY10" fmla="*/ 409575 h 3383280"/>
              <a:gd name="connsiteX11" fmla="*/ 6540677 w 6577190"/>
              <a:gd name="connsiteY11" fmla="*/ 450850 h 3383280"/>
              <a:gd name="connsiteX12" fmla="*/ 6554965 w 6577190"/>
              <a:gd name="connsiteY12" fmla="*/ 496887 h 3383280"/>
              <a:gd name="connsiteX13" fmla="*/ 6566077 w 6577190"/>
              <a:gd name="connsiteY13" fmla="*/ 546100 h 3383280"/>
              <a:gd name="connsiteX14" fmla="*/ 6574015 w 6577190"/>
              <a:gd name="connsiteY14" fmla="*/ 606425 h 3383280"/>
              <a:gd name="connsiteX15" fmla="*/ 6577190 w 6577190"/>
              <a:gd name="connsiteY15" fmla="*/ 673100 h 3383280"/>
              <a:gd name="connsiteX16" fmla="*/ 6574015 w 6577190"/>
              <a:gd name="connsiteY16" fmla="*/ 744537 h 3383280"/>
              <a:gd name="connsiteX17" fmla="*/ 6566077 w 6577190"/>
              <a:gd name="connsiteY17" fmla="*/ 801687 h 3383280"/>
              <a:gd name="connsiteX18" fmla="*/ 6554965 w 6577190"/>
              <a:gd name="connsiteY18" fmla="*/ 854075 h 3383280"/>
              <a:gd name="connsiteX19" fmla="*/ 6540677 w 6577190"/>
              <a:gd name="connsiteY19" fmla="*/ 901700 h 3383280"/>
              <a:gd name="connsiteX20" fmla="*/ 6524802 w 6577190"/>
              <a:gd name="connsiteY20" fmla="*/ 942975 h 3383280"/>
              <a:gd name="connsiteX21" fmla="*/ 6505752 w 6577190"/>
              <a:gd name="connsiteY21" fmla="*/ 981075 h 3383280"/>
              <a:gd name="connsiteX22" fmla="*/ 6486702 w 6577190"/>
              <a:gd name="connsiteY22" fmla="*/ 1017587 h 3383280"/>
              <a:gd name="connsiteX23" fmla="*/ 6467652 w 6577190"/>
              <a:gd name="connsiteY23" fmla="*/ 1055687 h 3383280"/>
              <a:gd name="connsiteX24" fmla="*/ 6450190 w 6577190"/>
              <a:gd name="connsiteY24" fmla="*/ 1095375 h 3383280"/>
              <a:gd name="connsiteX25" fmla="*/ 6432727 w 6577190"/>
              <a:gd name="connsiteY25" fmla="*/ 1136650 h 3383280"/>
              <a:gd name="connsiteX26" fmla="*/ 6418440 w 6577190"/>
              <a:gd name="connsiteY26" fmla="*/ 1182687 h 3383280"/>
              <a:gd name="connsiteX27" fmla="*/ 6408915 w 6577190"/>
              <a:gd name="connsiteY27" fmla="*/ 1235075 h 3383280"/>
              <a:gd name="connsiteX28" fmla="*/ 6399390 w 6577190"/>
              <a:gd name="connsiteY28" fmla="*/ 1295400 h 3383280"/>
              <a:gd name="connsiteX29" fmla="*/ 6397802 w 6577190"/>
              <a:gd name="connsiteY29" fmla="*/ 1363662 h 3383280"/>
              <a:gd name="connsiteX30" fmla="*/ 6399390 w 6577190"/>
              <a:gd name="connsiteY30" fmla="*/ 1431925 h 3383280"/>
              <a:gd name="connsiteX31" fmla="*/ 6408915 w 6577190"/>
              <a:gd name="connsiteY31" fmla="*/ 1492250 h 3383280"/>
              <a:gd name="connsiteX32" fmla="*/ 6418440 w 6577190"/>
              <a:gd name="connsiteY32" fmla="*/ 1544637 h 3383280"/>
              <a:gd name="connsiteX33" fmla="*/ 6432727 w 6577190"/>
              <a:gd name="connsiteY33" fmla="*/ 1589087 h 3383280"/>
              <a:gd name="connsiteX34" fmla="*/ 6450190 w 6577190"/>
              <a:gd name="connsiteY34" fmla="*/ 1631950 h 3383280"/>
              <a:gd name="connsiteX35" fmla="*/ 6467652 w 6577190"/>
              <a:gd name="connsiteY35" fmla="*/ 1671637 h 3383280"/>
              <a:gd name="connsiteX36" fmla="*/ 6486702 w 6577190"/>
              <a:gd name="connsiteY36" fmla="*/ 1708150 h 3383280"/>
              <a:gd name="connsiteX37" fmla="*/ 6505752 w 6577190"/>
              <a:gd name="connsiteY37" fmla="*/ 1743075 h 3383280"/>
              <a:gd name="connsiteX38" fmla="*/ 6524802 w 6577190"/>
              <a:gd name="connsiteY38" fmla="*/ 1782762 h 3383280"/>
              <a:gd name="connsiteX39" fmla="*/ 6540677 w 6577190"/>
              <a:gd name="connsiteY39" fmla="*/ 1824037 h 3383280"/>
              <a:gd name="connsiteX40" fmla="*/ 6554965 w 6577190"/>
              <a:gd name="connsiteY40" fmla="*/ 1870075 h 3383280"/>
              <a:gd name="connsiteX41" fmla="*/ 6566077 w 6577190"/>
              <a:gd name="connsiteY41" fmla="*/ 1922462 h 3383280"/>
              <a:gd name="connsiteX42" fmla="*/ 6574015 w 6577190"/>
              <a:gd name="connsiteY42" fmla="*/ 1982787 h 3383280"/>
              <a:gd name="connsiteX43" fmla="*/ 6577190 w 6577190"/>
              <a:gd name="connsiteY43" fmla="*/ 2051050 h 3383280"/>
              <a:gd name="connsiteX44" fmla="*/ 6574015 w 6577190"/>
              <a:gd name="connsiteY44" fmla="*/ 2119312 h 3383280"/>
              <a:gd name="connsiteX45" fmla="*/ 6566077 w 6577190"/>
              <a:gd name="connsiteY45" fmla="*/ 2179637 h 3383280"/>
              <a:gd name="connsiteX46" fmla="*/ 6554965 w 6577190"/>
              <a:gd name="connsiteY46" fmla="*/ 2232025 h 3383280"/>
              <a:gd name="connsiteX47" fmla="*/ 6540677 w 6577190"/>
              <a:gd name="connsiteY47" fmla="*/ 2278062 h 3383280"/>
              <a:gd name="connsiteX48" fmla="*/ 6524802 w 6577190"/>
              <a:gd name="connsiteY48" fmla="*/ 2319337 h 3383280"/>
              <a:gd name="connsiteX49" fmla="*/ 6505752 w 6577190"/>
              <a:gd name="connsiteY49" fmla="*/ 2359025 h 3383280"/>
              <a:gd name="connsiteX50" fmla="*/ 6486702 w 6577190"/>
              <a:gd name="connsiteY50" fmla="*/ 2395537 h 3383280"/>
              <a:gd name="connsiteX51" fmla="*/ 6467652 w 6577190"/>
              <a:gd name="connsiteY51" fmla="*/ 2433637 h 3383280"/>
              <a:gd name="connsiteX52" fmla="*/ 6450190 w 6577190"/>
              <a:gd name="connsiteY52" fmla="*/ 2471737 h 3383280"/>
              <a:gd name="connsiteX53" fmla="*/ 6432727 w 6577190"/>
              <a:gd name="connsiteY53" fmla="*/ 2513012 h 3383280"/>
              <a:gd name="connsiteX54" fmla="*/ 6418440 w 6577190"/>
              <a:gd name="connsiteY54" fmla="*/ 2560637 h 3383280"/>
              <a:gd name="connsiteX55" fmla="*/ 6408915 w 6577190"/>
              <a:gd name="connsiteY55" fmla="*/ 2613025 h 3383280"/>
              <a:gd name="connsiteX56" fmla="*/ 6399390 w 6577190"/>
              <a:gd name="connsiteY56" fmla="*/ 2671762 h 3383280"/>
              <a:gd name="connsiteX57" fmla="*/ 6397802 w 6577190"/>
              <a:gd name="connsiteY57" fmla="*/ 2741612 h 3383280"/>
              <a:gd name="connsiteX58" fmla="*/ 6399390 w 6577190"/>
              <a:gd name="connsiteY58" fmla="*/ 2809875 h 3383280"/>
              <a:gd name="connsiteX59" fmla="*/ 6408915 w 6577190"/>
              <a:gd name="connsiteY59" fmla="*/ 2868612 h 3383280"/>
              <a:gd name="connsiteX60" fmla="*/ 6418440 w 6577190"/>
              <a:gd name="connsiteY60" fmla="*/ 2922587 h 3383280"/>
              <a:gd name="connsiteX61" fmla="*/ 6432727 w 6577190"/>
              <a:gd name="connsiteY61" fmla="*/ 2967037 h 3383280"/>
              <a:gd name="connsiteX62" fmla="*/ 6450190 w 6577190"/>
              <a:gd name="connsiteY62" fmla="*/ 3009900 h 3383280"/>
              <a:gd name="connsiteX63" fmla="*/ 6467652 w 6577190"/>
              <a:gd name="connsiteY63" fmla="*/ 3046412 h 3383280"/>
              <a:gd name="connsiteX64" fmla="*/ 6486702 w 6577190"/>
              <a:gd name="connsiteY64" fmla="*/ 3084512 h 3383280"/>
              <a:gd name="connsiteX65" fmla="*/ 6505752 w 6577190"/>
              <a:gd name="connsiteY65" fmla="*/ 3121025 h 3383280"/>
              <a:gd name="connsiteX66" fmla="*/ 6524802 w 6577190"/>
              <a:gd name="connsiteY66" fmla="*/ 3160712 h 3383280"/>
              <a:gd name="connsiteX67" fmla="*/ 6540677 w 6577190"/>
              <a:gd name="connsiteY67" fmla="*/ 3201987 h 3383280"/>
              <a:gd name="connsiteX68" fmla="*/ 6554965 w 6577190"/>
              <a:gd name="connsiteY68" fmla="*/ 3248025 h 3383280"/>
              <a:gd name="connsiteX69" fmla="*/ 6566077 w 6577190"/>
              <a:gd name="connsiteY69" fmla="*/ 3300412 h 3383280"/>
              <a:gd name="connsiteX70" fmla="*/ 6574015 w 6577190"/>
              <a:gd name="connsiteY70" fmla="*/ 3360737 h 3383280"/>
              <a:gd name="connsiteX71" fmla="*/ 6575089 w 6577190"/>
              <a:gd name="connsiteY71" fmla="*/ 3383280 h 3383280"/>
              <a:gd name="connsiteX72" fmla="*/ 0 w 6577190"/>
              <a:gd name="connsiteY72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7880F-FAA7-4A09-BBE9-612A7B608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71" b="8322"/>
          <a:stretch/>
        </p:blipFill>
        <p:spPr>
          <a:xfrm>
            <a:off x="20" y="3502429"/>
            <a:ext cx="6577170" cy="3383280"/>
          </a:xfrm>
          <a:custGeom>
            <a:avLst/>
            <a:gdLst>
              <a:gd name="connsiteX0" fmla="*/ 0 w 6577190"/>
              <a:gd name="connsiteY0" fmla="*/ 0 h 3383280"/>
              <a:gd name="connsiteX1" fmla="*/ 6575040 w 6577190"/>
              <a:gd name="connsiteY1" fmla="*/ 0 h 3383280"/>
              <a:gd name="connsiteX2" fmla="*/ 6574015 w 6577190"/>
              <a:gd name="connsiteY2" fmla="*/ 22542 h 3383280"/>
              <a:gd name="connsiteX3" fmla="*/ 6566077 w 6577190"/>
              <a:gd name="connsiteY3" fmla="*/ 82867 h 3383280"/>
              <a:gd name="connsiteX4" fmla="*/ 6554965 w 6577190"/>
              <a:gd name="connsiteY4" fmla="*/ 135255 h 3383280"/>
              <a:gd name="connsiteX5" fmla="*/ 6540677 w 6577190"/>
              <a:gd name="connsiteY5" fmla="*/ 181292 h 3383280"/>
              <a:gd name="connsiteX6" fmla="*/ 6524802 w 6577190"/>
              <a:gd name="connsiteY6" fmla="*/ 222567 h 3383280"/>
              <a:gd name="connsiteX7" fmla="*/ 6505752 w 6577190"/>
              <a:gd name="connsiteY7" fmla="*/ 262255 h 3383280"/>
              <a:gd name="connsiteX8" fmla="*/ 6467652 w 6577190"/>
              <a:gd name="connsiteY8" fmla="*/ 336867 h 3383280"/>
              <a:gd name="connsiteX9" fmla="*/ 6450190 w 6577190"/>
              <a:gd name="connsiteY9" fmla="*/ 373380 h 3383280"/>
              <a:gd name="connsiteX10" fmla="*/ 6432727 w 6577190"/>
              <a:gd name="connsiteY10" fmla="*/ 416242 h 3383280"/>
              <a:gd name="connsiteX11" fmla="*/ 6418440 w 6577190"/>
              <a:gd name="connsiteY11" fmla="*/ 460692 h 3383280"/>
              <a:gd name="connsiteX12" fmla="*/ 6408915 w 6577190"/>
              <a:gd name="connsiteY12" fmla="*/ 513080 h 3383280"/>
              <a:gd name="connsiteX13" fmla="*/ 6399390 w 6577190"/>
              <a:gd name="connsiteY13" fmla="*/ 573405 h 3383280"/>
              <a:gd name="connsiteX14" fmla="*/ 6397802 w 6577190"/>
              <a:gd name="connsiteY14" fmla="*/ 641667 h 3383280"/>
              <a:gd name="connsiteX15" fmla="*/ 6399390 w 6577190"/>
              <a:gd name="connsiteY15" fmla="*/ 711517 h 3383280"/>
              <a:gd name="connsiteX16" fmla="*/ 6408915 w 6577190"/>
              <a:gd name="connsiteY16" fmla="*/ 770255 h 3383280"/>
              <a:gd name="connsiteX17" fmla="*/ 6418440 w 6577190"/>
              <a:gd name="connsiteY17" fmla="*/ 822642 h 3383280"/>
              <a:gd name="connsiteX18" fmla="*/ 6432727 w 6577190"/>
              <a:gd name="connsiteY18" fmla="*/ 868680 h 3383280"/>
              <a:gd name="connsiteX19" fmla="*/ 6450190 w 6577190"/>
              <a:gd name="connsiteY19" fmla="*/ 911542 h 3383280"/>
              <a:gd name="connsiteX20" fmla="*/ 6467652 w 6577190"/>
              <a:gd name="connsiteY20" fmla="*/ 949642 h 3383280"/>
              <a:gd name="connsiteX21" fmla="*/ 6505752 w 6577190"/>
              <a:gd name="connsiteY21" fmla="*/ 1024255 h 3383280"/>
              <a:gd name="connsiteX22" fmla="*/ 6524802 w 6577190"/>
              <a:gd name="connsiteY22" fmla="*/ 1062355 h 3383280"/>
              <a:gd name="connsiteX23" fmla="*/ 6540677 w 6577190"/>
              <a:gd name="connsiteY23" fmla="*/ 1105217 h 3383280"/>
              <a:gd name="connsiteX24" fmla="*/ 6554965 w 6577190"/>
              <a:gd name="connsiteY24" fmla="*/ 1151255 h 3383280"/>
              <a:gd name="connsiteX25" fmla="*/ 6566077 w 6577190"/>
              <a:gd name="connsiteY25" fmla="*/ 1203642 h 3383280"/>
              <a:gd name="connsiteX26" fmla="*/ 6574015 w 6577190"/>
              <a:gd name="connsiteY26" fmla="*/ 1263967 h 3383280"/>
              <a:gd name="connsiteX27" fmla="*/ 6577190 w 6577190"/>
              <a:gd name="connsiteY27" fmla="*/ 1332230 h 3383280"/>
              <a:gd name="connsiteX28" fmla="*/ 6574015 w 6577190"/>
              <a:gd name="connsiteY28" fmla="*/ 1400492 h 3383280"/>
              <a:gd name="connsiteX29" fmla="*/ 6566077 w 6577190"/>
              <a:gd name="connsiteY29" fmla="*/ 1460817 h 3383280"/>
              <a:gd name="connsiteX30" fmla="*/ 6554965 w 6577190"/>
              <a:gd name="connsiteY30" fmla="*/ 1513205 h 3383280"/>
              <a:gd name="connsiteX31" fmla="*/ 6540677 w 6577190"/>
              <a:gd name="connsiteY31" fmla="*/ 1559242 h 3383280"/>
              <a:gd name="connsiteX32" fmla="*/ 6524802 w 6577190"/>
              <a:gd name="connsiteY32" fmla="*/ 1600517 h 3383280"/>
              <a:gd name="connsiteX33" fmla="*/ 6505752 w 6577190"/>
              <a:gd name="connsiteY33" fmla="*/ 1640205 h 3383280"/>
              <a:gd name="connsiteX34" fmla="*/ 6486702 w 6577190"/>
              <a:gd name="connsiteY34" fmla="*/ 1675130 h 3383280"/>
              <a:gd name="connsiteX35" fmla="*/ 6467652 w 6577190"/>
              <a:gd name="connsiteY35" fmla="*/ 1711642 h 3383280"/>
              <a:gd name="connsiteX36" fmla="*/ 6450190 w 6577190"/>
              <a:gd name="connsiteY36" fmla="*/ 1751330 h 3383280"/>
              <a:gd name="connsiteX37" fmla="*/ 6432727 w 6577190"/>
              <a:gd name="connsiteY37" fmla="*/ 1794192 h 3383280"/>
              <a:gd name="connsiteX38" fmla="*/ 6418440 w 6577190"/>
              <a:gd name="connsiteY38" fmla="*/ 1838642 h 3383280"/>
              <a:gd name="connsiteX39" fmla="*/ 6408915 w 6577190"/>
              <a:gd name="connsiteY39" fmla="*/ 1891030 h 3383280"/>
              <a:gd name="connsiteX40" fmla="*/ 6399390 w 6577190"/>
              <a:gd name="connsiteY40" fmla="*/ 1951355 h 3383280"/>
              <a:gd name="connsiteX41" fmla="*/ 6397802 w 6577190"/>
              <a:gd name="connsiteY41" fmla="*/ 2019617 h 3383280"/>
              <a:gd name="connsiteX42" fmla="*/ 6399390 w 6577190"/>
              <a:gd name="connsiteY42" fmla="*/ 2087880 h 3383280"/>
              <a:gd name="connsiteX43" fmla="*/ 6408915 w 6577190"/>
              <a:gd name="connsiteY43" fmla="*/ 2148205 h 3383280"/>
              <a:gd name="connsiteX44" fmla="*/ 6418440 w 6577190"/>
              <a:gd name="connsiteY44" fmla="*/ 2200592 h 3383280"/>
              <a:gd name="connsiteX45" fmla="*/ 6432727 w 6577190"/>
              <a:gd name="connsiteY45" fmla="*/ 2246630 h 3383280"/>
              <a:gd name="connsiteX46" fmla="*/ 6450190 w 6577190"/>
              <a:gd name="connsiteY46" fmla="*/ 2287905 h 3383280"/>
              <a:gd name="connsiteX47" fmla="*/ 6467652 w 6577190"/>
              <a:gd name="connsiteY47" fmla="*/ 2327592 h 3383280"/>
              <a:gd name="connsiteX48" fmla="*/ 6486702 w 6577190"/>
              <a:gd name="connsiteY48" fmla="*/ 2365692 h 3383280"/>
              <a:gd name="connsiteX49" fmla="*/ 6505752 w 6577190"/>
              <a:gd name="connsiteY49" fmla="*/ 2402205 h 3383280"/>
              <a:gd name="connsiteX50" fmla="*/ 6524802 w 6577190"/>
              <a:gd name="connsiteY50" fmla="*/ 2440305 h 3383280"/>
              <a:gd name="connsiteX51" fmla="*/ 6540677 w 6577190"/>
              <a:gd name="connsiteY51" fmla="*/ 2481580 h 3383280"/>
              <a:gd name="connsiteX52" fmla="*/ 6554965 w 6577190"/>
              <a:gd name="connsiteY52" fmla="*/ 2529205 h 3383280"/>
              <a:gd name="connsiteX53" fmla="*/ 6566077 w 6577190"/>
              <a:gd name="connsiteY53" fmla="*/ 2581592 h 3383280"/>
              <a:gd name="connsiteX54" fmla="*/ 6574015 w 6577190"/>
              <a:gd name="connsiteY54" fmla="*/ 2638742 h 3383280"/>
              <a:gd name="connsiteX55" fmla="*/ 6577190 w 6577190"/>
              <a:gd name="connsiteY55" fmla="*/ 2708592 h 3383280"/>
              <a:gd name="connsiteX56" fmla="*/ 6574015 w 6577190"/>
              <a:gd name="connsiteY56" fmla="*/ 2776855 h 3383280"/>
              <a:gd name="connsiteX57" fmla="*/ 6566077 w 6577190"/>
              <a:gd name="connsiteY57" fmla="*/ 2837180 h 3383280"/>
              <a:gd name="connsiteX58" fmla="*/ 6554965 w 6577190"/>
              <a:gd name="connsiteY58" fmla="*/ 2886392 h 3383280"/>
              <a:gd name="connsiteX59" fmla="*/ 6540677 w 6577190"/>
              <a:gd name="connsiteY59" fmla="*/ 2932430 h 3383280"/>
              <a:gd name="connsiteX60" fmla="*/ 6524802 w 6577190"/>
              <a:gd name="connsiteY60" fmla="*/ 2973705 h 3383280"/>
              <a:gd name="connsiteX61" fmla="*/ 6507340 w 6577190"/>
              <a:gd name="connsiteY61" fmla="*/ 3013392 h 3383280"/>
              <a:gd name="connsiteX62" fmla="*/ 6489877 w 6577190"/>
              <a:gd name="connsiteY62" fmla="*/ 3048317 h 3383280"/>
              <a:gd name="connsiteX63" fmla="*/ 6470827 w 6577190"/>
              <a:gd name="connsiteY63" fmla="*/ 3086417 h 3383280"/>
              <a:gd name="connsiteX64" fmla="*/ 6451777 w 6577190"/>
              <a:gd name="connsiteY64" fmla="*/ 3122930 h 3383280"/>
              <a:gd name="connsiteX65" fmla="*/ 6435902 w 6577190"/>
              <a:gd name="connsiteY65" fmla="*/ 3165792 h 3383280"/>
              <a:gd name="connsiteX66" fmla="*/ 6420027 w 6577190"/>
              <a:gd name="connsiteY66" fmla="*/ 3208655 h 3383280"/>
              <a:gd name="connsiteX67" fmla="*/ 6410502 w 6577190"/>
              <a:gd name="connsiteY67" fmla="*/ 3261042 h 3383280"/>
              <a:gd name="connsiteX68" fmla="*/ 6402565 w 6577190"/>
              <a:gd name="connsiteY68" fmla="*/ 3316605 h 3383280"/>
              <a:gd name="connsiteX69" fmla="*/ 6397802 w 6577190"/>
              <a:gd name="connsiteY69" fmla="*/ 3383280 h 3383280"/>
              <a:gd name="connsiteX70" fmla="*/ 0 w 6577190"/>
              <a:gd name="connsiteY70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FFDA8-135D-451D-97A1-10091657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Cultural Advancements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D4146D-DE18-43FE-BAE0-9F37CEE7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913" y="2460171"/>
            <a:ext cx="4604657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tx1"/>
                </a:solidFill>
              </a:rPr>
              <a:t>Art</a:t>
            </a:r>
          </a:p>
          <a:p>
            <a:r>
              <a:rPr lang="en-US" sz="4800" dirty="0">
                <a:solidFill>
                  <a:schemeClr val="tx1"/>
                </a:solidFill>
              </a:rPr>
              <a:t>Architecture</a:t>
            </a:r>
          </a:p>
          <a:p>
            <a:pPr marL="0">
              <a:buNone/>
            </a:pPr>
            <a:r>
              <a:rPr lang="en-US" sz="4800" dirty="0">
                <a:solidFill>
                  <a:schemeClr val="tx1"/>
                </a:solidFill>
              </a:rPr>
              <a:t>Technology</a:t>
            </a:r>
          </a:p>
          <a:p>
            <a:r>
              <a:rPr lang="en-US" sz="4800" dirty="0">
                <a:solidFill>
                  <a:schemeClr val="tx1"/>
                </a:solidFill>
              </a:rPr>
              <a:t>Astronomy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74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4753-C51E-461D-BA04-9460C1EA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obo Std" panose="020B0803040709020204" pitchFamily="34" charset="0"/>
                <a:cs typeface="Gautami" panose="020B0502040204020203" pitchFamily="34" charset="0"/>
              </a:rPr>
              <a:t>Significant Events &amp;</a:t>
            </a:r>
            <a:br>
              <a:rPr lang="en-US" dirty="0">
                <a:latin typeface="Hobo Std" panose="020B0803040709020204" pitchFamily="34" charset="0"/>
                <a:cs typeface="Gautami" panose="020B0502040204020203" pitchFamily="34" charset="0"/>
              </a:rPr>
            </a:br>
            <a:r>
              <a:rPr lang="en-US" dirty="0">
                <a:latin typeface="Hobo Std" panose="020B0803040709020204" pitchFamily="34" charset="0"/>
                <a:cs typeface="Gautami" panose="020B0502040204020203" pitchFamily="34" charset="0"/>
              </a:rPr>
              <a:t>Leaders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F9CB-9625-4D02-9FA9-0EA0FE0E4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6"/>
            <a:ext cx="10362806" cy="465462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  <a:cs typeface="Gautami" panose="020B0502040204020203" pitchFamily="34" charset="0"/>
              </a:rPr>
              <a:t>Most Important Leaders: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</a:rPr>
              <a:t>Shah Jahan </a:t>
            </a:r>
            <a:r>
              <a:rPr lang="en-US" sz="3900" dirty="0">
                <a:solidFill>
                  <a:schemeClr val="accent2">
                    <a:lumMod val="50000"/>
                  </a:schemeClr>
                </a:solidFill>
                <a:cs typeface="Gautami" panose="020B0502040204020203" pitchFamily="34" charset="0"/>
              </a:rPr>
              <a:t>– </a:t>
            </a:r>
            <a:r>
              <a:rPr lang="en-US" sz="3900" dirty="0">
                <a:solidFill>
                  <a:schemeClr val="accent2">
                    <a:lumMod val="50000"/>
                  </a:schemeClr>
                </a:solidFill>
              </a:rPr>
              <a:t>1628 to 1658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</a:rPr>
              <a:t>Aurangzeb – 1658 to 1707</a:t>
            </a:r>
          </a:p>
          <a:p>
            <a:pPr>
              <a:lnSpc>
                <a:spcPct val="120000"/>
              </a:lnSpc>
            </a:pPr>
            <a:endParaRPr lang="en-US" sz="3900" dirty="0">
              <a:solidFill>
                <a:schemeClr val="accent2">
                  <a:lumMod val="50000"/>
                </a:schemeClr>
              </a:solidFill>
              <a:cs typeface="Gautam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  <a:cs typeface="Gautami" panose="020B0502040204020203" pitchFamily="34" charset="0"/>
              </a:rPr>
              <a:t>Most Important Events: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  <a:cs typeface="Gautami" panose="020B0502040204020203" pitchFamily="34" charset="0"/>
              </a:rPr>
              <a:t>Building the Taj Mahal – Finished in 1648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  <a:cs typeface="Gautami" panose="020B0502040204020203" pitchFamily="34" charset="0"/>
              </a:rPr>
              <a:t>War between Shah Jahan’s sons – 1657 to 1659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solidFill>
                  <a:schemeClr val="accent2">
                    <a:lumMod val="50000"/>
                  </a:schemeClr>
                </a:solidFill>
                <a:cs typeface="Gautami" panose="020B0502040204020203" pitchFamily="34" charset="0"/>
              </a:rPr>
              <a:t>Aurangzeb’s Taxes</a:t>
            </a:r>
          </a:p>
          <a:p>
            <a:endParaRPr lang="en-US" dirty="0">
              <a:latin typeface="Hobo Std" panose="020B080304070902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9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CA277F2A-9B6A-4739-BE5C-EDDFA696F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7" r="1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18E8C5BB-A90A-496B-A745-79A49F350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D63B47-914A-418A-BA06-1B760F27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ADAF3-5E1F-488E-B21F-04896891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en-US" dirty="0"/>
              <a:t>Shah Jahan </a:t>
            </a:r>
            <a:br>
              <a:rPr lang="en-US" dirty="0"/>
            </a:br>
            <a:r>
              <a:rPr lang="en-US" dirty="0"/>
              <a:t>1628-1658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7654F-5FDB-47D5-B602-C13969DA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en-US" sz="3600" dirty="0"/>
              <a:t>Third son of emperor Jahangir</a:t>
            </a:r>
          </a:p>
          <a:p>
            <a:r>
              <a:rPr lang="en-US" sz="3600" dirty="0"/>
              <a:t>Obsessed with building</a:t>
            </a:r>
          </a:p>
          <a:p>
            <a:pPr lvl="1"/>
            <a:r>
              <a:rPr lang="en-US" sz="3200" dirty="0"/>
              <a:t>Built Taj Mahal for best wife</a:t>
            </a:r>
          </a:p>
          <a:p>
            <a:pPr lvl="1"/>
            <a:r>
              <a:rPr lang="en-US" sz="3200" dirty="0"/>
              <a:t>Built some monuments</a:t>
            </a:r>
          </a:p>
          <a:p>
            <a:r>
              <a:rPr lang="en-US" sz="3600" dirty="0"/>
              <a:t>Citizens did not like him</a:t>
            </a:r>
          </a:p>
        </p:txBody>
      </p:sp>
    </p:spTree>
    <p:extLst>
      <p:ext uri="{BB962C8B-B14F-4D97-AF65-F5344CB8AC3E}">
        <p14:creationId xmlns:p14="http://schemas.microsoft.com/office/powerpoint/2010/main" val="93513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4CE617-6592-453A-962C-896DEBE3A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/>
          </a:blip>
          <a:srcRect l="21141" r="15539" b="1"/>
          <a:stretch/>
        </p:blipFill>
        <p:spPr>
          <a:xfrm>
            <a:off x="6928338" y="10"/>
            <a:ext cx="5263662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6F9F0323-FA4D-439B-97DB-13B1F4ECD0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23BDE-21CC-4534-AB99-8625C71F48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100D67F-6274-41D6-A82E-57CCEA264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5B2AF-4888-4011-9EA4-1C237BD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9" y="379868"/>
            <a:ext cx="6624763" cy="149213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Hobo Std" panose="020B0803040709020204"/>
              </a:rPr>
              <a:t>Building The Taj Mahal </a:t>
            </a:r>
            <a:br>
              <a:rPr lang="en-US" sz="4000" dirty="0">
                <a:latin typeface="Hobo Std" panose="020B0803040709020204"/>
              </a:rPr>
            </a:br>
            <a:r>
              <a:rPr lang="en-US" sz="4000" dirty="0">
                <a:latin typeface="Hobo Std" panose="020B0803040709020204"/>
              </a:rPr>
              <a:t>Finished in 1648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359D-677B-4F49-8511-A162455F5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9" y="1872000"/>
            <a:ext cx="6015897" cy="4528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Shah Jahan’s favorite wife died</a:t>
            </a:r>
          </a:p>
          <a:p>
            <a:r>
              <a:rPr lang="en-US" sz="2800" dirty="0"/>
              <a:t>Depression</a:t>
            </a:r>
          </a:p>
          <a:p>
            <a:r>
              <a:rPr lang="en-US" sz="2800" dirty="0"/>
              <a:t>Decided to build memorial/grave</a:t>
            </a:r>
          </a:p>
          <a:p>
            <a:r>
              <a:rPr lang="en-US" sz="2800" dirty="0"/>
              <a:t>The Taj Mahal’s construction killed many people </a:t>
            </a:r>
          </a:p>
          <a:p>
            <a:r>
              <a:rPr lang="en-US" sz="2800" dirty="0"/>
              <a:t>Shah Jahan’s obsessive building furthered technologies like architecture and furthered arts, but did worse for the economy</a:t>
            </a:r>
          </a:p>
        </p:txBody>
      </p:sp>
    </p:spTree>
    <p:extLst>
      <p:ext uri="{BB962C8B-B14F-4D97-AF65-F5344CB8AC3E}">
        <p14:creationId xmlns:p14="http://schemas.microsoft.com/office/powerpoint/2010/main" val="165502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generated with high confidence">
            <a:extLst>
              <a:ext uri="{FF2B5EF4-FFF2-40B4-BE49-F238E27FC236}">
                <a16:creationId xmlns:a16="http://schemas.microsoft.com/office/drawing/2014/main" id="{7FE635D2-BCA2-464B-92D2-4DDC5872F13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739" r="1573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ADAF3-5E1F-488E-B21F-04896891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Aurangzeb </a:t>
            </a:r>
            <a:br>
              <a:rPr lang="en-US" dirty="0"/>
            </a:br>
            <a:r>
              <a:rPr lang="en-US" dirty="0"/>
              <a:t>1657-1707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7654F-5FDB-47D5-B602-C13969DA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1874516"/>
            <a:ext cx="6561221" cy="47989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One of Shah Jahan’s sons, Killed brother for power</a:t>
            </a:r>
          </a:p>
          <a:p>
            <a:r>
              <a:rPr lang="en-US" sz="3200" dirty="0"/>
              <a:t>Strict Islamic Ideals: </a:t>
            </a:r>
          </a:p>
          <a:p>
            <a:pPr lvl="1"/>
            <a:r>
              <a:rPr lang="en-US" sz="2800" dirty="0"/>
              <a:t>Banned drinking, smoking</a:t>
            </a:r>
          </a:p>
          <a:p>
            <a:pPr lvl="1"/>
            <a:r>
              <a:rPr lang="en-US" sz="2800" dirty="0"/>
              <a:t>Outlawed Hindus and tried to erase Hindu accomplishments from Akbar’s time </a:t>
            </a:r>
          </a:p>
          <a:p>
            <a:r>
              <a:rPr lang="en-US" sz="3200" dirty="0"/>
              <a:t>Hindus did not like him</a:t>
            </a:r>
            <a:endParaRPr lang="en-US" sz="2800" dirty="0"/>
          </a:p>
          <a:p>
            <a:pPr lvl="1"/>
            <a:r>
              <a:rPr lang="en-US" sz="2800" dirty="0"/>
              <a:t>Reversed Akbar’s tax policies</a:t>
            </a:r>
          </a:p>
          <a:p>
            <a:pPr lvl="1"/>
            <a:r>
              <a:rPr lang="en-US" sz="2800" dirty="0"/>
              <a:t>Banned Hindu things</a:t>
            </a:r>
          </a:p>
        </p:txBody>
      </p:sp>
    </p:spTree>
    <p:extLst>
      <p:ext uri="{BB962C8B-B14F-4D97-AF65-F5344CB8AC3E}">
        <p14:creationId xmlns:p14="http://schemas.microsoft.com/office/powerpoint/2010/main" val="388570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5" y="0"/>
            <a:ext cx="40737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5B2AF-4888-4011-9EA4-1C237BD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4"/>
            <a:ext cx="6335338" cy="190361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obo Std" panose="020B0803040709020204"/>
              </a:rPr>
              <a:t>war between shah Jahan’s Sons </a:t>
            </a:r>
            <a:r>
              <a:rPr lang="en-US" sz="3200" dirty="0">
                <a:latin typeface="Hobo Std" panose="020B0803040709020204"/>
              </a:rPr>
              <a:t/>
            </a:r>
            <a:br>
              <a:rPr lang="en-US" sz="3200" dirty="0">
                <a:latin typeface="Hobo Std" panose="020B0803040709020204"/>
              </a:rPr>
            </a:br>
            <a:r>
              <a:rPr lang="en-US" sz="4000" dirty="0">
                <a:latin typeface="Hobo Std" panose="020B0803040709020204"/>
              </a:rPr>
              <a:t>1657-1659</a:t>
            </a:r>
            <a:endParaRPr lang="en-US" sz="3200" dirty="0">
              <a:latin typeface="Hobo Std" panose="020B0803040709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359D-677B-4F49-8511-A162455F5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462464"/>
            <a:ext cx="6335338" cy="403458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Shah Jahan became very ill and had not been able to rule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Aurangzeb saw this as an opportunity to take over</a:t>
            </a:r>
          </a:p>
          <a:p>
            <a:pPr lvl="1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Prisoned father</a:t>
            </a:r>
          </a:p>
          <a:p>
            <a:pPr lvl="1"/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His brothers fought for the throne but Aurangzeb won</a:t>
            </a:r>
          </a:p>
          <a:p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Aurangzeb took over and he was biased against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Hindus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AutoShape 2" descr="Image result for the taj mahal">
            <a:extLst>
              <a:ext uri="{FF2B5EF4-FFF2-40B4-BE49-F238E27FC236}">
                <a16:creationId xmlns:a16="http://schemas.microsoft.com/office/drawing/2014/main" id="{EC7ADE3E-0069-4B49-ACB2-6E9A26B9D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4144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3716</TotalTime>
  <Words>535</Words>
  <Application>Microsoft Office PowerPoint</Application>
  <PresentationFormat>Widescreen</PresentationFormat>
  <Paragraphs>88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Fan Heiti Std B</vt:lpstr>
      <vt:lpstr>Arial</vt:lpstr>
      <vt:lpstr>Calibri</vt:lpstr>
      <vt:lpstr>Gautami</vt:lpstr>
      <vt:lpstr>Gill Sans MT</vt:lpstr>
      <vt:lpstr>Hobo Std</vt:lpstr>
      <vt:lpstr>Impact</vt:lpstr>
      <vt:lpstr>Badge</vt:lpstr>
      <vt:lpstr>Mughals:  Creators of the Taj Mahal (After AKbar)</vt:lpstr>
      <vt:lpstr>From  Akbar’s Death in 1605  to  Decline in 1707</vt:lpstr>
      <vt:lpstr>Who Runs the country</vt:lpstr>
      <vt:lpstr>Cultural Advancements</vt:lpstr>
      <vt:lpstr>Significant Events &amp; Leaders </vt:lpstr>
      <vt:lpstr>Shah Jahan  1628-1658</vt:lpstr>
      <vt:lpstr>Building The Taj Mahal  Finished in 1648</vt:lpstr>
      <vt:lpstr>Aurangzeb  1657-1707</vt:lpstr>
      <vt:lpstr>war between shah Jahan’s Sons  1657-1659</vt:lpstr>
      <vt:lpstr>Aurangzeb’s Taxes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Mughals II The Time before/after Akbar’s Death idk</dc:title>
  <dc:creator>Daeila, Nathan</dc:creator>
  <cp:lastModifiedBy>Daeila, Nathan</cp:lastModifiedBy>
  <cp:revision>39</cp:revision>
  <dcterms:created xsi:type="dcterms:W3CDTF">2018-05-21T05:34:26Z</dcterms:created>
  <dcterms:modified xsi:type="dcterms:W3CDTF">2018-05-30T20:10:41Z</dcterms:modified>
</cp:coreProperties>
</file>