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5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0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24DE4-9330-4EF5-8754-1F6CF968C5F0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A4444-FE8E-414B-B6CD-0E8C7F989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88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8072305-2C03-472F-A62B-373AF46F2BB7}" type="slidenum">
              <a:rPr lang="en-US" altLang="en-US" sz="1200">
                <a:solidFill>
                  <a:srgbClr val="000000"/>
                </a:solidFill>
              </a:rPr>
              <a:pPr/>
              <a:t>2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491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8329-C19C-46B3-8764-235B05F6DDE5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75D7-97A7-45C4-9FE9-4D7B4C164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75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8329-C19C-46B3-8764-235B05F6DDE5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75D7-97A7-45C4-9FE9-4D7B4C164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54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8329-C19C-46B3-8764-235B05F6DDE5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75D7-97A7-45C4-9FE9-4D7B4C164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50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8329-C19C-46B3-8764-235B05F6DDE5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75D7-97A7-45C4-9FE9-4D7B4C164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126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8329-C19C-46B3-8764-235B05F6DDE5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75D7-97A7-45C4-9FE9-4D7B4C164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72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8329-C19C-46B3-8764-235B05F6DDE5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75D7-97A7-45C4-9FE9-4D7B4C164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49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8329-C19C-46B3-8764-235B05F6DDE5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75D7-97A7-45C4-9FE9-4D7B4C164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35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8329-C19C-46B3-8764-235B05F6DDE5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75D7-97A7-45C4-9FE9-4D7B4C164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37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8329-C19C-46B3-8764-235B05F6DDE5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75D7-97A7-45C4-9FE9-4D7B4C164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45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8329-C19C-46B3-8764-235B05F6DDE5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75D7-97A7-45C4-9FE9-4D7B4C164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28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8329-C19C-46B3-8764-235B05F6DDE5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75D7-97A7-45C4-9FE9-4D7B4C164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08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88329-C19C-46B3-8764-235B05F6DDE5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575D7-97A7-45C4-9FE9-4D7B4C164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0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4"/>
            <a:ext cx="9144000" cy="1516335"/>
          </a:xfrm>
        </p:spPr>
        <p:txBody>
          <a:bodyPr>
            <a:normAutofit/>
          </a:bodyPr>
          <a:lstStyle/>
          <a:p>
            <a:r>
              <a:rPr lang="en-US" sz="8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 Up </a:t>
            </a:r>
            <a:r>
              <a:rPr lang="en-US" sz="8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4/16 (#3)</a:t>
            </a:r>
            <a:endParaRPr lang="en-US" sz="8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7829" y="3004457"/>
            <a:ext cx="8177348" cy="2253343"/>
          </a:xfrm>
        </p:spPr>
        <p:txBody>
          <a:bodyPr>
            <a:noAutofit/>
          </a:bodyPr>
          <a:lstStyle/>
          <a:p>
            <a:r>
              <a:rPr lang="en-US" sz="4400" dirty="0" smtClean="0"/>
              <a:t>Briefly describe why the Cuban Missile Crisis was so tense. What actions did JFK take and how was it resolved?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4426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026" y="208373"/>
            <a:ext cx="7886700" cy="732154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 Program 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442" y="1443212"/>
            <a:ext cx="5122843" cy="4535507"/>
          </a:xfrm>
        </p:spPr>
        <p:txBody>
          <a:bodyPr>
            <a:normAutofit/>
          </a:bodyPr>
          <a:lstStyle/>
          <a:p>
            <a:r>
              <a:rPr lang="en-US" dirty="0"/>
              <a:t>On </a:t>
            </a:r>
            <a:r>
              <a:rPr lang="en-US" b="1" dirty="0">
                <a:solidFill>
                  <a:schemeClr val="tx2"/>
                </a:solidFill>
              </a:rPr>
              <a:t>July 20, 1969</a:t>
            </a:r>
          </a:p>
          <a:p>
            <a:pPr lvl="1"/>
            <a:r>
              <a:rPr lang="en-US" dirty="0"/>
              <a:t>Neil Armstrong, Michael Collins, and Edwin “Buzz” Aldrin Jr. reached the moon as part of the Apollo space program. </a:t>
            </a:r>
          </a:p>
          <a:p>
            <a:r>
              <a:rPr lang="en-US" dirty="0"/>
              <a:t>The world watched in awe as Armstrong stepped onto the moon’s surface. </a:t>
            </a:r>
          </a:p>
          <a:p>
            <a:pPr lvl="1"/>
            <a:r>
              <a:rPr lang="en-US" i="1" dirty="0"/>
              <a:t>“That’s one small step for a man,” he said as he stepped onto the lunar soil, “one giant leap for mankind.”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11536" t="16230" r="60580" b="18851"/>
          <a:stretch/>
        </p:blipFill>
        <p:spPr>
          <a:xfrm>
            <a:off x="5530649" y="2079525"/>
            <a:ext cx="2721077" cy="356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1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1399221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Assassination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35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764" y="0"/>
            <a:ext cx="7886700" cy="71909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Tragedy in Dallas 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032" y="871999"/>
            <a:ext cx="5931572" cy="582447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November 22, 1963 </a:t>
            </a:r>
          </a:p>
          <a:p>
            <a:r>
              <a:rPr lang="en-US" dirty="0"/>
              <a:t>Motorcade through the city </a:t>
            </a:r>
          </a:p>
          <a:p>
            <a:r>
              <a:rPr lang="en-US" b="1" dirty="0">
                <a:solidFill>
                  <a:srgbClr val="FF0000"/>
                </a:solidFill>
              </a:rPr>
              <a:t>Lee Harvey Oswald</a:t>
            </a:r>
          </a:p>
          <a:p>
            <a:pPr lvl="1"/>
            <a:r>
              <a:rPr lang="en-US" dirty="0"/>
              <a:t>Two bullets hit Kennedy in the neck and head</a:t>
            </a:r>
          </a:p>
          <a:p>
            <a:r>
              <a:rPr lang="en-US" dirty="0"/>
              <a:t>LBJ Sworn in as POTUS hours after the shooting</a:t>
            </a:r>
          </a:p>
          <a:p>
            <a:r>
              <a:rPr lang="en-US" b="1" dirty="0"/>
              <a:t>Millions of American watched and mourned during the funeral procession</a:t>
            </a:r>
          </a:p>
          <a:p>
            <a:r>
              <a:rPr lang="en-US" altLang="en-US" dirty="0"/>
              <a:t>The </a:t>
            </a:r>
            <a:r>
              <a:rPr lang="en-US" altLang="en-US" b="1" dirty="0">
                <a:solidFill>
                  <a:srgbClr val="FF0000"/>
                </a:solidFill>
              </a:rPr>
              <a:t>Warren Commission </a:t>
            </a:r>
            <a:r>
              <a:rPr lang="en-US" altLang="en-US" dirty="0"/>
              <a:t>investigated the assassination and determined that Oswald had indeed acted alone</a:t>
            </a:r>
          </a:p>
          <a:p>
            <a:endParaRPr lang="en-US" sz="2100" dirty="0"/>
          </a:p>
        </p:txBody>
      </p:sp>
      <p:pic>
        <p:nvPicPr>
          <p:cNvPr id="10242" name="Picture 2" descr="http://cache.boston.com/resize/bonzai-fba/Globe_Photo/2008/04/18/1208557647_4364/539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604" y="1099859"/>
            <a:ext cx="2919262" cy="194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cbsnews1.cbsistatic.com/hub/i/r/2013/11/21/6643b3fb-373c-42f9-bdd1-ce3dcb1c28c6/thumbnail/620x350/d990c4f338f34d7be93550f39f41c6a4/worldmourns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146" y="5061674"/>
            <a:ext cx="2895938" cy="163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71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5695" y="1310763"/>
            <a:ext cx="3426018" cy="42906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240" y="1416009"/>
            <a:ext cx="5289026" cy="418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25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jeffsextonwrites.com/wp-content/uploads/2012/10/OT464_John-John-at-JFKs-funeral_19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77" y="1507634"/>
            <a:ext cx="3457575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news.sagacom.com/wp-content/blogs.dir/3/files/2013/11/jackie-620x4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884" y="1050070"/>
            <a:ext cx="3561351" cy="229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galleries.gothamistllc.com/asset/528aad38e0fbc0499e50e852/web_gallery/808191_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050" y="3579322"/>
            <a:ext cx="3451123" cy="233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41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764" y="0"/>
            <a:ext cx="7886700" cy="71909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 – Exit Slip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031" y="871999"/>
            <a:ext cx="8965947" cy="5824479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What was the public reaction to Kennedy’s assassination?</a:t>
            </a:r>
          </a:p>
          <a:p>
            <a:pPr lvl="1"/>
            <a:r>
              <a:rPr lang="en-US" altLang="en-US" sz="2800" dirty="0" smtClean="0"/>
              <a:t>Why do you think they reacted that way?</a:t>
            </a:r>
          </a:p>
          <a:p>
            <a:r>
              <a:rPr lang="en-US" altLang="en-US" sz="3200" b="1" dirty="0" smtClean="0"/>
              <a:t>What other examples, modern or 20</a:t>
            </a:r>
            <a:r>
              <a:rPr lang="en-US" altLang="en-US" sz="3200" b="1" baseline="30000" dirty="0" smtClean="0"/>
              <a:t>th</a:t>
            </a:r>
            <a:r>
              <a:rPr lang="en-US" altLang="en-US" sz="3200" b="1" dirty="0" smtClean="0"/>
              <a:t> century, can you think of where the public had a similar reaction to the death of a public figure?</a:t>
            </a:r>
          </a:p>
          <a:p>
            <a:pPr lvl="1"/>
            <a:r>
              <a:rPr lang="en-US" altLang="en-US" sz="2800" dirty="0" smtClean="0"/>
              <a:t>What are the connections?</a:t>
            </a:r>
          </a:p>
          <a:p>
            <a:pPr lvl="1"/>
            <a:r>
              <a:rPr lang="en-US" altLang="en-US" sz="2800" dirty="0" smtClean="0"/>
              <a:t>Why does the public react so strongly to the deaths of people they don’t know personally?</a:t>
            </a:r>
            <a:endParaRPr lang="en-US" altLang="en-US" sz="2800" dirty="0"/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89963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504826" y="0"/>
            <a:ext cx="6800851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b="1" dirty="0" smtClean="0">
                <a:solidFill>
                  <a:srgbClr val="002F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16, 2018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22263" y="838201"/>
            <a:ext cx="4240212" cy="5600700"/>
          </a:xfrm>
        </p:spPr>
        <p:txBody>
          <a:bodyPr>
            <a:normAutofit/>
          </a:bodyPr>
          <a:lstStyle/>
          <a:p>
            <a:pPr marL="82294" indent="0">
              <a:buNone/>
              <a:defRPr/>
            </a:pPr>
            <a:r>
              <a:rPr lang="en" b="1" u="sng" dirty="0" smtClean="0">
                <a:solidFill>
                  <a:srgbClr val="660066"/>
                </a:solidFill>
                <a:latin typeface="Georgia"/>
                <a:ea typeface="Georgia"/>
                <a:cs typeface="Georgia"/>
                <a:sym typeface="Georgia"/>
              </a:rPr>
              <a:t>Out for Stamp</a:t>
            </a:r>
            <a:r>
              <a:rPr lang="en" b="1" dirty="0" smtClean="0">
                <a:solidFill>
                  <a:srgbClr val="660066"/>
                </a:solidFill>
                <a:latin typeface="Georgia"/>
                <a:ea typeface="Georgia"/>
                <a:cs typeface="Georgia"/>
                <a:sym typeface="Georgia"/>
              </a:rPr>
              <a:t>:</a:t>
            </a:r>
          </a:p>
          <a:p>
            <a:pPr marL="82294" indent="0">
              <a:buNone/>
              <a:defRPr/>
            </a:pPr>
            <a:endParaRPr lang="en" b="1" dirty="0" smtClean="0">
              <a:solidFill>
                <a:srgbClr val="66006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82294" indent="0">
              <a:buNone/>
              <a:defRPr/>
            </a:pPr>
            <a:endParaRPr lang="en" sz="1800" b="1" dirty="0">
              <a:solidFill>
                <a:schemeClr val="bg2">
                  <a:lumMod val="10000"/>
                  <a:lumOff val="90000"/>
                </a:schemeClr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82294" indent="0">
              <a:buNone/>
              <a:defRPr/>
            </a:pPr>
            <a:r>
              <a:rPr lang="en" b="1" u="sng" dirty="0">
                <a:latin typeface="Georgia"/>
                <a:ea typeface="Georgia"/>
                <a:cs typeface="Georgia"/>
                <a:sym typeface="Georgia"/>
              </a:rPr>
              <a:t>Take out</a:t>
            </a:r>
            <a:r>
              <a:rPr lang="en" b="1" dirty="0">
                <a:latin typeface="Georgia"/>
                <a:ea typeface="Georgia"/>
                <a:cs typeface="Georgia"/>
                <a:sym typeface="Georgia"/>
              </a:rPr>
              <a:t>: </a:t>
            </a:r>
          </a:p>
          <a:p>
            <a:pPr marL="82294" indent="0">
              <a:buNone/>
              <a:defRPr/>
            </a:pPr>
            <a:r>
              <a:rPr lang="en-US" b="1" dirty="0" smtClean="0">
                <a:latin typeface="Georgia" panose="02040502050405020303" pitchFamily="18" charset="0"/>
              </a:rPr>
              <a:t>Notes</a:t>
            </a:r>
            <a:endParaRPr lang="en-US" b="1" dirty="0">
              <a:latin typeface="Georgia" panose="02040502050405020303" pitchFamily="18" charset="0"/>
            </a:endParaRPr>
          </a:p>
          <a:p>
            <a:pPr marL="0" indent="0">
              <a:buNone/>
              <a:defRPr/>
            </a:pPr>
            <a:endParaRPr lang="en" sz="800" b="1" dirty="0">
              <a:solidFill>
                <a:schemeClr val="bg2">
                  <a:lumMod val="10000"/>
                  <a:lumOff val="90000"/>
                </a:schemeClr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indent="0">
              <a:buNone/>
              <a:defRPr/>
            </a:pPr>
            <a:r>
              <a:rPr lang="en" b="1" u="sng" dirty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Agenda</a:t>
            </a:r>
            <a:r>
              <a:rPr lang="en" b="1" dirty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:</a:t>
            </a:r>
          </a:p>
          <a:p>
            <a:pPr marL="0" indent="0">
              <a:buNone/>
              <a:defRPr/>
            </a:pPr>
            <a:r>
              <a:rPr lang="en" b="1" dirty="0" smtClean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JFK Domestic and Assassination</a:t>
            </a:r>
            <a:endParaRPr lang="en" b="1" dirty="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indent="0">
              <a:buNone/>
              <a:defRPr/>
            </a:pPr>
            <a:endParaRPr lang="en" b="1" dirty="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indent="0">
              <a:buNone/>
              <a:defRPr/>
            </a:pPr>
            <a:r>
              <a:rPr lang="en" b="1" u="sng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Skills: </a:t>
            </a:r>
          </a:p>
          <a:p>
            <a:pPr marL="0" indent="0">
              <a:buNone/>
              <a:defRPr/>
            </a:pPr>
            <a:endParaRPr lang="en" b="1" dirty="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indent="0">
              <a:buNone/>
              <a:defRPr/>
            </a:pPr>
            <a:endParaRPr lang="en" sz="900" b="1" u="sng" dirty="0">
              <a:solidFill>
                <a:schemeClr val="bg2">
                  <a:lumMod val="10000"/>
                  <a:lumOff val="90000"/>
                </a:schemeClr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226431" y="358141"/>
            <a:ext cx="4825135" cy="6369230"/>
          </a:xfrm>
        </p:spPr>
        <p:txBody>
          <a:bodyPr>
            <a:noAutofit/>
          </a:bodyPr>
          <a:lstStyle/>
          <a:p>
            <a:pPr marL="82294" indent="0">
              <a:buNone/>
              <a:defRPr/>
            </a:pPr>
            <a:r>
              <a:rPr lang="en" b="1" u="sng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Learning Target (I can…)</a:t>
            </a:r>
            <a:r>
              <a:rPr lang="en" b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:</a:t>
            </a:r>
            <a:endParaRPr lang="en" b="1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>
              <a:defRPr/>
            </a:pPr>
            <a:r>
              <a:rPr lang="en-US" b="1" dirty="0" smtClean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Explain JFK’s domestic policy</a:t>
            </a:r>
          </a:p>
          <a:p>
            <a:pPr>
              <a:defRPr/>
            </a:pPr>
            <a:r>
              <a:rPr lang="en-US" b="1" dirty="0" smtClean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Describe the Kennedy assassination and its impact</a:t>
            </a:r>
            <a:endParaRPr lang="en" b="1" dirty="0" smtClean="0"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marL="82294" indent="0">
              <a:buNone/>
              <a:defRPr/>
            </a:pPr>
            <a:endParaRPr lang="en" sz="788" b="1" dirty="0">
              <a:solidFill>
                <a:schemeClr val="bg2">
                  <a:lumMod val="10000"/>
                  <a:lumOff val="90000"/>
                </a:schemeClr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marL="82294" indent="0">
              <a:buNone/>
              <a:defRPr/>
            </a:pPr>
            <a:r>
              <a:rPr lang="en" b="1" u="sng" dirty="0" smtClean="0">
                <a:solidFill>
                  <a:srgbClr val="FF0000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Upcoming Dates</a:t>
            </a:r>
          </a:p>
          <a:p>
            <a:pPr marL="82294" indent="0">
              <a:buNone/>
              <a:defRPr/>
            </a:pPr>
            <a:r>
              <a:rPr lang="en" b="1" dirty="0" smtClean="0">
                <a:solidFill>
                  <a:srgbClr val="FF0000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4/17: </a:t>
            </a:r>
            <a:r>
              <a:rPr lang="en" b="1" dirty="0" smtClean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All late work due for Quarter 3</a:t>
            </a:r>
          </a:p>
          <a:p>
            <a:pPr marL="82294" indent="0">
              <a:buNone/>
              <a:defRPr/>
            </a:pPr>
            <a:r>
              <a:rPr lang="en" b="1" dirty="0">
                <a:solidFill>
                  <a:srgbClr val="FF0000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	</a:t>
            </a:r>
            <a:r>
              <a:rPr lang="en" b="1" dirty="0" smtClean="0">
                <a:solidFill>
                  <a:srgbClr val="FF0000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*NO late work will be accepted after this day.</a:t>
            </a:r>
          </a:p>
          <a:p>
            <a:pPr marL="82294" indent="0">
              <a:buNone/>
              <a:defRPr/>
            </a:pPr>
            <a:endParaRPr lang="en-US" sz="18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8521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59" y="1278664"/>
            <a:ext cx="7886700" cy="1843359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 in Camelot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11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http://img2.timeinc.net/people/i/2013/specials/jfk/camelot/jfk-07-6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0006" y="4785527"/>
            <a:ext cx="2460595" cy="1845447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691" y="131966"/>
            <a:ext cx="5118006" cy="5996275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Youngest</a:t>
            </a:r>
            <a:r>
              <a:rPr lang="en-US" dirty="0">
                <a:solidFill>
                  <a:srgbClr val="FF0000"/>
                </a:solidFill>
              </a:rPr>
              <a:t> elected president </a:t>
            </a:r>
          </a:p>
          <a:p>
            <a:pPr lvl="1"/>
            <a:r>
              <a:rPr lang="en-US" sz="2000" dirty="0"/>
              <a:t>Handsome and charming 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Seen as </a:t>
            </a:r>
            <a:r>
              <a:rPr lang="en-US" sz="2000" b="1" dirty="0">
                <a:solidFill>
                  <a:srgbClr val="FF0000"/>
                </a:solidFill>
              </a:rPr>
              <a:t>American Royalty </a:t>
            </a:r>
          </a:p>
          <a:p>
            <a:r>
              <a:rPr lang="en-US" dirty="0"/>
              <a:t>White house was warm, exciting to visit</a:t>
            </a:r>
          </a:p>
          <a:p>
            <a:pPr lvl="1"/>
            <a:r>
              <a:rPr lang="en-US" sz="2000" dirty="0"/>
              <a:t>Became a showcase for arts/culture </a:t>
            </a:r>
          </a:p>
          <a:p>
            <a:r>
              <a:rPr lang="en-US" dirty="0" smtClean="0"/>
              <a:t>Compared </a:t>
            </a:r>
            <a:r>
              <a:rPr lang="en-US" dirty="0"/>
              <a:t>to King Arthur and his knights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Period of </a:t>
            </a:r>
            <a:r>
              <a:rPr lang="en-US" b="1" dirty="0">
                <a:solidFill>
                  <a:srgbClr val="FF0000"/>
                </a:solidFill>
              </a:rPr>
              <a:t>happiness and enchantment </a:t>
            </a:r>
          </a:p>
          <a:p>
            <a:r>
              <a:rPr lang="en-US" dirty="0">
                <a:solidFill>
                  <a:srgbClr val="FF0000"/>
                </a:solidFill>
              </a:rPr>
              <a:t>Jackie Kennedy </a:t>
            </a:r>
          </a:p>
          <a:p>
            <a:pPr lvl="1"/>
            <a:r>
              <a:rPr lang="en-US" sz="2000" b="1" dirty="0"/>
              <a:t>Beautiful and young</a:t>
            </a:r>
          </a:p>
          <a:p>
            <a:pPr lvl="1"/>
            <a:r>
              <a:rPr lang="en-US" sz="2000" b="1" dirty="0"/>
              <a:t>Fashion/popular culture </a:t>
            </a:r>
          </a:p>
          <a:p>
            <a:r>
              <a:rPr lang="en-US" dirty="0"/>
              <a:t>Children  </a:t>
            </a:r>
          </a:p>
          <a:p>
            <a:pPr lvl="1"/>
            <a:r>
              <a:rPr lang="en-US" sz="2000" dirty="0"/>
              <a:t>Caroline</a:t>
            </a:r>
          </a:p>
          <a:p>
            <a:pPr lvl="1"/>
            <a:r>
              <a:rPr lang="en-US" sz="2000" dirty="0"/>
              <a:t>John Jr. </a:t>
            </a:r>
          </a:p>
        </p:txBody>
      </p:sp>
      <p:pic>
        <p:nvPicPr>
          <p:cNvPr id="6146" name="Picture 2" descr="https://upload.wikimedia.org/wikipedia/commons/f/f8/JFK_and_family_in_Hyannis_Port%2C_04_August_19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1697" y="131966"/>
            <a:ext cx="2054597" cy="2100556"/>
          </a:xfrm>
          <a:prstGeom prst="rect">
            <a:avLst/>
          </a:prstGeom>
          <a:noFill/>
        </p:spPr>
      </p:pic>
      <p:pic>
        <p:nvPicPr>
          <p:cNvPr id="6148" name="Picture 4" descr="http://img2.timeinc.net/people/i/2013/specials/jfk/camelot/jfk-03-4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0534" y="1668808"/>
            <a:ext cx="2150067" cy="2150067"/>
          </a:xfrm>
          <a:prstGeom prst="rect">
            <a:avLst/>
          </a:prstGeom>
          <a:noFill/>
        </p:spPr>
      </p:pic>
      <p:pic>
        <p:nvPicPr>
          <p:cNvPr id="6150" name="Picture 6" descr="http://drdann.com/wp-content/uploads/2013/03/JF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1697" y="3357441"/>
            <a:ext cx="2197588" cy="1417799"/>
          </a:xfrm>
          <a:prstGeom prst="rect">
            <a:avLst/>
          </a:prstGeom>
          <a:noFill/>
        </p:spPr>
      </p:pic>
      <p:pic>
        <p:nvPicPr>
          <p:cNvPr id="6154" name="Picture 10" descr="http://www.goodbooksinthewoods.com/pictures/380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82623" y="5002212"/>
            <a:ext cx="1081223" cy="1412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54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Domestic AFFAIRS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6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340" y="156642"/>
            <a:ext cx="7886700" cy="812386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Best and the Brightest 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340" y="1454227"/>
            <a:ext cx="5530275" cy="5034708"/>
          </a:xfrm>
        </p:spPr>
        <p:txBody>
          <a:bodyPr>
            <a:noAutofit/>
          </a:bodyPr>
          <a:lstStyle/>
          <a:p>
            <a:r>
              <a:rPr lang="en-US" sz="3200" dirty="0"/>
              <a:t>Wanted to surround himself with the best advisors</a:t>
            </a:r>
          </a:p>
          <a:p>
            <a:r>
              <a:rPr lang="en-US" sz="3200" dirty="0"/>
              <a:t>Top executives and elite universities  </a:t>
            </a:r>
          </a:p>
          <a:p>
            <a:pPr lvl="1"/>
            <a:r>
              <a:rPr lang="en-US" sz="3200" dirty="0"/>
              <a:t>Brother, </a:t>
            </a:r>
            <a:r>
              <a:rPr lang="en-US" sz="3200" b="1" dirty="0">
                <a:solidFill>
                  <a:srgbClr val="FF0000"/>
                </a:solidFill>
              </a:rPr>
              <a:t>Robert (Bobby) Kennedy </a:t>
            </a:r>
            <a:r>
              <a:rPr lang="en-US" sz="3200" dirty="0"/>
              <a:t>became Attorney General</a:t>
            </a:r>
          </a:p>
          <a:p>
            <a:pPr lvl="2"/>
            <a:r>
              <a:rPr lang="en-US" sz="2800" dirty="0"/>
              <a:t>35 years old </a:t>
            </a:r>
          </a:p>
          <a:p>
            <a:r>
              <a:rPr lang="en-US" sz="3200" b="1" dirty="0"/>
              <a:t>Fueled by </a:t>
            </a:r>
            <a:r>
              <a:rPr lang="en-US" sz="3200" b="1" dirty="0">
                <a:solidFill>
                  <a:srgbClr val="FF0000"/>
                </a:solidFill>
              </a:rPr>
              <a:t>idealism</a:t>
            </a:r>
            <a:r>
              <a:rPr lang="en-US" sz="3200" b="1" dirty="0"/>
              <a:t>, they all wanted to change the world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23236" y="3910709"/>
            <a:ext cx="3208883" cy="1938857"/>
          </a:xfrm>
          <a:prstGeom prst="rect">
            <a:avLst/>
          </a:prstGeom>
        </p:spPr>
      </p:pic>
      <p:pic>
        <p:nvPicPr>
          <p:cNvPr id="1026" name="Picture 2" descr="http://www.larepublica.ec/wp-content/uploads/2016/02/kennedy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849" y="1690692"/>
            <a:ext cx="2749268" cy="170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89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891" y="100724"/>
            <a:ext cx="7886700" cy="748739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Frontier 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1" y="1068639"/>
            <a:ext cx="5872876" cy="5567292"/>
          </a:xfrm>
        </p:spPr>
        <p:txBody>
          <a:bodyPr>
            <a:normAutofit/>
          </a:bodyPr>
          <a:lstStyle/>
          <a:p>
            <a:r>
              <a:rPr lang="en-US" sz="3600" dirty="0"/>
              <a:t>Name of Kennedy’s </a:t>
            </a:r>
            <a:r>
              <a:rPr lang="en-US" sz="3600" b="1" dirty="0">
                <a:solidFill>
                  <a:srgbClr val="FF0000"/>
                </a:solidFill>
              </a:rPr>
              <a:t>domestic policy plan</a:t>
            </a:r>
          </a:p>
          <a:p>
            <a:pPr lvl="1"/>
            <a:r>
              <a:rPr lang="en-US" sz="3200" dirty="0"/>
              <a:t>Increase support for </a:t>
            </a:r>
            <a:r>
              <a:rPr lang="en-US" sz="3200" b="1" dirty="0">
                <a:solidFill>
                  <a:srgbClr val="FF0000"/>
                </a:solidFill>
              </a:rPr>
              <a:t>education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</a:p>
          <a:p>
            <a:pPr lvl="1"/>
            <a:r>
              <a:rPr lang="en-US" sz="3200" dirty="0"/>
              <a:t>Programs against </a:t>
            </a:r>
            <a:r>
              <a:rPr lang="en-US" sz="3200" b="1" dirty="0">
                <a:solidFill>
                  <a:srgbClr val="FF0000"/>
                </a:solidFill>
              </a:rPr>
              <a:t>poverty</a:t>
            </a:r>
          </a:p>
          <a:p>
            <a:pPr lvl="1"/>
            <a:r>
              <a:rPr lang="en-US" sz="3200" b="1" dirty="0"/>
              <a:t>Care for the elderly</a:t>
            </a:r>
          </a:p>
          <a:p>
            <a:pPr lvl="1"/>
            <a:r>
              <a:rPr lang="en-US" sz="3200" dirty="0"/>
              <a:t>Lower taxes</a:t>
            </a:r>
          </a:p>
          <a:p>
            <a:pPr lvl="1"/>
            <a:r>
              <a:rPr lang="en-US" sz="3200" dirty="0"/>
              <a:t>Raise min. wage</a:t>
            </a:r>
          </a:p>
          <a:p>
            <a:pPr lvl="1"/>
            <a:r>
              <a:rPr lang="en-US" sz="3200" b="1" dirty="0"/>
              <a:t>Prohibit racial discrimination</a:t>
            </a:r>
          </a:p>
          <a:p>
            <a:pPr lvl="1"/>
            <a:r>
              <a:rPr lang="en-US" sz="3200" dirty="0"/>
              <a:t>Increase </a:t>
            </a:r>
            <a:r>
              <a:rPr lang="en-US" sz="3200" b="1" dirty="0">
                <a:solidFill>
                  <a:srgbClr val="FF0000"/>
                </a:solidFill>
              </a:rPr>
              <a:t>defense spending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5767" y="1136949"/>
            <a:ext cx="2857500" cy="44362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02629" y="626903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/>
              <a:t>https://ezproxy.kcls.org/login?url=http://avod.infobase.com/PortalPlaylists.aspx?wID=3380&amp;xtid=113438&amp;loid=411651</a:t>
            </a:r>
          </a:p>
        </p:txBody>
      </p:sp>
    </p:spTree>
    <p:extLst>
      <p:ext uri="{BB962C8B-B14F-4D97-AF65-F5344CB8AC3E}">
        <p14:creationId xmlns:p14="http://schemas.microsoft.com/office/powerpoint/2010/main" val="323609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474" y="0"/>
            <a:ext cx="7886700" cy="810527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Civil Rights 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474" y="692332"/>
            <a:ext cx="4834675" cy="6005924"/>
          </a:xfrm>
        </p:spPr>
        <p:txBody>
          <a:bodyPr>
            <a:noAutofit/>
          </a:bodyPr>
          <a:lstStyle/>
          <a:p>
            <a:r>
              <a:rPr lang="en-US" dirty="0"/>
              <a:t>Small success with Republican congress</a:t>
            </a:r>
          </a:p>
          <a:p>
            <a:r>
              <a:rPr lang="en-US" dirty="0"/>
              <a:t>Much more </a:t>
            </a:r>
            <a:r>
              <a:rPr lang="en-US" b="1" dirty="0"/>
              <a:t>cautious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when he became President</a:t>
            </a:r>
          </a:p>
          <a:p>
            <a:pPr lvl="1"/>
            <a:r>
              <a:rPr lang="en-US" dirty="0"/>
              <a:t>Afraid to split democratic support north/south </a:t>
            </a:r>
          </a:p>
          <a:p>
            <a:r>
              <a:rPr lang="en-US" dirty="0"/>
              <a:t>Wanted to </a:t>
            </a:r>
            <a:r>
              <a:rPr lang="en-US" b="1" dirty="0"/>
              <a:t>enforce current laws, but not create new ones</a:t>
            </a:r>
          </a:p>
          <a:p>
            <a:r>
              <a:rPr lang="en-US" dirty="0"/>
              <a:t>After violent protests in Birmingham 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submitted a broad civil rights bill to Congress. 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Blocked by Congress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3716" t="26715" r="51850" b="22882"/>
          <a:stretch/>
        </p:blipFill>
        <p:spPr>
          <a:xfrm>
            <a:off x="5143147" y="214003"/>
            <a:ext cx="3948508" cy="251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18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23" y="167693"/>
            <a:ext cx="7886700" cy="759188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 Program 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923" y="926882"/>
            <a:ext cx="5726173" cy="4863707"/>
          </a:xfrm>
        </p:spPr>
        <p:txBody>
          <a:bodyPr>
            <a:noAutofit/>
          </a:bodyPr>
          <a:lstStyle/>
          <a:p>
            <a:r>
              <a:rPr lang="en-US" sz="3200" dirty="0"/>
              <a:t>Delays and </a:t>
            </a:r>
            <a:r>
              <a:rPr lang="en-US" sz="3200" b="1" dirty="0"/>
              <a:t>failed launches </a:t>
            </a:r>
            <a:r>
              <a:rPr lang="en-US" sz="3200" dirty="0"/>
              <a:t>had plagued American efforts to send rockets into space.</a:t>
            </a:r>
          </a:p>
          <a:p>
            <a:pPr lvl="1"/>
            <a:r>
              <a:rPr lang="en-US" sz="3200" dirty="0"/>
              <a:t>“</a:t>
            </a:r>
            <a:r>
              <a:rPr lang="en-US" sz="3200" dirty="0" err="1"/>
              <a:t>flopniks</a:t>
            </a:r>
            <a:r>
              <a:rPr lang="en-US" sz="3200" dirty="0"/>
              <a:t>” and “</a:t>
            </a:r>
            <a:r>
              <a:rPr lang="en-US" sz="3200" dirty="0" err="1"/>
              <a:t>kaputniks</a:t>
            </a:r>
            <a:r>
              <a:rPr lang="en-US" sz="3200" dirty="0"/>
              <a:t>.</a:t>
            </a:r>
          </a:p>
          <a:p>
            <a:r>
              <a:rPr lang="en-US" sz="3200" i="1" dirty="0"/>
              <a:t>“I believe that this nation should commit itself to . . . </a:t>
            </a:r>
            <a:r>
              <a:rPr lang="en-US" sz="3200" b="1" i="1" dirty="0"/>
              <a:t>landing a man on the moon </a:t>
            </a:r>
            <a:r>
              <a:rPr lang="en-US" sz="3200" i="1" dirty="0"/>
              <a:t>and returning him safely to the earth.”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5233" y="1252621"/>
            <a:ext cx="3006091" cy="19548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1221" y="3533164"/>
            <a:ext cx="228600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0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436</Words>
  <Application>Microsoft Office PowerPoint</Application>
  <PresentationFormat>On-screen Show (4:3)</PresentationFormat>
  <Paragraphs>84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Georgia</vt:lpstr>
      <vt:lpstr>Times New Roman</vt:lpstr>
      <vt:lpstr>Office Theme</vt:lpstr>
      <vt:lpstr>Warm Up 4/16 (#3)</vt:lpstr>
      <vt:lpstr>April 16, 2018</vt:lpstr>
      <vt:lpstr>Life in Camelot</vt:lpstr>
      <vt:lpstr>PowerPoint Presentation</vt:lpstr>
      <vt:lpstr>Domestic AFFAIRS</vt:lpstr>
      <vt:lpstr>The Best and the Brightest </vt:lpstr>
      <vt:lpstr>New Frontier </vt:lpstr>
      <vt:lpstr>Civil Rights </vt:lpstr>
      <vt:lpstr>Space Program </vt:lpstr>
      <vt:lpstr>Space Program </vt:lpstr>
      <vt:lpstr>Assassination</vt:lpstr>
      <vt:lpstr>Tragedy in Dallas </vt:lpstr>
      <vt:lpstr>PowerPoint Presentation</vt:lpstr>
      <vt:lpstr>PowerPoint Presentation</vt:lpstr>
      <vt:lpstr>Reaction – Exit Slip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 4/16 (#3)</dc:title>
  <dc:creator>Santos, Megan    SHS - Staff</dc:creator>
  <cp:lastModifiedBy>Santos, Megan    SHS - Staff</cp:lastModifiedBy>
  <cp:revision>7</cp:revision>
  <dcterms:created xsi:type="dcterms:W3CDTF">2018-04-14T19:57:52Z</dcterms:created>
  <dcterms:modified xsi:type="dcterms:W3CDTF">2018-04-16T16:06:44Z</dcterms:modified>
</cp:coreProperties>
</file>