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75"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103" d="100"/>
          <a:sy n="103" d="100"/>
        </p:scale>
        <p:origin x="25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B05E17-E5CD-440F-9F4D-9F0A58385374}" type="datetimeFigureOut">
              <a:rPr lang="en-US" smtClean="0"/>
              <a:t>10/23/2017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B64B2B-34ED-4C04-822F-EFF9EB3D1A1B}" type="slidenum">
              <a:rPr lang="en-US" smtClean="0"/>
              <a:t>‹#›</a:t>
            </a:fld>
            <a:endParaRPr lang="en-US"/>
          </a:p>
        </p:txBody>
      </p:sp>
    </p:spTree>
    <p:extLst>
      <p:ext uri="{BB962C8B-B14F-4D97-AF65-F5344CB8AC3E}">
        <p14:creationId xmlns:p14="http://schemas.microsoft.com/office/powerpoint/2010/main" val="3593845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Overcrowded plus commercial</a:t>
            </a:r>
            <a:r>
              <a:rPr lang="en-US" baseline="0" dirty="0" smtClean="0"/>
              <a:t> agricultural leads to need for what?</a:t>
            </a:r>
            <a:endParaRPr lang="en-US" dirty="0" smtClean="0"/>
          </a:p>
          <a:p>
            <a:endParaRPr lang="en-US" dirty="0"/>
          </a:p>
        </p:txBody>
      </p:sp>
      <p:sp>
        <p:nvSpPr>
          <p:cNvPr id="4" name="Slide Number Placeholder 3"/>
          <p:cNvSpPr>
            <a:spLocks noGrp="1"/>
          </p:cNvSpPr>
          <p:nvPr>
            <p:ph type="sldNum" sz="quarter" idx="10"/>
          </p:nvPr>
        </p:nvSpPr>
        <p:spPr/>
        <p:txBody>
          <a:bodyPr/>
          <a:lstStyle/>
          <a:p>
            <a:fld id="{B5B64B2B-34ED-4C04-822F-EFF9EB3D1A1B}" type="slidenum">
              <a:rPr lang="en-US" smtClean="0"/>
              <a:t>6</a:t>
            </a:fld>
            <a:endParaRPr lang="en-US"/>
          </a:p>
        </p:txBody>
      </p:sp>
    </p:spTree>
    <p:extLst>
      <p:ext uri="{BB962C8B-B14F-4D97-AF65-F5344CB8AC3E}">
        <p14:creationId xmlns:p14="http://schemas.microsoft.com/office/powerpoint/2010/main" val="7056965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Austin</a:t>
            </a:r>
            <a:r>
              <a:rPr lang="en-US" baseline="0" dirty="0" smtClean="0"/>
              <a:t> wins repeal of immigrant limits because Mexico unable to enforce</a:t>
            </a:r>
            <a:endParaRPr lang="en-US" dirty="0"/>
          </a:p>
        </p:txBody>
      </p:sp>
      <p:sp>
        <p:nvSpPr>
          <p:cNvPr id="4" name="Slide Number Placeholder 3"/>
          <p:cNvSpPr>
            <a:spLocks noGrp="1"/>
          </p:cNvSpPr>
          <p:nvPr>
            <p:ph type="sldNum" sz="quarter" idx="10"/>
          </p:nvPr>
        </p:nvSpPr>
        <p:spPr/>
        <p:txBody>
          <a:bodyPr/>
          <a:lstStyle/>
          <a:p>
            <a:fld id="{B5B64B2B-34ED-4C04-822F-EFF9EB3D1A1B}" type="slidenum">
              <a:rPr lang="en-US" smtClean="0"/>
              <a:t>16</a:t>
            </a:fld>
            <a:endParaRPr lang="en-US"/>
          </a:p>
        </p:txBody>
      </p:sp>
    </p:spTree>
    <p:extLst>
      <p:ext uri="{BB962C8B-B14F-4D97-AF65-F5344CB8AC3E}">
        <p14:creationId xmlns:p14="http://schemas.microsoft.com/office/powerpoint/2010/main" val="2818231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Americans!</a:t>
            </a:r>
            <a:r>
              <a:rPr lang="en-US" baseline="0" dirty="0" smtClean="0"/>
              <a:t> Manifest = obvious, inevitable. It is their right and duty to expand</a:t>
            </a:r>
            <a:endParaRPr lang="en-US" dirty="0"/>
          </a:p>
        </p:txBody>
      </p:sp>
      <p:sp>
        <p:nvSpPr>
          <p:cNvPr id="4" name="Slide Number Placeholder 3"/>
          <p:cNvSpPr>
            <a:spLocks noGrp="1"/>
          </p:cNvSpPr>
          <p:nvPr>
            <p:ph type="sldNum" sz="quarter" idx="10"/>
          </p:nvPr>
        </p:nvSpPr>
        <p:spPr/>
        <p:txBody>
          <a:bodyPr/>
          <a:lstStyle/>
          <a:p>
            <a:fld id="{B5B64B2B-34ED-4C04-822F-EFF9EB3D1A1B}" type="slidenum">
              <a:rPr lang="en-US" smtClean="0"/>
              <a:t>7</a:t>
            </a:fld>
            <a:endParaRPr lang="en-US"/>
          </a:p>
        </p:txBody>
      </p:sp>
    </p:spTree>
    <p:extLst>
      <p:ext uri="{BB962C8B-B14F-4D97-AF65-F5344CB8AC3E}">
        <p14:creationId xmlns:p14="http://schemas.microsoft.com/office/powerpoint/2010/main" val="440299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B64B2B-34ED-4C04-822F-EFF9EB3D1A1B}" type="slidenum">
              <a:rPr lang="en-US" smtClean="0"/>
              <a:t>8</a:t>
            </a:fld>
            <a:endParaRPr lang="en-US"/>
          </a:p>
        </p:txBody>
      </p:sp>
    </p:spTree>
    <p:extLst>
      <p:ext uri="{BB962C8B-B14F-4D97-AF65-F5344CB8AC3E}">
        <p14:creationId xmlns:p14="http://schemas.microsoft.com/office/powerpoint/2010/main" val="2793227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5B64B2B-34ED-4C04-822F-EFF9EB3D1A1B}" type="slidenum">
              <a:rPr lang="en-US" smtClean="0"/>
              <a:t>9</a:t>
            </a:fld>
            <a:endParaRPr lang="en-US"/>
          </a:p>
        </p:txBody>
      </p:sp>
    </p:spTree>
    <p:extLst>
      <p:ext uri="{BB962C8B-B14F-4D97-AF65-F5344CB8AC3E}">
        <p14:creationId xmlns:p14="http://schemas.microsoft.com/office/powerpoint/2010/main" val="3926413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5B64B2B-34ED-4C04-822F-EFF9EB3D1A1B}" type="slidenum">
              <a:rPr lang="en-US" smtClean="0"/>
              <a:t>10</a:t>
            </a:fld>
            <a:endParaRPr lang="en-US"/>
          </a:p>
        </p:txBody>
      </p:sp>
    </p:spTree>
    <p:extLst>
      <p:ext uri="{BB962C8B-B14F-4D97-AF65-F5344CB8AC3E}">
        <p14:creationId xmlns:p14="http://schemas.microsoft.com/office/powerpoint/2010/main" val="3434282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5B64B2B-34ED-4C04-822F-EFF9EB3D1A1B}" type="slidenum">
              <a:rPr lang="en-US" smtClean="0"/>
              <a:t>11</a:t>
            </a:fld>
            <a:endParaRPr lang="en-US"/>
          </a:p>
        </p:txBody>
      </p:sp>
    </p:spTree>
    <p:extLst>
      <p:ext uri="{BB962C8B-B14F-4D97-AF65-F5344CB8AC3E}">
        <p14:creationId xmlns:p14="http://schemas.microsoft.com/office/powerpoint/2010/main" val="510755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5B64B2B-34ED-4C04-822F-EFF9EB3D1A1B}" type="slidenum">
              <a:rPr lang="en-US" smtClean="0"/>
              <a:t>13</a:t>
            </a:fld>
            <a:endParaRPr lang="en-US"/>
          </a:p>
        </p:txBody>
      </p:sp>
    </p:spTree>
    <p:extLst>
      <p:ext uri="{BB962C8B-B14F-4D97-AF65-F5344CB8AC3E}">
        <p14:creationId xmlns:p14="http://schemas.microsoft.com/office/powerpoint/2010/main" val="27149205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177 inexpensive</a:t>
            </a:r>
            <a:r>
              <a:rPr lang="en-US" baseline="0" dirty="0" smtClean="0"/>
              <a:t> farming acres or 4,428 grazing acres</a:t>
            </a:r>
            <a:endParaRPr lang="en-US" dirty="0"/>
          </a:p>
        </p:txBody>
      </p:sp>
      <p:sp>
        <p:nvSpPr>
          <p:cNvPr id="4" name="Slide Number Placeholder 3"/>
          <p:cNvSpPr>
            <a:spLocks noGrp="1"/>
          </p:cNvSpPr>
          <p:nvPr>
            <p:ph type="sldNum" sz="quarter" idx="10"/>
          </p:nvPr>
        </p:nvSpPr>
        <p:spPr/>
        <p:txBody>
          <a:bodyPr/>
          <a:lstStyle/>
          <a:p>
            <a:fld id="{B5B64B2B-34ED-4C04-822F-EFF9EB3D1A1B}" type="slidenum">
              <a:rPr lang="en-US" smtClean="0"/>
              <a:t>14</a:t>
            </a:fld>
            <a:endParaRPr lang="en-US"/>
          </a:p>
        </p:txBody>
      </p:sp>
    </p:spTree>
    <p:extLst>
      <p:ext uri="{BB962C8B-B14F-4D97-AF65-F5344CB8AC3E}">
        <p14:creationId xmlns:p14="http://schemas.microsoft.com/office/powerpoint/2010/main" val="28098332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Texas had so much potential, talks</a:t>
            </a:r>
            <a:r>
              <a:rPr lang="en-US" baseline="0" dirty="0" smtClean="0"/>
              <a:t> of extending U.S. border to Rio Grande begins</a:t>
            </a:r>
          </a:p>
          <a:p>
            <a:r>
              <a:rPr lang="en-US" baseline="0" dirty="0" smtClean="0"/>
              <a:t>Adams and Jackson both try to by Texas but Mexico refuses</a:t>
            </a:r>
            <a:endParaRPr lang="en-US" dirty="0"/>
          </a:p>
        </p:txBody>
      </p:sp>
      <p:sp>
        <p:nvSpPr>
          <p:cNvPr id="4" name="Slide Number Placeholder 3"/>
          <p:cNvSpPr>
            <a:spLocks noGrp="1"/>
          </p:cNvSpPr>
          <p:nvPr>
            <p:ph type="sldNum" sz="quarter" idx="10"/>
          </p:nvPr>
        </p:nvSpPr>
        <p:spPr/>
        <p:txBody>
          <a:bodyPr/>
          <a:lstStyle/>
          <a:p>
            <a:fld id="{B5B64B2B-34ED-4C04-822F-EFF9EB3D1A1B}" type="slidenum">
              <a:rPr lang="en-US" smtClean="0"/>
              <a:t>15</a:t>
            </a:fld>
            <a:endParaRPr lang="en-US"/>
          </a:p>
        </p:txBody>
      </p:sp>
    </p:spTree>
    <p:extLst>
      <p:ext uri="{BB962C8B-B14F-4D97-AF65-F5344CB8AC3E}">
        <p14:creationId xmlns:p14="http://schemas.microsoft.com/office/powerpoint/2010/main" val="3910687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04890F0-AC79-48F1-9223-309AC8EEAFFF}"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0D5EF9-7DA7-443F-B133-9CFC0E9FACD3}" type="slidenum">
              <a:rPr lang="en-US" smtClean="0"/>
              <a:t>‹#›</a:t>
            </a:fld>
            <a:endParaRPr lang="en-US"/>
          </a:p>
        </p:txBody>
      </p:sp>
    </p:spTree>
    <p:extLst>
      <p:ext uri="{BB962C8B-B14F-4D97-AF65-F5344CB8AC3E}">
        <p14:creationId xmlns:p14="http://schemas.microsoft.com/office/powerpoint/2010/main" val="3933741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4890F0-AC79-48F1-9223-309AC8EEAFFF}"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0D5EF9-7DA7-443F-B133-9CFC0E9FACD3}" type="slidenum">
              <a:rPr lang="en-US" smtClean="0"/>
              <a:t>‹#›</a:t>
            </a:fld>
            <a:endParaRPr lang="en-US"/>
          </a:p>
        </p:txBody>
      </p:sp>
    </p:spTree>
    <p:extLst>
      <p:ext uri="{BB962C8B-B14F-4D97-AF65-F5344CB8AC3E}">
        <p14:creationId xmlns:p14="http://schemas.microsoft.com/office/powerpoint/2010/main" val="465178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4890F0-AC79-48F1-9223-309AC8EEAFFF}"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0D5EF9-7DA7-443F-B133-9CFC0E9FACD3}" type="slidenum">
              <a:rPr lang="en-US" smtClean="0"/>
              <a:t>‹#›</a:t>
            </a:fld>
            <a:endParaRPr lang="en-US"/>
          </a:p>
        </p:txBody>
      </p:sp>
    </p:spTree>
    <p:extLst>
      <p:ext uri="{BB962C8B-B14F-4D97-AF65-F5344CB8AC3E}">
        <p14:creationId xmlns:p14="http://schemas.microsoft.com/office/powerpoint/2010/main" val="817442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4890F0-AC79-48F1-9223-309AC8EEAFFF}"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0D5EF9-7DA7-443F-B133-9CFC0E9FACD3}" type="slidenum">
              <a:rPr lang="en-US" smtClean="0"/>
              <a:t>‹#›</a:t>
            </a:fld>
            <a:endParaRPr lang="en-US"/>
          </a:p>
        </p:txBody>
      </p:sp>
    </p:spTree>
    <p:extLst>
      <p:ext uri="{BB962C8B-B14F-4D97-AF65-F5344CB8AC3E}">
        <p14:creationId xmlns:p14="http://schemas.microsoft.com/office/powerpoint/2010/main" val="2774984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04890F0-AC79-48F1-9223-309AC8EEAFFF}"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0D5EF9-7DA7-443F-B133-9CFC0E9FACD3}" type="slidenum">
              <a:rPr lang="en-US" smtClean="0"/>
              <a:t>‹#›</a:t>
            </a:fld>
            <a:endParaRPr lang="en-US"/>
          </a:p>
        </p:txBody>
      </p:sp>
    </p:spTree>
    <p:extLst>
      <p:ext uri="{BB962C8B-B14F-4D97-AF65-F5344CB8AC3E}">
        <p14:creationId xmlns:p14="http://schemas.microsoft.com/office/powerpoint/2010/main" val="2638621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04890F0-AC79-48F1-9223-309AC8EEAFFF}"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0D5EF9-7DA7-443F-B133-9CFC0E9FACD3}" type="slidenum">
              <a:rPr lang="en-US" smtClean="0"/>
              <a:t>‹#›</a:t>
            </a:fld>
            <a:endParaRPr lang="en-US"/>
          </a:p>
        </p:txBody>
      </p:sp>
    </p:spTree>
    <p:extLst>
      <p:ext uri="{BB962C8B-B14F-4D97-AF65-F5344CB8AC3E}">
        <p14:creationId xmlns:p14="http://schemas.microsoft.com/office/powerpoint/2010/main" val="73070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04890F0-AC79-48F1-9223-309AC8EEAFFF}" type="datetimeFigureOut">
              <a:rPr lang="en-US" smtClean="0"/>
              <a:t>10/23/2017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0D5EF9-7DA7-443F-B133-9CFC0E9FACD3}" type="slidenum">
              <a:rPr lang="en-US" smtClean="0"/>
              <a:t>‹#›</a:t>
            </a:fld>
            <a:endParaRPr lang="en-US"/>
          </a:p>
        </p:txBody>
      </p:sp>
    </p:spTree>
    <p:extLst>
      <p:ext uri="{BB962C8B-B14F-4D97-AF65-F5344CB8AC3E}">
        <p14:creationId xmlns:p14="http://schemas.microsoft.com/office/powerpoint/2010/main" val="805963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04890F0-AC79-48F1-9223-309AC8EEAFFF}" type="datetimeFigureOut">
              <a:rPr lang="en-US" smtClean="0"/>
              <a:t>10/23/2017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0D5EF9-7DA7-443F-B133-9CFC0E9FACD3}" type="slidenum">
              <a:rPr lang="en-US" smtClean="0"/>
              <a:t>‹#›</a:t>
            </a:fld>
            <a:endParaRPr lang="en-US"/>
          </a:p>
        </p:txBody>
      </p:sp>
    </p:spTree>
    <p:extLst>
      <p:ext uri="{BB962C8B-B14F-4D97-AF65-F5344CB8AC3E}">
        <p14:creationId xmlns:p14="http://schemas.microsoft.com/office/powerpoint/2010/main" val="3714302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4890F0-AC79-48F1-9223-309AC8EEAFFF}" type="datetimeFigureOut">
              <a:rPr lang="en-US" smtClean="0"/>
              <a:t>10/23/2017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0D5EF9-7DA7-443F-B133-9CFC0E9FACD3}" type="slidenum">
              <a:rPr lang="en-US" smtClean="0"/>
              <a:t>‹#›</a:t>
            </a:fld>
            <a:endParaRPr lang="en-US"/>
          </a:p>
        </p:txBody>
      </p:sp>
    </p:spTree>
    <p:extLst>
      <p:ext uri="{BB962C8B-B14F-4D97-AF65-F5344CB8AC3E}">
        <p14:creationId xmlns:p14="http://schemas.microsoft.com/office/powerpoint/2010/main" val="3038881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04890F0-AC79-48F1-9223-309AC8EEAFFF}"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0D5EF9-7DA7-443F-B133-9CFC0E9FACD3}" type="slidenum">
              <a:rPr lang="en-US" smtClean="0"/>
              <a:t>‹#›</a:t>
            </a:fld>
            <a:endParaRPr lang="en-US"/>
          </a:p>
        </p:txBody>
      </p:sp>
    </p:spTree>
    <p:extLst>
      <p:ext uri="{BB962C8B-B14F-4D97-AF65-F5344CB8AC3E}">
        <p14:creationId xmlns:p14="http://schemas.microsoft.com/office/powerpoint/2010/main" val="1110340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04890F0-AC79-48F1-9223-309AC8EEAFFF}"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0D5EF9-7DA7-443F-B133-9CFC0E9FACD3}" type="slidenum">
              <a:rPr lang="en-US" smtClean="0"/>
              <a:t>‹#›</a:t>
            </a:fld>
            <a:endParaRPr lang="en-US"/>
          </a:p>
        </p:txBody>
      </p:sp>
    </p:spTree>
    <p:extLst>
      <p:ext uri="{BB962C8B-B14F-4D97-AF65-F5344CB8AC3E}">
        <p14:creationId xmlns:p14="http://schemas.microsoft.com/office/powerpoint/2010/main" val="2112837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4890F0-AC79-48F1-9223-309AC8EEAFFF}" type="datetimeFigureOut">
              <a:rPr lang="en-US" smtClean="0"/>
              <a:t>10/23/2017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0D5EF9-7DA7-443F-B133-9CFC0E9FACD3}" type="slidenum">
              <a:rPr lang="en-US" smtClean="0"/>
              <a:t>‹#›</a:t>
            </a:fld>
            <a:endParaRPr lang="en-US"/>
          </a:p>
        </p:txBody>
      </p:sp>
    </p:spTree>
    <p:extLst>
      <p:ext uri="{BB962C8B-B14F-4D97-AF65-F5344CB8AC3E}">
        <p14:creationId xmlns:p14="http://schemas.microsoft.com/office/powerpoint/2010/main" val="32216179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1242014"/>
          </a:xfrm>
        </p:spPr>
        <p:txBody>
          <a:bodyPr>
            <a:normAutofit/>
          </a:bodyPr>
          <a:lstStyle/>
          <a:p>
            <a:r>
              <a:rPr lang="en-US" sz="8000" b="1" dirty="0" smtClean="0">
                <a:solidFill>
                  <a:srgbClr val="0000FF"/>
                </a:solidFill>
                <a:latin typeface="Times New Roman" panose="02020603050405020304" pitchFamily="18" charset="0"/>
                <a:cs typeface="Times New Roman" panose="02020603050405020304" pitchFamily="18" charset="0"/>
              </a:rPr>
              <a:t>Warm Up 10/24</a:t>
            </a:r>
            <a:endParaRPr lang="en-US" sz="8000" b="1" dirty="0">
              <a:solidFill>
                <a:srgbClr val="0000FF"/>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378823" y="2730137"/>
            <a:ext cx="8412480" cy="2527663"/>
          </a:xfrm>
        </p:spPr>
        <p:txBody>
          <a:bodyPr>
            <a:noAutofit/>
          </a:bodyPr>
          <a:lstStyle/>
          <a:p>
            <a:r>
              <a:rPr lang="en-US" sz="4400" dirty="0" smtClean="0"/>
              <a:t>How did Industrialization and new inventions affect movement and expansion in the United States in the Pre-Civil War era?</a:t>
            </a:r>
            <a:endParaRPr lang="en-US" sz="4400" dirty="0"/>
          </a:p>
        </p:txBody>
      </p:sp>
    </p:spTree>
    <p:extLst>
      <p:ext uri="{BB962C8B-B14F-4D97-AF65-F5344CB8AC3E}">
        <p14:creationId xmlns:p14="http://schemas.microsoft.com/office/powerpoint/2010/main" val="743240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69818"/>
            <a:ext cx="7886700" cy="824482"/>
          </a:xfrm>
        </p:spPr>
        <p:txBody>
          <a:bodyPr/>
          <a:lstStyle/>
          <a:p>
            <a:r>
              <a:rPr lang="en-US" b="1" dirty="0" smtClean="0">
                <a:solidFill>
                  <a:srgbClr val="0000FF"/>
                </a:solidFill>
                <a:latin typeface="Times New Roman" panose="02020603050405020304" pitchFamily="18" charset="0"/>
                <a:cs typeface="Times New Roman" panose="02020603050405020304" pitchFamily="18" charset="0"/>
              </a:rPr>
              <a:t>Motivations</a:t>
            </a:r>
            <a:endParaRPr lang="en-US" b="1" dirty="0">
              <a:solidFill>
                <a:srgbClr val="0000FF"/>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1096" y="994300"/>
            <a:ext cx="8151728" cy="4987354"/>
          </a:xfrm>
        </p:spPr>
        <p:txBody>
          <a:bodyPr/>
          <a:lstStyle/>
          <a:p>
            <a:r>
              <a:rPr lang="en-US" sz="4000" dirty="0" smtClean="0">
                <a:solidFill>
                  <a:srgbClr val="7030A0"/>
                </a:solidFill>
              </a:rPr>
              <a:t>Economic Opportunity</a:t>
            </a:r>
          </a:p>
          <a:p>
            <a:pPr lvl="1"/>
            <a:r>
              <a:rPr lang="en-US" sz="3200" dirty="0" smtClean="0"/>
              <a:t>Santa Fe Trail</a:t>
            </a:r>
          </a:p>
          <a:p>
            <a:pPr lvl="2"/>
            <a:r>
              <a:rPr lang="en-US" sz="2800" dirty="0" smtClean="0"/>
              <a:t>Huge market for traders</a:t>
            </a:r>
          </a:p>
          <a:p>
            <a:pPr lvl="2"/>
            <a:r>
              <a:rPr lang="en-US" sz="2800" dirty="0" smtClean="0"/>
              <a:t>Establishes presence in New Mexico/Arizona</a:t>
            </a:r>
          </a:p>
          <a:p>
            <a:pPr lvl="2"/>
            <a:endParaRPr lang="en-US" dirty="0" smtClean="0"/>
          </a:p>
          <a:p>
            <a:pPr lvl="1"/>
            <a:endParaRPr lang="en-US" sz="2400" dirty="0" smtClean="0"/>
          </a:p>
          <a:p>
            <a:pPr marL="457200" lvl="1" indent="0">
              <a:buNone/>
            </a:pPr>
            <a:endParaRPr lang="en-US" dirty="0"/>
          </a:p>
        </p:txBody>
      </p:sp>
      <p:pic>
        <p:nvPicPr>
          <p:cNvPr id="2050" name="Picture 2" descr="Image result for santa Fe trai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8188" y="3265714"/>
            <a:ext cx="4473239" cy="34742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2360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69818"/>
            <a:ext cx="7886700" cy="824482"/>
          </a:xfrm>
        </p:spPr>
        <p:txBody>
          <a:bodyPr/>
          <a:lstStyle/>
          <a:p>
            <a:r>
              <a:rPr lang="en-US" b="1" dirty="0" smtClean="0">
                <a:solidFill>
                  <a:srgbClr val="0000FF"/>
                </a:solidFill>
                <a:latin typeface="Times New Roman" panose="02020603050405020304" pitchFamily="18" charset="0"/>
                <a:cs typeface="Times New Roman" panose="02020603050405020304" pitchFamily="18" charset="0"/>
              </a:rPr>
              <a:t>Motivations</a:t>
            </a:r>
            <a:endParaRPr lang="en-US" b="1" dirty="0">
              <a:solidFill>
                <a:srgbClr val="0000FF"/>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1096" y="994300"/>
            <a:ext cx="8151728" cy="4987354"/>
          </a:xfrm>
        </p:spPr>
        <p:txBody>
          <a:bodyPr/>
          <a:lstStyle/>
          <a:p>
            <a:r>
              <a:rPr lang="en-US" sz="4000" dirty="0" smtClean="0">
                <a:solidFill>
                  <a:srgbClr val="7030A0"/>
                </a:solidFill>
              </a:rPr>
              <a:t>Economic Opportunity</a:t>
            </a:r>
          </a:p>
          <a:p>
            <a:pPr lvl="1"/>
            <a:r>
              <a:rPr lang="en-US" sz="3200" dirty="0" smtClean="0"/>
              <a:t>Oregon Country (Not yet territory)</a:t>
            </a:r>
          </a:p>
          <a:p>
            <a:pPr lvl="1"/>
            <a:r>
              <a:rPr lang="en-US" sz="3200" dirty="0" smtClean="0"/>
              <a:t>Run by U.S./Great Britain</a:t>
            </a:r>
          </a:p>
          <a:p>
            <a:pPr lvl="2"/>
            <a:r>
              <a:rPr lang="en-US" sz="2400" dirty="0" smtClean="0"/>
              <a:t>Spain and Russia had given up claims</a:t>
            </a:r>
          </a:p>
          <a:p>
            <a:pPr lvl="1"/>
            <a:r>
              <a:rPr lang="en-US" sz="2800" dirty="0" smtClean="0"/>
              <a:t>Mostly U.S. settlers</a:t>
            </a:r>
          </a:p>
          <a:p>
            <a:pPr lvl="1"/>
            <a:r>
              <a:rPr lang="en-US" sz="2800" dirty="0" smtClean="0"/>
              <a:t>Fertile land and access to Pacific trade</a:t>
            </a:r>
          </a:p>
          <a:p>
            <a:pPr marL="457200" lvl="1" indent="0">
              <a:buNone/>
            </a:pPr>
            <a:endParaRPr lang="en-US" dirty="0" smtClean="0"/>
          </a:p>
          <a:p>
            <a:pPr lvl="1"/>
            <a:endParaRPr lang="en-US" sz="2400" dirty="0" smtClean="0"/>
          </a:p>
          <a:p>
            <a:pPr marL="457200" lvl="1" indent="0">
              <a:buNone/>
            </a:pPr>
            <a:endParaRPr lang="en-US" dirty="0"/>
          </a:p>
        </p:txBody>
      </p:sp>
    </p:spTree>
    <p:extLst>
      <p:ext uri="{BB962C8B-B14F-4D97-AF65-F5344CB8AC3E}">
        <p14:creationId xmlns:p14="http://schemas.microsoft.com/office/powerpoint/2010/main" val="618491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754547"/>
          </a:xfrm>
        </p:spPr>
        <p:txBody>
          <a:bodyPr/>
          <a:lstStyle/>
          <a:p>
            <a:pPr algn="ctr"/>
            <a:r>
              <a:rPr lang="en-US" b="1" dirty="0" smtClean="0">
                <a:solidFill>
                  <a:srgbClr val="0000FF"/>
                </a:solidFill>
                <a:latin typeface="Times New Roman" panose="02020603050405020304" pitchFamily="18" charset="0"/>
                <a:cs typeface="Times New Roman" panose="02020603050405020304" pitchFamily="18" charset="0"/>
              </a:rPr>
              <a:t>54’40’ or Fight!</a:t>
            </a:r>
            <a:endParaRPr lang="en-US" b="1" dirty="0">
              <a:solidFill>
                <a:srgbClr val="0000FF"/>
              </a:solidFill>
              <a:latin typeface="Times New Roman" panose="02020603050405020304" pitchFamily="18" charset="0"/>
              <a:cs typeface="Times New Roman" panose="02020603050405020304" pitchFamily="18" charset="0"/>
            </a:endParaRPr>
          </a:p>
        </p:txBody>
      </p:sp>
      <p:pic>
        <p:nvPicPr>
          <p:cNvPr id="3" name="Picture 5"/>
          <p:cNvPicPr>
            <a:picLocks noChangeAspect="1" noChangeArrowheads="1"/>
          </p:cNvPicPr>
          <p:nvPr/>
        </p:nvPicPr>
        <p:blipFill>
          <a:blip r:embed="rId2" cstate="print"/>
          <a:srcRect/>
          <a:stretch>
            <a:fillRect/>
          </a:stretch>
        </p:blipFill>
        <p:spPr bwMode="auto">
          <a:xfrm>
            <a:off x="1771650" y="1254968"/>
            <a:ext cx="5600700" cy="5476875"/>
          </a:xfrm>
          <a:prstGeom prst="rect">
            <a:avLst/>
          </a:prstGeom>
          <a:noFill/>
          <a:ln w="9525">
            <a:noFill/>
            <a:miter lim="800000"/>
            <a:headEnd/>
            <a:tailEnd/>
          </a:ln>
          <a:effectLst/>
        </p:spPr>
      </p:pic>
    </p:spTree>
    <p:extLst>
      <p:ext uri="{BB962C8B-B14F-4D97-AF65-F5344CB8AC3E}">
        <p14:creationId xmlns:p14="http://schemas.microsoft.com/office/powerpoint/2010/main" val="3559272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69818"/>
            <a:ext cx="7886700" cy="824482"/>
          </a:xfrm>
        </p:spPr>
        <p:txBody>
          <a:bodyPr/>
          <a:lstStyle/>
          <a:p>
            <a:r>
              <a:rPr lang="en-US" b="1" dirty="0" smtClean="0">
                <a:solidFill>
                  <a:srgbClr val="0000FF"/>
                </a:solidFill>
                <a:latin typeface="Times New Roman" panose="02020603050405020304" pitchFamily="18" charset="0"/>
                <a:cs typeface="Times New Roman" panose="02020603050405020304" pitchFamily="18" charset="0"/>
              </a:rPr>
              <a:t>Motivations</a:t>
            </a:r>
            <a:endParaRPr lang="en-US" b="1" dirty="0">
              <a:solidFill>
                <a:srgbClr val="0000FF"/>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1096" y="994300"/>
            <a:ext cx="8151728" cy="4987354"/>
          </a:xfrm>
        </p:spPr>
        <p:txBody>
          <a:bodyPr/>
          <a:lstStyle/>
          <a:p>
            <a:r>
              <a:rPr lang="en-US" sz="4000" dirty="0" smtClean="0">
                <a:solidFill>
                  <a:srgbClr val="7030A0"/>
                </a:solidFill>
              </a:rPr>
              <a:t>Economic Opportunity</a:t>
            </a:r>
          </a:p>
          <a:p>
            <a:pPr lvl="1"/>
            <a:r>
              <a:rPr lang="en-US" sz="4000" dirty="0" smtClean="0"/>
              <a:t>Oregon Territory</a:t>
            </a:r>
            <a:endParaRPr lang="en-US" sz="3600" dirty="0" smtClean="0"/>
          </a:p>
          <a:p>
            <a:pPr lvl="2"/>
            <a:r>
              <a:rPr lang="en-US" sz="2800" dirty="0" smtClean="0"/>
              <a:t>Polk deems Northern areas unfit for agriculture</a:t>
            </a:r>
          </a:p>
          <a:p>
            <a:pPr lvl="2"/>
            <a:r>
              <a:rPr lang="en-US" sz="2800" dirty="0" smtClean="0"/>
              <a:t>Dispute settled at 49</a:t>
            </a:r>
            <a:r>
              <a:rPr lang="en-US" sz="2800" baseline="30000" dirty="0" smtClean="0"/>
              <a:t>th</a:t>
            </a:r>
            <a:r>
              <a:rPr lang="en-US" sz="2800" dirty="0" smtClean="0"/>
              <a:t> Parallel </a:t>
            </a:r>
          </a:p>
          <a:p>
            <a:pPr marL="457200" lvl="1" indent="0">
              <a:buNone/>
            </a:pPr>
            <a:endParaRPr lang="en-US" dirty="0" smtClean="0"/>
          </a:p>
          <a:p>
            <a:pPr lvl="1"/>
            <a:endParaRPr lang="en-US" sz="2400" dirty="0" smtClean="0"/>
          </a:p>
          <a:p>
            <a:pPr marL="457200" lvl="1" indent="0">
              <a:buNone/>
            </a:pPr>
            <a:endParaRPr lang="en-US" dirty="0"/>
          </a:p>
        </p:txBody>
      </p:sp>
    </p:spTree>
    <p:extLst>
      <p:ext uri="{BB962C8B-B14F-4D97-AF65-F5344CB8AC3E}">
        <p14:creationId xmlns:p14="http://schemas.microsoft.com/office/powerpoint/2010/main" val="2704798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02078" y="113200"/>
            <a:ext cx="7886700" cy="810531"/>
          </a:xfrm>
        </p:spPr>
        <p:txBody>
          <a:bodyPr/>
          <a:lstStyle/>
          <a:p>
            <a:r>
              <a:rPr lang="en-US" b="1" dirty="0">
                <a:solidFill>
                  <a:srgbClr val="0000FF"/>
                </a:solidFill>
                <a:latin typeface="Times New Roman" panose="02020603050405020304" pitchFamily="18" charset="0"/>
                <a:cs typeface="Times New Roman" panose="02020603050405020304" pitchFamily="18" charset="0"/>
              </a:rPr>
              <a:t>Texas and Southwest</a:t>
            </a:r>
          </a:p>
        </p:txBody>
      </p:sp>
      <p:sp>
        <p:nvSpPr>
          <p:cNvPr id="10243" name="Rectangle 3"/>
          <p:cNvSpPr>
            <a:spLocks noGrp="1" noChangeArrowheads="1"/>
          </p:cNvSpPr>
          <p:nvPr>
            <p:ph type="body" idx="1"/>
          </p:nvPr>
        </p:nvSpPr>
        <p:spPr>
          <a:xfrm>
            <a:off x="628650" y="1063689"/>
            <a:ext cx="7886700" cy="5113273"/>
          </a:xfrm>
        </p:spPr>
        <p:txBody>
          <a:bodyPr>
            <a:normAutofit/>
          </a:bodyPr>
          <a:lstStyle/>
          <a:p>
            <a:r>
              <a:rPr lang="en-US" dirty="0" smtClean="0">
                <a:latin typeface="Times New Roman" panose="02020603050405020304" pitchFamily="18" charset="0"/>
                <a:cs typeface="Times New Roman" panose="02020603050405020304" pitchFamily="18" charset="0"/>
              </a:rPr>
              <a:t>Mexico </a:t>
            </a:r>
            <a:r>
              <a:rPr lang="en-US" dirty="0">
                <a:latin typeface="Times New Roman" panose="02020603050405020304" pitchFamily="18" charset="0"/>
                <a:cs typeface="Times New Roman" panose="02020603050405020304" pitchFamily="18" charset="0"/>
              </a:rPr>
              <a:t>declares independence in </a:t>
            </a:r>
            <a:r>
              <a:rPr lang="en-US" dirty="0" smtClean="0">
                <a:latin typeface="Times New Roman" panose="02020603050405020304" pitchFamily="18" charset="0"/>
                <a:cs typeface="Times New Roman" panose="02020603050405020304" pitchFamily="18" charset="0"/>
              </a:rPr>
              <a:t>1821 from Spain</a:t>
            </a:r>
          </a:p>
          <a:p>
            <a:r>
              <a:rPr lang="en-US" dirty="0" smtClean="0">
                <a:latin typeface="Times New Roman" panose="02020603050405020304" pitchFamily="18" charset="0"/>
                <a:cs typeface="Times New Roman" panose="02020603050405020304" pitchFamily="18" charset="0"/>
              </a:rPr>
              <a:t>The country of Mexico included present day Texas, California, New Mexico, Colorado, Utah, Arizona, and Nevada</a:t>
            </a:r>
          </a:p>
          <a:p>
            <a:r>
              <a:rPr lang="en-US" dirty="0" smtClean="0">
                <a:latin typeface="Times New Roman" panose="02020603050405020304" pitchFamily="18" charset="0"/>
                <a:cs typeface="Times New Roman" panose="02020603050405020304" pitchFamily="18" charset="0"/>
              </a:rPr>
              <a:t>These areas were sparsely populated and </a:t>
            </a:r>
            <a:r>
              <a:rPr lang="en-US" dirty="0" smtClean="0">
                <a:solidFill>
                  <a:srgbClr val="FF0000"/>
                </a:solidFill>
                <a:latin typeface="Times New Roman" panose="02020603050405020304" pitchFamily="18" charset="0"/>
                <a:cs typeface="Times New Roman" panose="02020603050405020304" pitchFamily="18" charset="0"/>
              </a:rPr>
              <a:t>Mexico encouraged American immigration.</a:t>
            </a:r>
          </a:p>
          <a:p>
            <a:r>
              <a:rPr lang="en-US" dirty="0" smtClean="0">
                <a:latin typeface="Times New Roman" panose="02020603050405020304" pitchFamily="18" charset="0"/>
                <a:cs typeface="Times New Roman" panose="02020603050405020304" pitchFamily="18" charset="0"/>
              </a:rPr>
              <a:t>In 1823, Mexico gives </a:t>
            </a:r>
            <a:r>
              <a:rPr lang="en-US" dirty="0" smtClean="0">
                <a:solidFill>
                  <a:srgbClr val="FF0000"/>
                </a:solidFill>
                <a:latin typeface="Times New Roman" panose="02020603050405020304" pitchFamily="18" charset="0"/>
                <a:cs typeface="Times New Roman" panose="02020603050405020304" pitchFamily="18" charset="0"/>
              </a:rPr>
              <a:t>large land grants to Stephen Austin</a:t>
            </a:r>
            <a:r>
              <a:rPr lang="en-US" dirty="0" smtClean="0">
                <a:latin typeface="Times New Roman" panose="02020603050405020304" pitchFamily="18" charset="0"/>
                <a:cs typeface="Times New Roman" panose="02020603050405020304" pitchFamily="18" charset="0"/>
              </a:rPr>
              <a:t> in order to encourage flow of immigrants into Texas. </a:t>
            </a:r>
          </a:p>
          <a:p>
            <a:endParaRPr lang="en-US" dirty="0"/>
          </a:p>
        </p:txBody>
      </p:sp>
    </p:spTree>
    <p:extLst>
      <p:ext uri="{BB962C8B-B14F-4D97-AF65-F5344CB8AC3E}">
        <p14:creationId xmlns:p14="http://schemas.microsoft.com/office/powerpoint/2010/main" val="21774867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endParaRPr lang="en-US"/>
          </a:p>
        </p:txBody>
      </p:sp>
      <p:pic>
        <p:nvPicPr>
          <p:cNvPr id="19459" name="Picture 3"/>
          <p:cNvPicPr>
            <a:picLocks noGrp="1" noChangeAspect="1" noChangeArrowheads="1"/>
          </p:cNvPicPr>
          <p:nvPr>
            <p:ph type="body" idx="1"/>
          </p:nvPr>
        </p:nvPicPr>
        <p:blipFill>
          <a:blip r:embed="rId3" cstate="print"/>
          <a:srcRect/>
          <a:stretch>
            <a:fillRect/>
          </a:stretch>
        </p:blipFill>
        <p:spPr>
          <a:xfrm>
            <a:off x="457200" y="304800"/>
            <a:ext cx="8229600" cy="6172200"/>
          </a:xfrm>
        </p:spPr>
      </p:pic>
    </p:spTree>
    <p:extLst>
      <p:ext uri="{BB962C8B-B14F-4D97-AF65-F5344CB8AC3E}">
        <p14:creationId xmlns:p14="http://schemas.microsoft.com/office/powerpoint/2010/main" val="857685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28650" y="365126"/>
            <a:ext cx="7886700" cy="838523"/>
          </a:xfrm>
        </p:spPr>
        <p:txBody>
          <a:bodyPr/>
          <a:lstStyle/>
          <a:p>
            <a:r>
              <a:rPr lang="en-US" b="1" dirty="0" smtClean="0">
                <a:solidFill>
                  <a:srgbClr val="0000FF"/>
                </a:solidFill>
                <a:latin typeface="Times New Roman" panose="02020603050405020304" pitchFamily="18" charset="0"/>
                <a:cs typeface="Times New Roman" panose="02020603050405020304" pitchFamily="18" charset="0"/>
              </a:rPr>
              <a:t>Texas Tension Builds</a:t>
            </a:r>
            <a:endParaRPr lang="en-US" b="1" dirty="0">
              <a:solidFill>
                <a:srgbClr val="0000FF"/>
              </a:solidFill>
              <a:latin typeface="Times New Roman" panose="02020603050405020304" pitchFamily="18" charset="0"/>
              <a:cs typeface="Times New Roman" panose="02020603050405020304" pitchFamily="18" charset="0"/>
            </a:endParaRPr>
          </a:p>
        </p:txBody>
      </p:sp>
      <p:sp>
        <p:nvSpPr>
          <p:cNvPr id="11267" name="Rectangle 3"/>
          <p:cNvSpPr>
            <a:spLocks noGrp="1" noChangeArrowheads="1"/>
          </p:cNvSpPr>
          <p:nvPr>
            <p:ph type="body" idx="1"/>
          </p:nvPr>
        </p:nvSpPr>
        <p:spPr>
          <a:xfrm>
            <a:off x="628650" y="1203649"/>
            <a:ext cx="7886700" cy="4973314"/>
          </a:xfrm>
        </p:spPr>
        <p:txBody>
          <a:bodyPr>
            <a:normAutofit/>
          </a:bodyPr>
          <a:lstStyle/>
          <a:p>
            <a:pPr>
              <a:lnSpc>
                <a:spcPct val="90000"/>
              </a:lnSpc>
            </a:pPr>
            <a:r>
              <a:rPr lang="en-US" sz="3200" dirty="0" smtClean="0">
                <a:latin typeface="Times New Roman" panose="02020603050405020304" pitchFamily="18" charset="0"/>
                <a:cs typeface="Times New Roman" panose="02020603050405020304" pitchFamily="18" charset="0"/>
              </a:rPr>
              <a:t>Mexico </a:t>
            </a:r>
            <a:r>
              <a:rPr lang="en-US" sz="3200" dirty="0">
                <a:latin typeface="Times New Roman" panose="02020603050405020304" pitchFamily="18" charset="0"/>
                <a:cs typeface="Times New Roman" panose="02020603050405020304" pitchFamily="18" charset="0"/>
              </a:rPr>
              <a:t>starts to </a:t>
            </a:r>
            <a:r>
              <a:rPr lang="en-US" sz="3200" dirty="0">
                <a:solidFill>
                  <a:srgbClr val="FF0000"/>
                </a:solidFill>
                <a:latin typeface="Times New Roman" panose="02020603050405020304" pitchFamily="18" charset="0"/>
                <a:cs typeface="Times New Roman" panose="02020603050405020304" pitchFamily="18" charset="0"/>
              </a:rPr>
              <a:t>clamp down on immigration</a:t>
            </a:r>
          </a:p>
          <a:p>
            <a:pPr lvl="1"/>
            <a:r>
              <a:rPr lang="en-US" sz="2800" dirty="0">
                <a:latin typeface="Times New Roman" panose="02020603050405020304" pitchFamily="18" charset="0"/>
                <a:cs typeface="Times New Roman" panose="02020603050405020304" pitchFamily="18" charset="0"/>
              </a:rPr>
              <a:t>Sets limits on numbers</a:t>
            </a:r>
          </a:p>
          <a:p>
            <a:pPr>
              <a:lnSpc>
                <a:spcPct val="90000"/>
              </a:lnSpc>
            </a:pPr>
            <a:r>
              <a:rPr lang="en-US" sz="3200" dirty="0">
                <a:solidFill>
                  <a:srgbClr val="FF0000"/>
                </a:solidFill>
                <a:latin typeface="Times New Roman" panose="02020603050405020304" pitchFamily="18" charset="0"/>
                <a:cs typeface="Times New Roman" panose="02020603050405020304" pitchFamily="18" charset="0"/>
              </a:rPr>
              <a:t>Forbids slaves </a:t>
            </a:r>
            <a:r>
              <a:rPr lang="en-US" sz="3200" dirty="0">
                <a:latin typeface="Times New Roman" panose="02020603050405020304" pitchFamily="18" charset="0"/>
                <a:cs typeface="Times New Roman" panose="02020603050405020304" pitchFamily="18" charset="0"/>
              </a:rPr>
              <a:t>from being brought in</a:t>
            </a:r>
          </a:p>
          <a:p>
            <a:pPr>
              <a:lnSpc>
                <a:spcPct val="90000"/>
              </a:lnSpc>
            </a:pPr>
            <a:r>
              <a:rPr lang="en-US" sz="3200" dirty="0">
                <a:latin typeface="Times New Roman" panose="02020603050405020304" pitchFamily="18" charset="0"/>
                <a:cs typeface="Times New Roman" panose="02020603050405020304" pitchFamily="18" charset="0"/>
              </a:rPr>
              <a:t>By </a:t>
            </a:r>
            <a:r>
              <a:rPr lang="en-US" sz="3200" dirty="0" smtClean="0">
                <a:latin typeface="Times New Roman" panose="02020603050405020304" pitchFamily="18" charset="0"/>
                <a:cs typeface="Times New Roman" panose="02020603050405020304" pitchFamily="18" charset="0"/>
              </a:rPr>
              <a:t>1830, </a:t>
            </a:r>
            <a:r>
              <a:rPr lang="en-US" sz="3200" dirty="0">
                <a:latin typeface="Times New Roman" panose="02020603050405020304" pitchFamily="18" charset="0"/>
                <a:cs typeface="Times New Roman" panose="02020603050405020304" pitchFamily="18" charset="0"/>
              </a:rPr>
              <a:t>30,000 American settlers in Texas</a:t>
            </a:r>
          </a:p>
          <a:p>
            <a:pPr>
              <a:lnSpc>
                <a:spcPct val="90000"/>
              </a:lnSpc>
            </a:pPr>
            <a:r>
              <a:rPr lang="en-US" sz="3200" dirty="0" smtClean="0">
                <a:latin typeface="Times New Roman" panose="02020603050405020304" pitchFamily="18" charset="0"/>
                <a:cs typeface="Times New Roman" panose="02020603050405020304" pitchFamily="18" charset="0"/>
              </a:rPr>
              <a:t>When Mexican government refused to help settlers with </a:t>
            </a:r>
            <a:r>
              <a:rPr lang="en-US" sz="3200" dirty="0" smtClean="0">
                <a:solidFill>
                  <a:srgbClr val="FF0000"/>
                </a:solidFill>
                <a:latin typeface="Times New Roman" panose="02020603050405020304" pitchFamily="18" charset="0"/>
                <a:cs typeface="Times New Roman" panose="02020603050405020304" pitchFamily="18" charset="0"/>
              </a:rPr>
              <a:t>Native American violence</a:t>
            </a:r>
            <a:r>
              <a:rPr lang="en-US" sz="3200" dirty="0" smtClean="0">
                <a:latin typeface="Times New Roman" panose="02020603050405020304" pitchFamily="18" charset="0"/>
                <a:cs typeface="Times New Roman" panose="02020603050405020304" pitchFamily="18" charset="0"/>
              </a:rPr>
              <a:t>, an </a:t>
            </a:r>
            <a:r>
              <a:rPr lang="en-US" sz="3200" dirty="0" smtClean="0">
                <a:solidFill>
                  <a:srgbClr val="FF0000"/>
                </a:solidFill>
                <a:latin typeface="Times New Roman" panose="02020603050405020304" pitchFamily="18" charset="0"/>
                <a:cs typeface="Times New Roman" panose="02020603050405020304" pitchFamily="18" charset="0"/>
              </a:rPr>
              <a:t>independence movement forms</a:t>
            </a:r>
          </a:p>
          <a:p>
            <a:pPr>
              <a:lnSpc>
                <a:spcPct val="90000"/>
              </a:lnSpc>
            </a:pPr>
            <a:r>
              <a:rPr lang="en-US" sz="3200" dirty="0" smtClean="0">
                <a:latin typeface="Times New Roman" panose="02020603050405020304" pitchFamily="18" charset="0"/>
                <a:cs typeface="Times New Roman" panose="02020603050405020304" pitchFamily="18" charset="0"/>
              </a:rPr>
              <a:t>The </a:t>
            </a:r>
            <a:r>
              <a:rPr lang="en-US" sz="3200" dirty="0">
                <a:solidFill>
                  <a:srgbClr val="FF0000"/>
                </a:solidFill>
                <a:latin typeface="Times New Roman" panose="02020603050405020304" pitchFamily="18" charset="0"/>
                <a:cs typeface="Times New Roman" panose="02020603050405020304" pitchFamily="18" charset="0"/>
              </a:rPr>
              <a:t>Texas War for Independence</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begins in </a:t>
            </a:r>
            <a:r>
              <a:rPr lang="en-US" sz="3200" dirty="0">
                <a:latin typeface="Times New Roman" panose="02020603050405020304" pitchFamily="18" charset="0"/>
                <a:cs typeface="Times New Roman" panose="02020603050405020304" pitchFamily="18" charset="0"/>
              </a:rPr>
              <a:t>1835</a:t>
            </a:r>
          </a:p>
        </p:txBody>
      </p:sp>
    </p:spTree>
    <p:extLst>
      <p:ext uri="{BB962C8B-B14F-4D97-AF65-F5344CB8AC3E}">
        <p14:creationId xmlns:p14="http://schemas.microsoft.com/office/powerpoint/2010/main" val="39003532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910" y="131861"/>
            <a:ext cx="8500188" cy="651911"/>
          </a:xfrm>
        </p:spPr>
        <p:txBody>
          <a:bodyPr>
            <a:normAutofit fontScale="90000"/>
          </a:bodyPr>
          <a:lstStyle/>
          <a:p>
            <a:r>
              <a:rPr lang="en-US" b="1" dirty="0" smtClean="0">
                <a:solidFill>
                  <a:srgbClr val="0000FF"/>
                </a:solidFill>
                <a:latin typeface="Times New Roman" panose="02020603050405020304" pitchFamily="18" charset="0"/>
                <a:cs typeface="Times New Roman" panose="02020603050405020304" pitchFamily="18" charset="0"/>
              </a:rPr>
              <a:t>Texan War for Independence = Brutal</a:t>
            </a:r>
            <a:endParaRPr lang="en-US" b="1" dirty="0">
              <a:solidFill>
                <a:srgbClr val="0000FF"/>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8600" y="1143000"/>
            <a:ext cx="8686800" cy="5593702"/>
          </a:xfrm>
        </p:spPr>
        <p:txBody>
          <a:bodyPr>
            <a:normAutofit fontScale="32500" lnSpcReduction="20000"/>
          </a:bodyPr>
          <a:lstStyle/>
          <a:p>
            <a:r>
              <a:rPr lang="en-US" sz="5500" b="1" dirty="0" smtClean="0">
                <a:latin typeface="Times New Roman" panose="02020603050405020304" pitchFamily="18" charset="0"/>
                <a:cs typeface="Times New Roman" panose="02020603050405020304" pitchFamily="18" charset="0"/>
              </a:rPr>
              <a:t>1835  </a:t>
            </a:r>
            <a:r>
              <a:rPr lang="en-US" sz="5500" i="1" dirty="0" smtClean="0">
                <a:latin typeface="Times New Roman" panose="02020603050405020304" pitchFamily="18" charset="0"/>
                <a:cs typeface="Times New Roman" panose="02020603050405020304" pitchFamily="18" charset="0"/>
              </a:rPr>
              <a:t>Oct</a:t>
            </a:r>
            <a:r>
              <a:rPr lang="en-US" sz="5500" i="1" dirty="0">
                <a:latin typeface="Times New Roman" panose="02020603050405020304" pitchFamily="18" charset="0"/>
                <a:cs typeface="Times New Roman" panose="02020603050405020304" pitchFamily="18" charset="0"/>
              </a:rPr>
              <a:t>. 2</a:t>
            </a:r>
            <a:r>
              <a:rPr lang="en-US" sz="5500" dirty="0">
                <a:latin typeface="Times New Roman" panose="02020603050405020304" pitchFamily="18" charset="0"/>
                <a:cs typeface="Times New Roman" panose="02020603050405020304" pitchFamily="18" charset="0"/>
              </a:rPr>
              <a:t> – Mexican troops attempt to retrieve a cannon that had been given to </a:t>
            </a:r>
            <a:r>
              <a:rPr lang="en-US" sz="5500" dirty="0" smtClean="0">
                <a:latin typeface="Times New Roman" panose="02020603050405020304" pitchFamily="18" charset="0"/>
                <a:cs typeface="Times New Roman" panose="02020603050405020304" pitchFamily="18" charset="0"/>
              </a:rPr>
              <a:t>colonists </a:t>
            </a:r>
            <a:r>
              <a:rPr lang="en-US" sz="5500" dirty="0">
                <a:latin typeface="Times New Roman" panose="02020603050405020304" pitchFamily="18" charset="0"/>
                <a:cs typeface="Times New Roman" panose="02020603050405020304" pitchFamily="18" charset="0"/>
              </a:rPr>
              <a:t>for protection from Indian attack. The skirmish that ensues </a:t>
            </a:r>
            <a:r>
              <a:rPr lang="en-US" sz="5500" dirty="0" smtClean="0">
                <a:latin typeface="Times New Roman" panose="02020603050405020304" pitchFamily="18" charset="0"/>
                <a:cs typeface="Times New Roman" panose="02020603050405020304" pitchFamily="18" charset="0"/>
              </a:rPr>
              <a:t>is </a:t>
            </a:r>
            <a:r>
              <a:rPr lang="en-US" sz="5500" dirty="0">
                <a:latin typeface="Times New Roman" panose="02020603050405020304" pitchFamily="18" charset="0"/>
                <a:cs typeface="Times New Roman" panose="02020603050405020304" pitchFamily="18" charset="0"/>
              </a:rPr>
              <a:t>considered the opening battle of the Texas Revolution. </a:t>
            </a:r>
            <a:endParaRPr lang="en-US" sz="5500" dirty="0" smtClean="0">
              <a:latin typeface="Times New Roman" panose="02020603050405020304" pitchFamily="18" charset="0"/>
              <a:cs typeface="Times New Roman" panose="02020603050405020304" pitchFamily="18" charset="0"/>
            </a:endParaRPr>
          </a:p>
          <a:p>
            <a:endParaRPr lang="en-US" sz="3100" dirty="0">
              <a:latin typeface="Times New Roman" panose="02020603050405020304" pitchFamily="18" charset="0"/>
              <a:cs typeface="Times New Roman" panose="02020603050405020304" pitchFamily="18" charset="0"/>
            </a:endParaRPr>
          </a:p>
          <a:p>
            <a:r>
              <a:rPr lang="en-US" sz="5500" b="1" dirty="0" smtClean="0">
                <a:latin typeface="Times New Roman" panose="02020603050405020304" pitchFamily="18" charset="0"/>
                <a:cs typeface="Times New Roman" panose="02020603050405020304" pitchFamily="18" charset="0"/>
              </a:rPr>
              <a:t>1835 </a:t>
            </a:r>
            <a:r>
              <a:rPr lang="en-US" sz="5500" i="1" dirty="0" smtClean="0">
                <a:latin typeface="Times New Roman" panose="02020603050405020304" pitchFamily="18" charset="0"/>
                <a:cs typeface="Times New Roman" panose="02020603050405020304" pitchFamily="18" charset="0"/>
              </a:rPr>
              <a:t>Nov</a:t>
            </a:r>
            <a:r>
              <a:rPr lang="en-US" sz="5500" i="1" dirty="0">
                <a:latin typeface="Times New Roman" panose="02020603050405020304" pitchFamily="18" charset="0"/>
                <a:cs typeface="Times New Roman" panose="02020603050405020304" pitchFamily="18" charset="0"/>
              </a:rPr>
              <a:t>. 24</a:t>
            </a:r>
            <a:r>
              <a:rPr lang="en-US" sz="5500" dirty="0">
                <a:latin typeface="Times New Roman" panose="02020603050405020304" pitchFamily="18" charset="0"/>
                <a:cs typeface="Times New Roman" panose="02020603050405020304" pitchFamily="18" charset="0"/>
              </a:rPr>
              <a:t> – The Texas Rangers organization is officially established by Texas' provisional government. Although Stephen F. Austin had hired 10 frontiersmen as "rangers" to help protect his colonists against Indian raids in 1823, not until 1835 was the law-enforcement group formally organized. </a:t>
            </a:r>
            <a:endParaRPr lang="en-US" sz="5500" dirty="0" smtClean="0">
              <a:latin typeface="Times New Roman" panose="02020603050405020304" pitchFamily="18" charset="0"/>
              <a:cs typeface="Times New Roman" panose="02020603050405020304" pitchFamily="18" charset="0"/>
            </a:endParaRPr>
          </a:p>
          <a:p>
            <a:endParaRPr lang="en-US" sz="3100" dirty="0">
              <a:latin typeface="Times New Roman" panose="02020603050405020304" pitchFamily="18" charset="0"/>
              <a:cs typeface="Times New Roman" panose="02020603050405020304" pitchFamily="18" charset="0"/>
            </a:endParaRPr>
          </a:p>
          <a:p>
            <a:r>
              <a:rPr lang="en-US" sz="5500" b="1" dirty="0" smtClean="0">
                <a:latin typeface="Times New Roman" panose="02020603050405020304" pitchFamily="18" charset="0"/>
                <a:cs typeface="Times New Roman" panose="02020603050405020304" pitchFamily="18" charset="0"/>
              </a:rPr>
              <a:t>1836 </a:t>
            </a:r>
            <a:r>
              <a:rPr lang="en-US" sz="5500" i="1" dirty="0" smtClean="0">
                <a:latin typeface="Times New Roman" panose="02020603050405020304" pitchFamily="18" charset="0"/>
                <a:cs typeface="Times New Roman" panose="02020603050405020304" pitchFamily="18" charset="0"/>
              </a:rPr>
              <a:t>March </a:t>
            </a:r>
            <a:r>
              <a:rPr lang="en-US" sz="5500" i="1" dirty="0">
                <a:latin typeface="Times New Roman" panose="02020603050405020304" pitchFamily="18" charset="0"/>
                <a:cs typeface="Times New Roman" panose="02020603050405020304" pitchFamily="18" charset="0"/>
              </a:rPr>
              <a:t>2</a:t>
            </a:r>
            <a:r>
              <a:rPr lang="en-US" sz="5500" dirty="0">
                <a:latin typeface="Times New Roman" panose="02020603050405020304" pitchFamily="18" charset="0"/>
                <a:cs typeface="Times New Roman" panose="02020603050405020304" pitchFamily="18" charset="0"/>
              </a:rPr>
              <a:t> – The </a:t>
            </a:r>
            <a:r>
              <a:rPr lang="en-US" sz="5500" dirty="0">
                <a:solidFill>
                  <a:srgbClr val="FF0000"/>
                </a:solidFill>
                <a:latin typeface="Times New Roman" panose="02020603050405020304" pitchFamily="18" charset="0"/>
                <a:cs typeface="Times New Roman" panose="02020603050405020304" pitchFamily="18" charset="0"/>
              </a:rPr>
              <a:t>Texas Declaration of Independence </a:t>
            </a:r>
            <a:r>
              <a:rPr lang="en-US" sz="5500" dirty="0">
                <a:latin typeface="Times New Roman" panose="02020603050405020304" pitchFamily="18" charset="0"/>
                <a:cs typeface="Times New Roman" panose="02020603050405020304" pitchFamily="18" charset="0"/>
              </a:rPr>
              <a:t>is adopted at Washington-on-the-Brazos. </a:t>
            </a:r>
            <a:endParaRPr lang="en-US" sz="5500" dirty="0" smtClean="0">
              <a:latin typeface="Times New Roman" panose="02020603050405020304" pitchFamily="18" charset="0"/>
              <a:cs typeface="Times New Roman" panose="02020603050405020304" pitchFamily="18" charset="0"/>
            </a:endParaRPr>
          </a:p>
          <a:p>
            <a:endParaRPr lang="en-US" sz="3100" dirty="0">
              <a:latin typeface="Times New Roman" panose="02020603050405020304" pitchFamily="18" charset="0"/>
              <a:cs typeface="Times New Roman" panose="02020603050405020304" pitchFamily="18" charset="0"/>
            </a:endParaRPr>
          </a:p>
          <a:p>
            <a:r>
              <a:rPr lang="en-US" sz="5500" b="1" dirty="0" smtClean="0">
                <a:latin typeface="Times New Roman" panose="02020603050405020304" pitchFamily="18" charset="0"/>
                <a:cs typeface="Times New Roman" panose="02020603050405020304" pitchFamily="18" charset="0"/>
              </a:rPr>
              <a:t>1836 </a:t>
            </a:r>
            <a:r>
              <a:rPr lang="en-US" sz="5500" i="1" dirty="0" smtClean="0">
                <a:latin typeface="Times New Roman" panose="02020603050405020304" pitchFamily="18" charset="0"/>
                <a:cs typeface="Times New Roman" panose="02020603050405020304" pitchFamily="18" charset="0"/>
              </a:rPr>
              <a:t>March </a:t>
            </a:r>
            <a:r>
              <a:rPr lang="en-US" sz="5500" i="1" dirty="0">
                <a:latin typeface="Times New Roman" panose="02020603050405020304" pitchFamily="18" charset="0"/>
                <a:cs typeface="Times New Roman" panose="02020603050405020304" pitchFamily="18" charset="0"/>
              </a:rPr>
              <a:t>6</a:t>
            </a:r>
            <a:r>
              <a:rPr lang="en-US" sz="5500" dirty="0">
                <a:latin typeface="Times New Roman" panose="02020603050405020304" pitchFamily="18" charset="0"/>
                <a:cs typeface="Times New Roman" panose="02020603050405020304" pitchFamily="18" charset="0"/>
              </a:rPr>
              <a:t> – A 13-day </a:t>
            </a:r>
            <a:r>
              <a:rPr lang="en-US" sz="5500" dirty="0">
                <a:solidFill>
                  <a:srgbClr val="FF0000"/>
                </a:solidFill>
                <a:latin typeface="Times New Roman" panose="02020603050405020304" pitchFamily="18" charset="0"/>
                <a:cs typeface="Times New Roman" panose="02020603050405020304" pitchFamily="18" charset="0"/>
              </a:rPr>
              <a:t>siege of the </a:t>
            </a:r>
            <a:r>
              <a:rPr lang="en-US" sz="5500" b="1" dirty="0" smtClean="0">
                <a:solidFill>
                  <a:srgbClr val="FF0000"/>
                </a:solidFill>
                <a:latin typeface="Times New Roman" panose="02020603050405020304" pitchFamily="18" charset="0"/>
                <a:cs typeface="Times New Roman" panose="02020603050405020304" pitchFamily="18" charset="0"/>
              </a:rPr>
              <a:t>Alamo</a:t>
            </a:r>
            <a:r>
              <a:rPr lang="en-US" sz="5500" dirty="0" smtClean="0">
                <a:latin typeface="Times New Roman" panose="02020603050405020304" pitchFamily="18" charset="0"/>
                <a:cs typeface="Times New Roman" panose="02020603050405020304" pitchFamily="18" charset="0"/>
              </a:rPr>
              <a:t> </a:t>
            </a:r>
            <a:r>
              <a:rPr lang="en-US" sz="5500" dirty="0">
                <a:latin typeface="Times New Roman" panose="02020603050405020304" pitchFamily="18" charset="0"/>
                <a:cs typeface="Times New Roman" panose="02020603050405020304" pitchFamily="18" charset="0"/>
              </a:rPr>
              <a:t>by Mexican troops led by Gen. Antonio </a:t>
            </a:r>
            <a:r>
              <a:rPr lang="en-US" sz="5500" dirty="0" err="1">
                <a:latin typeface="Times New Roman" panose="02020603050405020304" pitchFamily="18" charset="0"/>
                <a:cs typeface="Times New Roman" panose="02020603050405020304" pitchFamily="18" charset="0"/>
              </a:rPr>
              <a:t>López</a:t>
            </a:r>
            <a:r>
              <a:rPr lang="en-US" sz="5500" dirty="0">
                <a:latin typeface="Times New Roman" panose="02020603050405020304" pitchFamily="18" charset="0"/>
                <a:cs typeface="Times New Roman" panose="02020603050405020304" pitchFamily="18" charset="0"/>
              </a:rPr>
              <a:t> de </a:t>
            </a:r>
            <a:r>
              <a:rPr lang="en-US" sz="5500" dirty="0">
                <a:solidFill>
                  <a:srgbClr val="FF0000"/>
                </a:solidFill>
                <a:latin typeface="Times New Roman" panose="02020603050405020304" pitchFamily="18" charset="0"/>
                <a:cs typeface="Times New Roman" panose="02020603050405020304" pitchFamily="18" charset="0"/>
              </a:rPr>
              <a:t>Santa Anna </a:t>
            </a:r>
            <a:r>
              <a:rPr lang="en-US" sz="5500" dirty="0">
                <a:latin typeface="Times New Roman" panose="02020603050405020304" pitchFamily="18" charset="0"/>
                <a:cs typeface="Times New Roman" panose="02020603050405020304" pitchFamily="18" charset="0"/>
              </a:rPr>
              <a:t>ends on this day with a battle in which </a:t>
            </a:r>
            <a:r>
              <a:rPr lang="en-US" sz="5500" dirty="0">
                <a:solidFill>
                  <a:srgbClr val="FF0000"/>
                </a:solidFill>
                <a:latin typeface="Times New Roman" panose="02020603050405020304" pitchFamily="18" charset="0"/>
                <a:cs typeface="Times New Roman" panose="02020603050405020304" pitchFamily="18" charset="0"/>
              </a:rPr>
              <a:t>all remaining defenders are killed</a:t>
            </a:r>
            <a:r>
              <a:rPr lang="en-US" sz="5500" dirty="0">
                <a:latin typeface="Times New Roman" panose="02020603050405020304" pitchFamily="18" charset="0"/>
                <a:cs typeface="Times New Roman" panose="02020603050405020304" pitchFamily="18" charset="0"/>
              </a:rPr>
              <a:t>. </a:t>
            </a:r>
            <a:r>
              <a:rPr lang="en-US" sz="5500" dirty="0" smtClean="0">
                <a:latin typeface="Times New Roman" panose="02020603050405020304" pitchFamily="18" charset="0"/>
                <a:cs typeface="Times New Roman" panose="02020603050405020304" pitchFamily="18" charset="0"/>
              </a:rPr>
              <a:t>(Davey Crockett)</a:t>
            </a:r>
          </a:p>
          <a:p>
            <a:endParaRPr lang="en-US" sz="3100" b="1" dirty="0">
              <a:latin typeface="Times New Roman" panose="02020603050405020304" pitchFamily="18" charset="0"/>
              <a:cs typeface="Times New Roman" panose="02020603050405020304" pitchFamily="18" charset="0"/>
            </a:endParaRPr>
          </a:p>
          <a:p>
            <a:r>
              <a:rPr lang="en-US" sz="5500" b="1" dirty="0" smtClean="0">
                <a:latin typeface="Times New Roman" panose="02020603050405020304" pitchFamily="18" charset="0"/>
                <a:cs typeface="Times New Roman" panose="02020603050405020304" pitchFamily="18" charset="0"/>
              </a:rPr>
              <a:t>1836 </a:t>
            </a:r>
            <a:r>
              <a:rPr lang="en-US" sz="5500" i="1" dirty="0" smtClean="0">
                <a:latin typeface="Times New Roman" panose="02020603050405020304" pitchFamily="18" charset="0"/>
                <a:cs typeface="Times New Roman" panose="02020603050405020304" pitchFamily="18" charset="0"/>
              </a:rPr>
              <a:t>March </a:t>
            </a:r>
            <a:r>
              <a:rPr lang="en-US" sz="5500" i="1" dirty="0">
                <a:latin typeface="Times New Roman" panose="02020603050405020304" pitchFamily="18" charset="0"/>
                <a:cs typeface="Times New Roman" panose="02020603050405020304" pitchFamily="18" charset="0"/>
              </a:rPr>
              <a:t>27</a:t>
            </a:r>
            <a:r>
              <a:rPr lang="en-US" sz="5500" dirty="0">
                <a:latin typeface="Times New Roman" panose="02020603050405020304" pitchFamily="18" charset="0"/>
                <a:cs typeface="Times New Roman" panose="02020603050405020304" pitchFamily="18" charset="0"/>
              </a:rPr>
              <a:t> – About 350 Texan prisoners, including their commander James </a:t>
            </a:r>
            <a:r>
              <a:rPr lang="en-US" sz="5500" dirty="0" err="1">
                <a:latin typeface="Times New Roman" panose="02020603050405020304" pitchFamily="18" charset="0"/>
                <a:cs typeface="Times New Roman" panose="02020603050405020304" pitchFamily="18" charset="0"/>
              </a:rPr>
              <a:t>Fannin</a:t>
            </a:r>
            <a:r>
              <a:rPr lang="en-US" sz="5500" dirty="0">
                <a:latin typeface="Times New Roman" panose="02020603050405020304" pitchFamily="18" charset="0"/>
                <a:cs typeface="Times New Roman" panose="02020603050405020304" pitchFamily="18" charset="0"/>
              </a:rPr>
              <a:t>, are executed at Goliad by order of Santa Anna. An estimated 30 Texans escape. </a:t>
            </a:r>
            <a:endParaRPr lang="en-US" sz="5500"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sz="5500" b="1" dirty="0" smtClean="0">
                <a:latin typeface="Times New Roman" panose="02020603050405020304" pitchFamily="18" charset="0"/>
                <a:cs typeface="Times New Roman" panose="02020603050405020304" pitchFamily="18" charset="0"/>
              </a:rPr>
              <a:t>1836 </a:t>
            </a:r>
            <a:r>
              <a:rPr lang="en-US" sz="5500" i="1" dirty="0" smtClean="0">
                <a:latin typeface="Times New Roman" panose="02020603050405020304" pitchFamily="18" charset="0"/>
                <a:cs typeface="Times New Roman" panose="02020603050405020304" pitchFamily="18" charset="0"/>
              </a:rPr>
              <a:t>April </a:t>
            </a:r>
            <a:r>
              <a:rPr lang="en-US" sz="5500" i="1" dirty="0">
                <a:latin typeface="Times New Roman" panose="02020603050405020304" pitchFamily="18" charset="0"/>
                <a:cs typeface="Times New Roman" panose="02020603050405020304" pitchFamily="18" charset="0"/>
              </a:rPr>
              <a:t>21</a:t>
            </a:r>
            <a:r>
              <a:rPr lang="en-US" sz="5500" dirty="0">
                <a:latin typeface="Times New Roman" panose="02020603050405020304" pitchFamily="18" charset="0"/>
                <a:cs typeface="Times New Roman" panose="02020603050405020304" pitchFamily="18" charset="0"/>
              </a:rPr>
              <a:t> – In a battle starting about 4:30 p.m. and lasting 18 minutes, Texan troops led by </a:t>
            </a:r>
            <a:r>
              <a:rPr lang="en-US" sz="5500" dirty="0">
                <a:solidFill>
                  <a:srgbClr val="FF0000"/>
                </a:solidFill>
                <a:latin typeface="Times New Roman" panose="02020603050405020304" pitchFamily="18" charset="0"/>
                <a:cs typeface="Times New Roman" panose="02020603050405020304" pitchFamily="18" charset="0"/>
              </a:rPr>
              <a:t>Sam Houston defeat the Mexican army commanded by Santa Anna </a:t>
            </a:r>
            <a:r>
              <a:rPr lang="en-US" sz="5500" dirty="0">
                <a:latin typeface="Times New Roman" panose="02020603050405020304" pitchFamily="18" charset="0"/>
                <a:cs typeface="Times New Roman" panose="02020603050405020304" pitchFamily="18" charset="0"/>
              </a:rPr>
              <a:t>at San Jacinto near present-day Houston. Houston reports that 630 Mexican troops were killed and 730 were taken prisoner. Of the Texas troops, nine of a force of 910 were killed or mortally wounded, and 30 were less seriously wounded. </a:t>
            </a:r>
          </a:p>
          <a:p>
            <a:endParaRPr lang="en-US" dirty="0"/>
          </a:p>
        </p:txBody>
      </p:sp>
    </p:spTree>
    <p:extLst>
      <p:ext uri="{BB962C8B-B14F-4D97-AF65-F5344CB8AC3E}">
        <p14:creationId xmlns:p14="http://schemas.microsoft.com/office/powerpoint/2010/main" val="24874711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28650" y="365127"/>
            <a:ext cx="7886700" cy="763878"/>
          </a:xfrm>
        </p:spPr>
        <p:txBody>
          <a:bodyPr/>
          <a:lstStyle/>
          <a:p>
            <a:r>
              <a:rPr lang="en-US" b="1" dirty="0" smtClean="0">
                <a:solidFill>
                  <a:srgbClr val="0000FF"/>
                </a:solidFill>
                <a:latin typeface="Times New Roman" panose="02020603050405020304" pitchFamily="18" charset="0"/>
                <a:cs typeface="Times New Roman" panose="02020603050405020304" pitchFamily="18" charset="0"/>
              </a:rPr>
              <a:t>The Republic of Texas</a:t>
            </a:r>
            <a:endParaRPr lang="en-US" b="1" dirty="0">
              <a:solidFill>
                <a:srgbClr val="0000FF"/>
              </a:solidFill>
              <a:latin typeface="Times New Roman" panose="02020603050405020304" pitchFamily="18" charset="0"/>
              <a:cs typeface="Times New Roman" panose="02020603050405020304" pitchFamily="18" charset="0"/>
            </a:endParaRPr>
          </a:p>
        </p:txBody>
      </p:sp>
      <p:sp>
        <p:nvSpPr>
          <p:cNvPr id="12291" name="Rectangle 3"/>
          <p:cNvSpPr>
            <a:spLocks noGrp="1" noChangeArrowheads="1"/>
          </p:cNvSpPr>
          <p:nvPr>
            <p:ph type="body" idx="1"/>
          </p:nvPr>
        </p:nvSpPr>
        <p:spPr>
          <a:xfrm>
            <a:off x="279918" y="1371600"/>
            <a:ext cx="8406882" cy="5181600"/>
          </a:xfrm>
        </p:spPr>
        <p:txBody>
          <a:bodyPr>
            <a:normAutofit/>
          </a:bodyPr>
          <a:lstStyle/>
          <a:p>
            <a:r>
              <a:rPr lang="en-US" sz="3600" dirty="0" smtClean="0">
                <a:solidFill>
                  <a:srgbClr val="FF0000"/>
                </a:solidFill>
                <a:latin typeface="Times New Roman" panose="02020603050405020304" pitchFamily="18" charset="0"/>
                <a:cs typeface="Times New Roman" panose="02020603050405020304" pitchFamily="18" charset="0"/>
              </a:rPr>
              <a:t>From 1836 until 1845 Texas </a:t>
            </a:r>
            <a:r>
              <a:rPr lang="en-US" sz="3600" dirty="0">
                <a:solidFill>
                  <a:srgbClr val="FF0000"/>
                </a:solidFill>
                <a:latin typeface="Times New Roman" panose="02020603050405020304" pitchFamily="18" charset="0"/>
                <a:cs typeface="Times New Roman" panose="02020603050405020304" pitchFamily="18" charset="0"/>
              </a:rPr>
              <a:t>is an independent </a:t>
            </a:r>
            <a:r>
              <a:rPr lang="en-US" sz="3600" dirty="0" smtClean="0">
                <a:solidFill>
                  <a:srgbClr val="FF0000"/>
                </a:solidFill>
                <a:latin typeface="Times New Roman" panose="02020603050405020304" pitchFamily="18" charset="0"/>
                <a:cs typeface="Times New Roman" panose="02020603050405020304" pitchFamily="18" charset="0"/>
              </a:rPr>
              <a:t>nation</a:t>
            </a:r>
          </a:p>
          <a:p>
            <a:pPr lvl="1"/>
            <a:r>
              <a:rPr lang="en-US" sz="3200" dirty="0" smtClean="0">
                <a:solidFill>
                  <a:srgbClr val="7030A0"/>
                </a:solidFill>
                <a:latin typeface="Times New Roman" panose="02020603050405020304" pitchFamily="18" charset="0"/>
                <a:cs typeface="Times New Roman" panose="02020603050405020304" pitchFamily="18" charset="0"/>
              </a:rPr>
              <a:t>Wanted to be annexed</a:t>
            </a:r>
            <a:r>
              <a:rPr lang="en-US" sz="3200" dirty="0" smtClean="0">
                <a:latin typeface="Times New Roman" panose="02020603050405020304" pitchFamily="18" charset="0"/>
                <a:cs typeface="Times New Roman" panose="02020603050405020304" pitchFamily="18" charset="0"/>
              </a:rPr>
              <a:t> immediately by US</a:t>
            </a:r>
          </a:p>
          <a:p>
            <a:pPr lvl="1"/>
            <a:r>
              <a:rPr lang="en-US" sz="3200" dirty="0" smtClean="0">
                <a:solidFill>
                  <a:srgbClr val="7030A0"/>
                </a:solidFill>
                <a:latin typeface="Times New Roman" panose="02020603050405020304" pitchFamily="18" charset="0"/>
                <a:cs typeface="Times New Roman" panose="02020603050405020304" pitchFamily="18" charset="0"/>
              </a:rPr>
              <a:t>US refused </a:t>
            </a:r>
            <a:r>
              <a:rPr lang="en-US" sz="3200" dirty="0" smtClean="0">
                <a:latin typeface="Times New Roman" panose="02020603050405020304" pitchFamily="18" charset="0"/>
                <a:cs typeface="Times New Roman" panose="02020603050405020304" pitchFamily="18" charset="0"/>
              </a:rPr>
              <a:t>in order to avoid conflict with Mexico and </a:t>
            </a:r>
            <a:r>
              <a:rPr lang="en-US" sz="3200" dirty="0" smtClean="0">
                <a:solidFill>
                  <a:srgbClr val="FF0000"/>
                </a:solidFill>
                <a:latin typeface="Times New Roman" panose="02020603050405020304" pitchFamily="18" charset="0"/>
                <a:cs typeface="Times New Roman" panose="02020603050405020304" pitchFamily="18" charset="0"/>
              </a:rPr>
              <a:t>slavery debates </a:t>
            </a:r>
            <a:r>
              <a:rPr lang="en-US" sz="3200" dirty="0" smtClean="0">
                <a:latin typeface="Times New Roman" panose="02020603050405020304" pitchFamily="18" charset="0"/>
                <a:cs typeface="Times New Roman" panose="02020603050405020304" pitchFamily="18" charset="0"/>
              </a:rPr>
              <a:t>that would arise</a:t>
            </a:r>
          </a:p>
          <a:p>
            <a:pPr lvl="1"/>
            <a:r>
              <a:rPr lang="en-US" sz="3200" dirty="0" smtClean="0">
                <a:latin typeface="Times New Roman" panose="02020603050405020304" pitchFamily="18" charset="0"/>
                <a:cs typeface="Times New Roman" panose="02020603050405020304" pitchFamily="18" charset="0"/>
              </a:rPr>
              <a:t>Sam Houston elected first president</a:t>
            </a:r>
          </a:p>
          <a:p>
            <a:pPr lvl="1"/>
            <a:r>
              <a:rPr lang="en-US" sz="3200" dirty="0" smtClean="0">
                <a:solidFill>
                  <a:srgbClr val="FF0000"/>
                </a:solidFill>
                <a:latin typeface="Times New Roman" panose="02020603050405020304" pitchFamily="18" charset="0"/>
                <a:cs typeface="Times New Roman" panose="02020603050405020304" pitchFamily="18" charset="0"/>
              </a:rPr>
              <a:t>Border conflicts with Mexico will continue and eventually lead to the Mexican-</a:t>
            </a:r>
            <a:r>
              <a:rPr lang="en-US" sz="3200" dirty="0">
                <a:solidFill>
                  <a:srgbClr val="FF0000"/>
                </a:solidFill>
                <a:latin typeface="Times New Roman" panose="02020603050405020304" pitchFamily="18" charset="0"/>
                <a:cs typeface="Times New Roman" panose="02020603050405020304" pitchFamily="18" charset="0"/>
              </a:rPr>
              <a:t>A</a:t>
            </a:r>
            <a:r>
              <a:rPr lang="en-US" sz="3200" dirty="0" smtClean="0">
                <a:solidFill>
                  <a:srgbClr val="FF0000"/>
                </a:solidFill>
                <a:latin typeface="Times New Roman" panose="02020603050405020304" pitchFamily="18" charset="0"/>
                <a:cs typeface="Times New Roman" panose="02020603050405020304" pitchFamily="18" charset="0"/>
              </a:rPr>
              <a:t>merican War, as soon as the US annexes Texas</a:t>
            </a:r>
            <a:r>
              <a:rPr lang="en-US" sz="3200" dirty="0" smtClean="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50268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exas.gif"/>
          <p:cNvPicPr>
            <a:picLocks noGrp="1" noChangeAspect="1"/>
          </p:cNvPicPr>
          <p:nvPr>
            <p:ph idx="1"/>
          </p:nvPr>
        </p:nvPicPr>
        <p:blipFill>
          <a:blip r:embed="rId2" cstate="print"/>
          <a:stretch>
            <a:fillRect/>
          </a:stretch>
        </p:blipFill>
        <p:spPr>
          <a:xfrm>
            <a:off x="1657739" y="153954"/>
            <a:ext cx="5750138" cy="6489441"/>
          </a:xfrm>
        </p:spPr>
      </p:pic>
    </p:spTree>
    <p:extLst>
      <p:ext uri="{BB962C8B-B14F-4D97-AF65-F5344CB8AC3E}">
        <p14:creationId xmlns:p14="http://schemas.microsoft.com/office/powerpoint/2010/main" val="14890968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29192"/>
          </a:xfrm>
        </p:spPr>
        <p:txBody>
          <a:bodyPr>
            <a:normAutofit/>
          </a:bodyPr>
          <a:lstStyle/>
          <a:p>
            <a:r>
              <a:rPr lang="en-US" sz="4950" b="1" dirty="0">
                <a:solidFill>
                  <a:srgbClr val="0000FF"/>
                </a:solidFill>
                <a:latin typeface="Times New Roman" panose="02020603050405020304" pitchFamily="18" charset="0"/>
                <a:cs typeface="Times New Roman" panose="02020603050405020304" pitchFamily="18" charset="0"/>
              </a:rPr>
              <a:t>Class Business</a:t>
            </a:r>
          </a:p>
        </p:txBody>
      </p:sp>
      <p:sp>
        <p:nvSpPr>
          <p:cNvPr id="3" name="Content Placeholder 2"/>
          <p:cNvSpPr>
            <a:spLocks noGrp="1"/>
          </p:cNvSpPr>
          <p:nvPr>
            <p:ph idx="1"/>
          </p:nvPr>
        </p:nvSpPr>
        <p:spPr>
          <a:xfrm>
            <a:off x="205273" y="1520890"/>
            <a:ext cx="8724123" cy="4656073"/>
          </a:xfrm>
        </p:spPr>
        <p:txBody>
          <a:bodyPr>
            <a:noAutofit/>
          </a:bodyPr>
          <a:lstStyle/>
          <a:p>
            <a:r>
              <a:rPr lang="en-US" sz="4000" dirty="0">
                <a:solidFill>
                  <a:srgbClr val="FF0000"/>
                </a:solidFill>
              </a:rPr>
              <a:t>Due Dates!!</a:t>
            </a:r>
          </a:p>
          <a:p>
            <a:pPr lvl="1"/>
            <a:r>
              <a:rPr lang="en-US" sz="3600" dirty="0"/>
              <a:t>Full credit on due date (turned in or stamped)</a:t>
            </a:r>
          </a:p>
          <a:p>
            <a:pPr lvl="1"/>
            <a:r>
              <a:rPr lang="en-US" sz="3600" dirty="0"/>
              <a:t>-10% each day after up to 50%</a:t>
            </a:r>
          </a:p>
          <a:p>
            <a:pPr lvl="2"/>
            <a:r>
              <a:rPr lang="en-US" sz="3200" dirty="0"/>
              <a:t>½ credit on test day</a:t>
            </a:r>
          </a:p>
          <a:p>
            <a:pPr lvl="1"/>
            <a:r>
              <a:rPr lang="en-US" sz="3600" dirty="0"/>
              <a:t>Test Day Homework Packets and warm-ups</a:t>
            </a:r>
          </a:p>
          <a:p>
            <a:pPr lvl="2"/>
            <a:r>
              <a:rPr lang="en-US" sz="3200" dirty="0">
                <a:solidFill>
                  <a:srgbClr val="FF0000"/>
                </a:solidFill>
              </a:rPr>
              <a:t>NO </a:t>
            </a:r>
            <a:r>
              <a:rPr lang="en-US" sz="3200" dirty="0"/>
              <a:t>work from unit accepted after test date</a:t>
            </a:r>
          </a:p>
        </p:txBody>
      </p:sp>
    </p:spTree>
    <p:extLst>
      <p:ext uri="{BB962C8B-B14F-4D97-AF65-F5344CB8AC3E}">
        <p14:creationId xmlns:p14="http://schemas.microsoft.com/office/powerpoint/2010/main" val="2019740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59992"/>
          </a:xfrm>
        </p:spPr>
        <p:txBody>
          <a:bodyPr>
            <a:normAutofit/>
          </a:bodyPr>
          <a:lstStyle/>
          <a:p>
            <a:r>
              <a:rPr lang="en-US" sz="5400" b="1" dirty="0" smtClean="0">
                <a:solidFill>
                  <a:srgbClr val="0000FF"/>
                </a:solidFill>
                <a:latin typeface="Times New Roman" panose="02020603050405020304" pitchFamily="18" charset="0"/>
                <a:cs typeface="Times New Roman" panose="02020603050405020304" pitchFamily="18" charset="0"/>
              </a:rPr>
              <a:t>Agenda</a:t>
            </a:r>
            <a:endParaRPr lang="en-US" sz="5400" b="1" dirty="0">
              <a:solidFill>
                <a:srgbClr val="0000FF"/>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8650" y="1225119"/>
            <a:ext cx="7886700" cy="4712147"/>
          </a:xfrm>
        </p:spPr>
        <p:txBody>
          <a:bodyPr/>
          <a:lstStyle/>
          <a:p>
            <a:r>
              <a:rPr lang="en-US" sz="3200" dirty="0" smtClean="0"/>
              <a:t>Understand the connection between Industrialization, geographic movement, and the American identity</a:t>
            </a:r>
          </a:p>
          <a:p>
            <a:endParaRPr lang="en-US" sz="3200" dirty="0"/>
          </a:p>
          <a:p>
            <a:r>
              <a:rPr lang="en-US" sz="3200" dirty="0" smtClean="0">
                <a:solidFill>
                  <a:srgbClr val="7030A0"/>
                </a:solidFill>
              </a:rPr>
              <a:t>Big Ideas</a:t>
            </a:r>
          </a:p>
          <a:p>
            <a:pPr lvl="1"/>
            <a:r>
              <a:rPr lang="en-US" sz="2800" dirty="0" smtClean="0">
                <a:solidFill>
                  <a:srgbClr val="FF0000"/>
                </a:solidFill>
              </a:rPr>
              <a:t>Manifest Destiny</a:t>
            </a:r>
          </a:p>
          <a:p>
            <a:pPr lvl="1"/>
            <a:r>
              <a:rPr lang="en-US" sz="2800" dirty="0" smtClean="0"/>
              <a:t>Migration motivations</a:t>
            </a:r>
          </a:p>
          <a:p>
            <a:pPr lvl="1"/>
            <a:r>
              <a:rPr lang="en-US" sz="2800" dirty="0" smtClean="0"/>
              <a:t>Expansion/slavery/politics</a:t>
            </a:r>
          </a:p>
          <a:p>
            <a:pPr lvl="1"/>
            <a:endParaRPr lang="en-US" dirty="0" smtClean="0"/>
          </a:p>
          <a:p>
            <a:pPr lvl="1"/>
            <a:endParaRPr lang="en-US" dirty="0"/>
          </a:p>
        </p:txBody>
      </p:sp>
    </p:spTree>
    <p:extLst>
      <p:ext uri="{BB962C8B-B14F-4D97-AF65-F5344CB8AC3E}">
        <p14:creationId xmlns:p14="http://schemas.microsoft.com/office/powerpoint/2010/main" val="4052020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24482"/>
          </a:xfrm>
        </p:spPr>
        <p:txBody>
          <a:bodyPr/>
          <a:lstStyle/>
          <a:p>
            <a:r>
              <a:rPr lang="en-US" b="1" dirty="0" smtClean="0">
                <a:solidFill>
                  <a:srgbClr val="0000FF"/>
                </a:solidFill>
                <a:latin typeface="Times New Roman" panose="02020603050405020304" pitchFamily="18" charset="0"/>
                <a:cs typeface="Times New Roman" panose="02020603050405020304" pitchFamily="18" charset="0"/>
              </a:rPr>
              <a:t>Industrialization</a:t>
            </a:r>
            <a:endParaRPr lang="en-US" b="1" dirty="0">
              <a:solidFill>
                <a:srgbClr val="0000FF"/>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8650" y="1189609"/>
            <a:ext cx="7174822" cy="4987354"/>
          </a:xfrm>
        </p:spPr>
        <p:txBody>
          <a:bodyPr/>
          <a:lstStyle/>
          <a:p>
            <a:r>
              <a:rPr lang="en-US" sz="4000" dirty="0" smtClean="0">
                <a:solidFill>
                  <a:srgbClr val="7030A0"/>
                </a:solidFill>
              </a:rPr>
              <a:t>Expansion of Market Economy</a:t>
            </a:r>
          </a:p>
          <a:p>
            <a:pPr lvl="1"/>
            <a:r>
              <a:rPr lang="en-US" sz="3600" dirty="0" smtClean="0"/>
              <a:t>Specialization in agriculture</a:t>
            </a:r>
          </a:p>
          <a:p>
            <a:pPr lvl="1"/>
            <a:r>
              <a:rPr lang="en-US" sz="3600" dirty="0" smtClean="0"/>
              <a:t>Rise of entrepreneurs</a:t>
            </a:r>
          </a:p>
          <a:p>
            <a:pPr lvl="1"/>
            <a:r>
              <a:rPr lang="en-US" sz="3600" dirty="0" smtClean="0"/>
              <a:t>Rise of consumers</a:t>
            </a:r>
          </a:p>
          <a:p>
            <a:pPr lvl="1"/>
            <a:r>
              <a:rPr lang="en-US" sz="3600" dirty="0" smtClean="0"/>
              <a:t>Mass manufacturing</a:t>
            </a:r>
          </a:p>
          <a:p>
            <a:pPr lvl="1"/>
            <a:endParaRPr lang="en-US" dirty="0"/>
          </a:p>
        </p:txBody>
      </p:sp>
    </p:spTree>
    <p:extLst>
      <p:ext uri="{BB962C8B-B14F-4D97-AF65-F5344CB8AC3E}">
        <p14:creationId xmlns:p14="http://schemas.microsoft.com/office/powerpoint/2010/main" val="12084539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69818"/>
            <a:ext cx="7886700" cy="824482"/>
          </a:xfrm>
        </p:spPr>
        <p:txBody>
          <a:bodyPr/>
          <a:lstStyle/>
          <a:p>
            <a:r>
              <a:rPr lang="en-US" b="1" dirty="0" smtClean="0">
                <a:solidFill>
                  <a:srgbClr val="0000FF"/>
                </a:solidFill>
                <a:latin typeface="Times New Roman" panose="02020603050405020304" pitchFamily="18" charset="0"/>
                <a:cs typeface="Times New Roman" panose="02020603050405020304" pitchFamily="18" charset="0"/>
              </a:rPr>
              <a:t>Expanding Markets</a:t>
            </a:r>
            <a:endParaRPr lang="en-US" b="1" dirty="0">
              <a:solidFill>
                <a:srgbClr val="0000FF"/>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30995" y="861135"/>
            <a:ext cx="7716360" cy="4987354"/>
          </a:xfrm>
        </p:spPr>
        <p:txBody>
          <a:bodyPr/>
          <a:lstStyle/>
          <a:p>
            <a:r>
              <a:rPr lang="en-US" sz="4000" dirty="0" smtClean="0">
                <a:solidFill>
                  <a:srgbClr val="7030A0"/>
                </a:solidFill>
              </a:rPr>
              <a:t>Big inventions connect the country</a:t>
            </a:r>
          </a:p>
          <a:p>
            <a:pPr lvl="1"/>
            <a:r>
              <a:rPr lang="en-US" sz="3200" dirty="0" smtClean="0"/>
              <a:t>Telegraph</a:t>
            </a:r>
          </a:p>
          <a:p>
            <a:pPr lvl="1"/>
            <a:r>
              <a:rPr lang="en-US" sz="3200" dirty="0" smtClean="0"/>
              <a:t>Canal systems/steamboats</a:t>
            </a:r>
          </a:p>
          <a:p>
            <a:pPr lvl="1"/>
            <a:r>
              <a:rPr lang="en-US" sz="3200" dirty="0" smtClean="0"/>
              <a:t>Railroads/steam engines</a:t>
            </a:r>
          </a:p>
          <a:p>
            <a:pPr lvl="1"/>
            <a:r>
              <a:rPr lang="en-US" sz="3200" dirty="0" smtClean="0"/>
              <a:t>Steel plows and mechanical reapers</a:t>
            </a:r>
          </a:p>
          <a:p>
            <a:r>
              <a:rPr lang="en-US" sz="3600" dirty="0" smtClean="0">
                <a:solidFill>
                  <a:srgbClr val="7030A0"/>
                </a:solidFill>
              </a:rPr>
              <a:t>Bigger markets, bigger production</a:t>
            </a:r>
          </a:p>
          <a:p>
            <a:pPr marL="457200" lvl="1" indent="0">
              <a:buNone/>
            </a:pPr>
            <a:endParaRPr lang="en-US" dirty="0"/>
          </a:p>
        </p:txBody>
      </p:sp>
      <p:pic>
        <p:nvPicPr>
          <p:cNvPr id="1026" name="Picture 2" descr="Image result for mccormick reap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2012" y="4166983"/>
            <a:ext cx="3604333" cy="26910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59911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69818"/>
            <a:ext cx="7886700" cy="824482"/>
          </a:xfrm>
        </p:spPr>
        <p:txBody>
          <a:bodyPr/>
          <a:lstStyle/>
          <a:p>
            <a:r>
              <a:rPr lang="en-US" b="1" dirty="0" smtClean="0">
                <a:solidFill>
                  <a:srgbClr val="0000FF"/>
                </a:solidFill>
                <a:latin typeface="Times New Roman" panose="02020603050405020304" pitchFamily="18" charset="0"/>
                <a:cs typeface="Times New Roman" panose="02020603050405020304" pitchFamily="18" charset="0"/>
              </a:rPr>
              <a:t>North vs. South</a:t>
            </a:r>
            <a:endParaRPr lang="en-US" b="1" dirty="0">
              <a:solidFill>
                <a:srgbClr val="0000FF"/>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1096" y="1189609"/>
            <a:ext cx="7716360" cy="4987354"/>
          </a:xfrm>
        </p:spPr>
        <p:txBody>
          <a:bodyPr/>
          <a:lstStyle/>
          <a:p>
            <a:r>
              <a:rPr lang="en-US" sz="4000" b="1" dirty="0" smtClean="0">
                <a:solidFill>
                  <a:srgbClr val="7030A0"/>
                </a:solidFill>
              </a:rPr>
              <a:t>North</a:t>
            </a:r>
          </a:p>
          <a:p>
            <a:pPr lvl="1"/>
            <a:r>
              <a:rPr lang="en-US" sz="3200" dirty="0" smtClean="0"/>
              <a:t>Manufacturing/factories</a:t>
            </a:r>
          </a:p>
          <a:p>
            <a:pPr lvl="1"/>
            <a:r>
              <a:rPr lang="en-US" sz="3200" dirty="0" smtClean="0"/>
              <a:t>Cities </a:t>
            </a:r>
            <a:r>
              <a:rPr lang="en-US" sz="3200" dirty="0" smtClean="0">
                <a:sym typeface="Wingdings" panose="05000000000000000000" pitchFamily="2" charset="2"/>
              </a:rPr>
              <a:t> massive immigration</a:t>
            </a:r>
            <a:endParaRPr lang="en-US" sz="3200" dirty="0" smtClean="0"/>
          </a:p>
          <a:p>
            <a:pPr lvl="1"/>
            <a:r>
              <a:rPr lang="en-US" sz="3200" dirty="0" smtClean="0"/>
              <a:t>Welcomed commerce/transportation</a:t>
            </a:r>
          </a:p>
          <a:p>
            <a:r>
              <a:rPr lang="en-US" sz="3600" b="1" dirty="0" smtClean="0">
                <a:solidFill>
                  <a:srgbClr val="7030A0"/>
                </a:solidFill>
              </a:rPr>
              <a:t>South</a:t>
            </a:r>
          </a:p>
          <a:p>
            <a:pPr lvl="1"/>
            <a:r>
              <a:rPr lang="en-US" sz="3200" dirty="0" smtClean="0"/>
              <a:t>See north as overcrowded and dirty</a:t>
            </a:r>
          </a:p>
          <a:p>
            <a:pPr lvl="1"/>
            <a:r>
              <a:rPr lang="en-US" sz="3200" dirty="0" smtClean="0"/>
              <a:t>Embrace agricultural improvements</a:t>
            </a:r>
          </a:p>
          <a:p>
            <a:pPr lvl="1"/>
            <a:r>
              <a:rPr lang="en-US" sz="3200" dirty="0" smtClean="0"/>
              <a:t>Slower transportation development</a:t>
            </a:r>
          </a:p>
          <a:p>
            <a:pPr marL="457200" lvl="1" indent="0">
              <a:buNone/>
            </a:pPr>
            <a:endParaRPr lang="en-US" dirty="0"/>
          </a:p>
        </p:txBody>
      </p:sp>
    </p:spTree>
    <p:extLst>
      <p:ext uri="{BB962C8B-B14F-4D97-AF65-F5344CB8AC3E}">
        <p14:creationId xmlns:p14="http://schemas.microsoft.com/office/powerpoint/2010/main" val="381177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69818"/>
            <a:ext cx="7886700" cy="824482"/>
          </a:xfrm>
        </p:spPr>
        <p:txBody>
          <a:bodyPr/>
          <a:lstStyle/>
          <a:p>
            <a:r>
              <a:rPr lang="en-US" b="1" dirty="0" smtClean="0">
                <a:solidFill>
                  <a:srgbClr val="0000FF"/>
                </a:solidFill>
                <a:latin typeface="Times New Roman" panose="02020603050405020304" pitchFamily="18" charset="0"/>
                <a:cs typeface="Times New Roman" panose="02020603050405020304" pitchFamily="18" charset="0"/>
              </a:rPr>
              <a:t>Manifest Destiny</a:t>
            </a:r>
            <a:endParaRPr lang="en-US" b="1" dirty="0">
              <a:solidFill>
                <a:srgbClr val="0000FF"/>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1096" y="994300"/>
            <a:ext cx="8450308" cy="4987354"/>
          </a:xfrm>
        </p:spPr>
        <p:txBody>
          <a:bodyPr/>
          <a:lstStyle/>
          <a:p>
            <a:pPr algn="ctr">
              <a:buNone/>
            </a:pPr>
            <a:r>
              <a:rPr lang="en-US" sz="5400" i="1" dirty="0">
                <a:latin typeface="Baskerville Old Face" pitchFamily="18" charset="0"/>
              </a:rPr>
              <a:t>“Our manifest destiny to overspread the continent allotted by Providence for the free development of our yearly multiplying millions“  </a:t>
            </a:r>
            <a:endParaRPr lang="en-US" sz="5400" i="1" dirty="0" smtClean="0">
              <a:latin typeface="Baskerville Old Face" pitchFamily="18" charset="0"/>
            </a:endParaRPr>
          </a:p>
          <a:p>
            <a:pPr algn="ctr">
              <a:buNone/>
            </a:pPr>
            <a:r>
              <a:rPr lang="en-US" sz="5400" dirty="0" smtClean="0">
                <a:latin typeface="Baskerville Old Face" pitchFamily="18" charset="0"/>
              </a:rPr>
              <a:t>-</a:t>
            </a:r>
            <a:r>
              <a:rPr lang="en-US" sz="5400" dirty="0">
                <a:latin typeface="Baskerville Old Face" pitchFamily="18" charset="0"/>
              </a:rPr>
              <a:t>John L. O’Sullivan</a:t>
            </a:r>
          </a:p>
          <a:p>
            <a:pPr marL="457200" lvl="1" indent="0">
              <a:buNone/>
            </a:pPr>
            <a:endParaRPr lang="en-US" dirty="0"/>
          </a:p>
        </p:txBody>
      </p:sp>
    </p:spTree>
    <p:extLst>
      <p:ext uri="{BB962C8B-B14F-4D97-AF65-F5344CB8AC3E}">
        <p14:creationId xmlns:p14="http://schemas.microsoft.com/office/powerpoint/2010/main" val="2384935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69818"/>
            <a:ext cx="7886700" cy="824482"/>
          </a:xfrm>
        </p:spPr>
        <p:txBody>
          <a:bodyPr/>
          <a:lstStyle/>
          <a:p>
            <a:r>
              <a:rPr lang="en-US" b="1" dirty="0" smtClean="0">
                <a:solidFill>
                  <a:srgbClr val="0000FF"/>
                </a:solidFill>
                <a:latin typeface="Times New Roman" panose="02020603050405020304" pitchFamily="18" charset="0"/>
                <a:cs typeface="Times New Roman" panose="02020603050405020304" pitchFamily="18" charset="0"/>
              </a:rPr>
              <a:t>Where are we going?</a:t>
            </a:r>
            <a:endParaRPr lang="en-US" b="1" dirty="0">
              <a:solidFill>
                <a:srgbClr val="0000FF"/>
              </a:solidFill>
              <a:latin typeface="Times New Roman" panose="02020603050405020304" pitchFamily="18" charset="0"/>
              <a:cs typeface="Times New Roman" panose="02020603050405020304" pitchFamily="18" charset="0"/>
            </a:endParaRPr>
          </a:p>
        </p:txBody>
      </p:sp>
      <p:pic>
        <p:nvPicPr>
          <p:cNvPr id="4" name="Content Placeholder 3" descr="us_1840.jpg"/>
          <p:cNvPicPr>
            <a:picLocks noGrp="1" noChangeAspect="1"/>
          </p:cNvPicPr>
          <p:nvPr>
            <p:ph idx="1"/>
          </p:nvPr>
        </p:nvPicPr>
        <p:blipFill>
          <a:blip r:embed="rId3" cstate="print"/>
          <a:stretch>
            <a:fillRect/>
          </a:stretch>
        </p:blipFill>
        <p:spPr>
          <a:xfrm>
            <a:off x="310415" y="1152921"/>
            <a:ext cx="8523169" cy="5341186"/>
          </a:xfrm>
        </p:spPr>
      </p:pic>
    </p:spTree>
    <p:extLst>
      <p:ext uri="{BB962C8B-B14F-4D97-AF65-F5344CB8AC3E}">
        <p14:creationId xmlns:p14="http://schemas.microsoft.com/office/powerpoint/2010/main" val="251214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69818"/>
            <a:ext cx="7886700" cy="824482"/>
          </a:xfrm>
        </p:spPr>
        <p:txBody>
          <a:bodyPr/>
          <a:lstStyle/>
          <a:p>
            <a:r>
              <a:rPr lang="en-US" b="1" dirty="0" smtClean="0">
                <a:solidFill>
                  <a:srgbClr val="0000FF"/>
                </a:solidFill>
                <a:latin typeface="Times New Roman" panose="02020603050405020304" pitchFamily="18" charset="0"/>
                <a:cs typeface="Times New Roman" panose="02020603050405020304" pitchFamily="18" charset="0"/>
              </a:rPr>
              <a:t>Motivations</a:t>
            </a:r>
            <a:endParaRPr lang="en-US" b="1" dirty="0">
              <a:solidFill>
                <a:srgbClr val="0000FF"/>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1096" y="1189609"/>
            <a:ext cx="7716360" cy="4987354"/>
          </a:xfrm>
        </p:spPr>
        <p:txBody>
          <a:bodyPr/>
          <a:lstStyle/>
          <a:p>
            <a:r>
              <a:rPr lang="en-US" sz="4000" dirty="0" smtClean="0">
                <a:solidFill>
                  <a:srgbClr val="7030A0"/>
                </a:solidFill>
              </a:rPr>
              <a:t>Religious</a:t>
            </a:r>
          </a:p>
          <a:p>
            <a:pPr lvl="1"/>
            <a:r>
              <a:rPr lang="en-US" sz="3200" dirty="0" smtClean="0">
                <a:solidFill>
                  <a:schemeClr val="accent6">
                    <a:lumMod val="75000"/>
                  </a:schemeClr>
                </a:solidFill>
              </a:rPr>
              <a:t>2</a:t>
            </a:r>
            <a:r>
              <a:rPr lang="en-US" sz="3200" baseline="30000" dirty="0" smtClean="0">
                <a:solidFill>
                  <a:schemeClr val="accent6">
                    <a:lumMod val="75000"/>
                  </a:schemeClr>
                </a:solidFill>
              </a:rPr>
              <a:t>nd</a:t>
            </a:r>
            <a:r>
              <a:rPr lang="en-US" sz="3200" dirty="0" smtClean="0">
                <a:solidFill>
                  <a:schemeClr val="accent6">
                    <a:lumMod val="75000"/>
                  </a:schemeClr>
                </a:solidFill>
              </a:rPr>
              <a:t> Great Awakening </a:t>
            </a:r>
            <a:r>
              <a:rPr lang="en-US" sz="3200" dirty="0" smtClean="0"/>
              <a:t>needs somewhere to grow</a:t>
            </a:r>
          </a:p>
          <a:p>
            <a:pPr lvl="2"/>
            <a:r>
              <a:rPr lang="en-US" sz="2800" dirty="0" smtClean="0"/>
              <a:t>Build towns around congregations</a:t>
            </a:r>
          </a:p>
          <a:p>
            <a:pPr lvl="2"/>
            <a:r>
              <a:rPr lang="en-US" sz="2800" dirty="0" smtClean="0"/>
              <a:t>Preach to Native Americans</a:t>
            </a:r>
          </a:p>
          <a:p>
            <a:pPr lvl="1"/>
            <a:r>
              <a:rPr lang="en-US" sz="3200" dirty="0" smtClean="0">
                <a:solidFill>
                  <a:schemeClr val="accent6">
                    <a:lumMod val="75000"/>
                  </a:schemeClr>
                </a:solidFill>
              </a:rPr>
              <a:t>Mormon Migration</a:t>
            </a:r>
          </a:p>
          <a:p>
            <a:pPr lvl="2"/>
            <a:r>
              <a:rPr lang="en-US" sz="2800" dirty="0" smtClean="0"/>
              <a:t>Head west to avoid religious persecution</a:t>
            </a:r>
          </a:p>
          <a:p>
            <a:pPr lvl="2"/>
            <a:r>
              <a:rPr lang="en-US" sz="2800" dirty="0" smtClean="0"/>
              <a:t>Develop trails, bridges, stopping points</a:t>
            </a:r>
          </a:p>
          <a:p>
            <a:pPr lvl="2"/>
            <a:r>
              <a:rPr lang="en-US" sz="2800" dirty="0" smtClean="0"/>
              <a:t>Salt Lake – only major city between Mississippi and California/Oregon</a:t>
            </a:r>
          </a:p>
          <a:p>
            <a:pPr marL="457200" lvl="1" indent="0">
              <a:buNone/>
            </a:pPr>
            <a:endParaRPr lang="en-US" dirty="0"/>
          </a:p>
        </p:txBody>
      </p:sp>
    </p:spTree>
    <p:extLst>
      <p:ext uri="{BB962C8B-B14F-4D97-AF65-F5344CB8AC3E}">
        <p14:creationId xmlns:p14="http://schemas.microsoft.com/office/powerpoint/2010/main" val="35425978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67</TotalTime>
  <Words>818</Words>
  <Application>Microsoft Office PowerPoint</Application>
  <PresentationFormat>On-screen Show (4:3)</PresentationFormat>
  <Paragraphs>118</Paragraphs>
  <Slides>19</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Baskerville Old Face</vt:lpstr>
      <vt:lpstr>Calibri</vt:lpstr>
      <vt:lpstr>Calibri Light</vt:lpstr>
      <vt:lpstr>Times New Roman</vt:lpstr>
      <vt:lpstr>Wingdings</vt:lpstr>
      <vt:lpstr>Office Theme</vt:lpstr>
      <vt:lpstr>Warm Up 10/24</vt:lpstr>
      <vt:lpstr>Class Business</vt:lpstr>
      <vt:lpstr>Agenda</vt:lpstr>
      <vt:lpstr>Industrialization</vt:lpstr>
      <vt:lpstr>Expanding Markets</vt:lpstr>
      <vt:lpstr>North vs. South</vt:lpstr>
      <vt:lpstr>Manifest Destiny</vt:lpstr>
      <vt:lpstr>Where are we going?</vt:lpstr>
      <vt:lpstr>Motivations</vt:lpstr>
      <vt:lpstr>Motivations</vt:lpstr>
      <vt:lpstr>Motivations</vt:lpstr>
      <vt:lpstr>54’40’ or Fight!</vt:lpstr>
      <vt:lpstr>Motivations</vt:lpstr>
      <vt:lpstr>Texas and Southwest</vt:lpstr>
      <vt:lpstr>PowerPoint Presentation</vt:lpstr>
      <vt:lpstr>Texas Tension Builds</vt:lpstr>
      <vt:lpstr>Texan War for Independence = Brutal</vt:lpstr>
      <vt:lpstr>The Republic of Texas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 Up 10/24</dc:title>
  <dc:creator>Santos, Megan    SHS - Staff</dc:creator>
  <cp:lastModifiedBy>Santos, Megan    SHS - Staff</cp:lastModifiedBy>
  <cp:revision>10</cp:revision>
  <dcterms:created xsi:type="dcterms:W3CDTF">2017-10-22T23:33:36Z</dcterms:created>
  <dcterms:modified xsi:type="dcterms:W3CDTF">2017-10-23T17:14:19Z</dcterms:modified>
</cp:coreProperties>
</file>