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8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0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0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7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8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2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1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C3DCE-E86D-4390-BF86-BDAFE9662A4A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79C6-7801-42AF-86A6-D35846A6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5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3094"/>
            <a:ext cx="7772400" cy="98075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11/22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81051"/>
            <a:ext cx="6858000" cy="337674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kinds of problems often come with rapid industrialization?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01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0093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Socratic Seminar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145219"/>
            <a:ext cx="8464732" cy="5031744"/>
          </a:xfrm>
        </p:spPr>
        <p:txBody>
          <a:bodyPr/>
          <a:lstStyle/>
          <a:p>
            <a:r>
              <a:rPr lang="en-US" sz="3200" dirty="0" smtClean="0"/>
              <a:t>Focus questions</a:t>
            </a:r>
          </a:p>
          <a:p>
            <a:pPr lvl="1"/>
            <a:r>
              <a:rPr lang="en-US" sz="3200" dirty="0" smtClean="0"/>
              <a:t>For each topic (Industrialization, expansion, </a:t>
            </a:r>
            <a:r>
              <a:rPr lang="en-US" sz="3200" dirty="0" err="1" smtClean="0"/>
              <a:t>etc</a:t>
            </a:r>
            <a:r>
              <a:rPr lang="en-US" sz="3200" dirty="0" smtClean="0"/>
              <a:t>) you should be analyzing the </a:t>
            </a:r>
            <a:r>
              <a:rPr lang="en-US" sz="3200" dirty="0" smtClean="0">
                <a:solidFill>
                  <a:srgbClr val="FF0000"/>
                </a:solidFill>
              </a:rPr>
              <a:t>2 layers of the Gilded Age </a:t>
            </a:r>
            <a:r>
              <a:rPr lang="en-US" sz="3200" dirty="0" smtClean="0"/>
              <a:t>(The Gilt and Below the Gilt)</a:t>
            </a:r>
          </a:p>
          <a:p>
            <a:pPr lvl="1"/>
            <a:r>
              <a:rPr lang="en-US" sz="3200" dirty="0" smtClean="0"/>
              <a:t>Analyze the different </a:t>
            </a:r>
            <a:r>
              <a:rPr lang="en-US" sz="3200" dirty="0" smtClean="0">
                <a:solidFill>
                  <a:srgbClr val="FF0000"/>
                </a:solidFill>
              </a:rPr>
              <a:t>types of oppression </a:t>
            </a:r>
            <a:r>
              <a:rPr lang="en-US" sz="3200" dirty="0" smtClean="0"/>
              <a:t>and marginalization that different </a:t>
            </a:r>
            <a:r>
              <a:rPr lang="en-US" sz="3200" dirty="0" smtClean="0">
                <a:solidFill>
                  <a:srgbClr val="FF0000"/>
                </a:solidFill>
              </a:rPr>
              <a:t>minority groups </a:t>
            </a:r>
            <a:r>
              <a:rPr lang="en-US" sz="3200" dirty="0" smtClean="0"/>
              <a:t>face (immigrants, African American, Native Americans, women, children,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7909"/>
            <a:ext cx="7772400" cy="143691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Review!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80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Gilded Age Inventions –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283"/>
            <a:ext cx="7886700" cy="48186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Light bulb – Thomas Edison</a:t>
            </a:r>
          </a:p>
          <a:p>
            <a:r>
              <a:rPr lang="en-US" dirty="0" smtClean="0"/>
              <a:t>Telegraph – Samuel F. B. Morse</a:t>
            </a:r>
          </a:p>
          <a:p>
            <a:pPr lvl="1"/>
            <a:r>
              <a:rPr lang="en-US" dirty="0" smtClean="0"/>
              <a:t>Fast, cross-country communication</a:t>
            </a:r>
          </a:p>
          <a:p>
            <a:r>
              <a:rPr lang="en-US" dirty="0" smtClean="0"/>
              <a:t>Telephone – Alexander Graham Bell</a:t>
            </a:r>
          </a:p>
          <a:p>
            <a:pPr lvl="1"/>
            <a:r>
              <a:rPr lang="en-US" dirty="0" smtClean="0"/>
              <a:t>Person-person communication</a:t>
            </a:r>
          </a:p>
          <a:p>
            <a:r>
              <a:rPr lang="en-US" dirty="0" smtClean="0"/>
              <a:t>Use of “rock” or land oil creating new fuel source</a:t>
            </a:r>
          </a:p>
          <a:p>
            <a:r>
              <a:rPr lang="en-US" dirty="0" smtClean="0"/>
              <a:t>Bessemer process</a:t>
            </a:r>
          </a:p>
          <a:p>
            <a:pPr lvl="1"/>
            <a:r>
              <a:rPr lang="en-US" dirty="0" smtClean="0"/>
              <a:t>Cheaper steel</a:t>
            </a:r>
          </a:p>
          <a:p>
            <a:r>
              <a:rPr lang="en-US" dirty="0">
                <a:solidFill>
                  <a:srgbClr val="FF0000"/>
                </a:solidFill>
              </a:rPr>
              <a:t>Rise of Capitalism</a:t>
            </a:r>
          </a:p>
          <a:p>
            <a:pPr lvl="1"/>
            <a:r>
              <a:rPr lang="en-US" dirty="0"/>
              <a:t>New inventions spurred investment in hopes of making a profit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Image result for edison light bul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48" y="1003177"/>
            <a:ext cx="2822887" cy="20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80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of Big Business –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283"/>
            <a:ext cx="7886700" cy="4818680"/>
          </a:xfrm>
        </p:spPr>
        <p:txBody>
          <a:bodyPr>
            <a:normAutofit/>
          </a:bodyPr>
          <a:lstStyle/>
          <a:p>
            <a:r>
              <a:rPr lang="en-US" dirty="0" smtClean="0"/>
              <a:t>Transcontinental Railroad</a:t>
            </a:r>
          </a:p>
          <a:p>
            <a:pPr lvl="1"/>
            <a:r>
              <a:rPr lang="en-US" dirty="0" smtClean="0"/>
              <a:t>Government gives land grants to </a:t>
            </a:r>
            <a:r>
              <a:rPr lang="en-US" dirty="0" smtClean="0">
                <a:solidFill>
                  <a:srgbClr val="FF0000"/>
                </a:solidFill>
              </a:rPr>
              <a:t>Union and Central Pacific Railroads</a:t>
            </a:r>
          </a:p>
          <a:p>
            <a:pPr lvl="1"/>
            <a:r>
              <a:rPr lang="en-US" dirty="0" smtClean="0"/>
              <a:t>Hired immigrants (mostly Chinese) and migrant workers to lay track</a:t>
            </a:r>
          </a:p>
          <a:p>
            <a:pPr lvl="1"/>
            <a:r>
              <a:rPr lang="en-US" dirty="0" smtClean="0"/>
              <a:t>Completed 1860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Railroads become first corporations </a:t>
            </a:r>
            <a:r>
              <a:rPr lang="en-US" dirty="0" smtClean="0"/>
              <a:t>as westward travel expands</a:t>
            </a:r>
          </a:p>
          <a:p>
            <a:pPr lvl="1"/>
            <a:r>
              <a:rPr lang="en-US" b="1" dirty="0" smtClean="0"/>
              <a:t>Cornelius Vanderbilt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Beneath the Gilt </a:t>
            </a:r>
          </a:p>
          <a:p>
            <a:pPr lvl="2"/>
            <a:r>
              <a:rPr lang="en-US" dirty="0" smtClean="0"/>
              <a:t>Widespread corruption</a:t>
            </a:r>
          </a:p>
          <a:p>
            <a:pPr lvl="2"/>
            <a:r>
              <a:rPr lang="en-US" dirty="0" smtClean="0"/>
              <a:t>Panic of 1893 leads to large takeovers of failed businesses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80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Business–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1349405"/>
            <a:ext cx="6489577" cy="5433134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Andrew Carnegie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Vertical Integration</a:t>
            </a:r>
          </a:p>
          <a:p>
            <a:pPr lvl="2"/>
            <a:r>
              <a:rPr lang="en-US" sz="2800" dirty="0" smtClean="0"/>
              <a:t>Controlling every step of the manufacturing process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Horizontal Integration</a:t>
            </a:r>
          </a:p>
          <a:p>
            <a:pPr lvl="2"/>
            <a:r>
              <a:rPr lang="en-US" sz="2800" dirty="0" smtClean="0"/>
              <a:t>Buying out competitors</a:t>
            </a:r>
          </a:p>
          <a:p>
            <a:pPr lvl="2"/>
            <a:r>
              <a:rPr lang="en-US" sz="2800" dirty="0" smtClean="0"/>
              <a:t>Creation of monopolies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Social Darwinism</a:t>
            </a:r>
          </a:p>
          <a:p>
            <a:pPr lvl="1"/>
            <a:r>
              <a:rPr lang="en-US" sz="2800" dirty="0" smtClean="0"/>
              <a:t>Survival of the fittest in business</a:t>
            </a:r>
          </a:p>
          <a:p>
            <a:pPr lvl="1"/>
            <a:r>
              <a:rPr lang="en-US" sz="2800" dirty="0" smtClean="0"/>
              <a:t>Justified laissez-faire (zero regulation) economics</a:t>
            </a:r>
          </a:p>
          <a:p>
            <a:pPr lvl="1"/>
            <a:r>
              <a:rPr lang="en-US" sz="2800" dirty="0" smtClean="0"/>
              <a:t>Justified creation of monopolies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Image result for andrew carneg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18" y="1118586"/>
            <a:ext cx="2627200" cy="30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of Big Business –The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2" y="887767"/>
            <a:ext cx="7732452" cy="528919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Monopolies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J.P. Morgan</a:t>
            </a:r>
          </a:p>
          <a:p>
            <a:pPr lvl="2"/>
            <a:r>
              <a:rPr lang="en-US" sz="2400" dirty="0" smtClean="0"/>
              <a:t>Created holding companies to acquire competition</a:t>
            </a:r>
          </a:p>
          <a:p>
            <a:pPr lvl="2"/>
            <a:r>
              <a:rPr lang="en-US" sz="2400" b="1" dirty="0" smtClean="0"/>
              <a:t>United States Steel </a:t>
            </a:r>
            <a:r>
              <a:rPr lang="en-US" sz="2400" dirty="0" smtClean="0"/>
              <a:t>– world’s largest business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Rockefeller</a:t>
            </a:r>
          </a:p>
          <a:p>
            <a:pPr lvl="2"/>
            <a:r>
              <a:rPr lang="en-US" sz="2400" b="1" dirty="0" smtClean="0"/>
              <a:t>Standard Oil</a:t>
            </a:r>
          </a:p>
          <a:p>
            <a:pPr lvl="3"/>
            <a:r>
              <a:rPr lang="en-US" sz="2000" dirty="0" smtClean="0"/>
              <a:t>Trusts (legal gray areas) to control 90% of oil business</a:t>
            </a:r>
          </a:p>
          <a:p>
            <a:pPr lvl="3"/>
            <a:r>
              <a:rPr lang="en-US" sz="2000" dirty="0" smtClean="0"/>
              <a:t>Later broken up to include Chevron, Conoco, and Exxon Mobile</a:t>
            </a:r>
          </a:p>
          <a:p>
            <a:pPr lvl="2"/>
            <a:r>
              <a:rPr lang="en-US" sz="2400" dirty="0" smtClean="0"/>
              <a:t>“By </a:t>
            </a:r>
            <a:r>
              <a:rPr lang="en-US" sz="2400" dirty="0"/>
              <a:t>the time Rockefeller died in 1937, his assets equaled 1.5% of America’s total economic output. To control an equivalent share today would require a net worth of about $340 billion dollars, more than four times that of Bill Gates, currently the world’s richest man</a:t>
            </a:r>
            <a:r>
              <a:rPr lang="en-US" sz="2400" dirty="0" smtClean="0"/>
              <a:t>.” (Forbes)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Business – Beneath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9650"/>
            <a:ext cx="7886700" cy="51673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Robber Barons</a:t>
            </a:r>
          </a:p>
          <a:p>
            <a:pPr lvl="1"/>
            <a:r>
              <a:rPr lang="en-US" sz="2800" dirty="0" smtClean="0"/>
              <a:t>Achieved success through ruthless tactics</a:t>
            </a:r>
          </a:p>
          <a:p>
            <a:pPr lvl="1"/>
            <a:r>
              <a:rPr lang="en-US" sz="2800" dirty="0" smtClean="0"/>
              <a:t>Suppressed competition</a:t>
            </a:r>
          </a:p>
          <a:p>
            <a:pPr lvl="1"/>
            <a:r>
              <a:rPr lang="en-US" sz="2800" dirty="0" smtClean="0"/>
              <a:t>Low wages/harsh work conditions</a:t>
            </a:r>
          </a:p>
          <a:p>
            <a:pPr lvl="1"/>
            <a:r>
              <a:rPr lang="en-US" sz="2800" dirty="0" smtClean="0"/>
              <a:t>Political Power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Image result for robber bar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35" y="3357024"/>
            <a:ext cx="5379990" cy="35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Business – Beneath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9650"/>
            <a:ext cx="7886700" cy="516731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Industrial Growth will mostly bypass the South</a:t>
            </a:r>
          </a:p>
          <a:p>
            <a:pPr lvl="1"/>
            <a:r>
              <a:rPr lang="en-US" sz="3600" dirty="0" smtClean="0"/>
              <a:t>Still recovering economically and socially from Civil War</a:t>
            </a:r>
            <a:endParaRPr lang="en-US" sz="3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Business – Beneath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1" y="1009650"/>
            <a:ext cx="8691239" cy="516731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Working conditions = BAD</a:t>
            </a:r>
          </a:p>
          <a:p>
            <a:pPr lvl="1"/>
            <a:r>
              <a:rPr lang="en-US" sz="3200" dirty="0" smtClean="0"/>
              <a:t>Long</a:t>
            </a:r>
            <a:r>
              <a:rPr lang="en-US" sz="3200" dirty="0"/>
              <a:t> </a:t>
            </a:r>
            <a:r>
              <a:rPr lang="en-US" sz="3200" dirty="0" smtClean="0"/>
              <a:t>days full of repetitive work (12-14 hours)</a:t>
            </a:r>
          </a:p>
          <a:p>
            <a:pPr lvl="1"/>
            <a:r>
              <a:rPr lang="en-US" sz="3200" dirty="0" smtClean="0"/>
              <a:t>Health hazards in factories: bad air, enclosed spaces</a:t>
            </a:r>
          </a:p>
          <a:p>
            <a:pPr lvl="1"/>
            <a:r>
              <a:rPr lang="en-US" sz="3200" dirty="0" smtClean="0"/>
              <a:t>Low wages force everyone to work</a:t>
            </a:r>
            <a:endParaRPr lang="en-US" sz="3200" dirty="0" smtClean="0"/>
          </a:p>
          <a:p>
            <a:r>
              <a:rPr lang="en-US" sz="3600" dirty="0" smtClean="0"/>
              <a:t>Widespread Child Labor</a:t>
            </a:r>
          </a:p>
          <a:p>
            <a:pPr lvl="1"/>
            <a:r>
              <a:rPr lang="en-US" dirty="0" smtClean="0"/>
              <a:t>Often most dangerous jobs (small)</a:t>
            </a:r>
          </a:p>
          <a:p>
            <a:pPr lvl="1"/>
            <a:r>
              <a:rPr lang="en-US" dirty="0" smtClean="0"/>
              <a:t>Child labor laws mostly ignored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ate 19th century child la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8" y="383948"/>
            <a:ext cx="8452706" cy="58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0093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Socratic Seminar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219"/>
            <a:ext cx="7886700" cy="5031744"/>
          </a:xfrm>
        </p:spPr>
        <p:txBody>
          <a:bodyPr/>
          <a:lstStyle/>
          <a:p>
            <a:r>
              <a:rPr lang="en-US" dirty="0" smtClean="0"/>
              <a:t>Focus questions</a:t>
            </a:r>
          </a:p>
          <a:p>
            <a:pPr lvl="1"/>
            <a:r>
              <a:rPr lang="en-US" sz="2800" dirty="0" smtClean="0"/>
              <a:t>For each topic (Industrialization, expansion, </a:t>
            </a:r>
            <a:r>
              <a:rPr lang="en-US" sz="2800" dirty="0" err="1" smtClean="0"/>
              <a:t>etc</a:t>
            </a:r>
            <a:r>
              <a:rPr lang="en-US" sz="2800" dirty="0" smtClean="0"/>
              <a:t>) you should be analyzing the </a:t>
            </a:r>
            <a:r>
              <a:rPr lang="en-US" sz="2800" dirty="0" smtClean="0">
                <a:solidFill>
                  <a:srgbClr val="FF0000"/>
                </a:solidFill>
              </a:rPr>
              <a:t>2 layers of the Gilded Age </a:t>
            </a:r>
            <a:r>
              <a:rPr lang="en-US" sz="2800" dirty="0" smtClean="0"/>
              <a:t>(The Gilt and Below the Gilt)</a:t>
            </a:r>
          </a:p>
          <a:p>
            <a:pPr lvl="1"/>
            <a:r>
              <a:rPr lang="en-US" sz="2800" dirty="0" smtClean="0"/>
              <a:t>Analyze the different </a:t>
            </a:r>
            <a:r>
              <a:rPr lang="en-US" sz="2800" dirty="0" smtClean="0">
                <a:solidFill>
                  <a:srgbClr val="FF0000"/>
                </a:solidFill>
              </a:rPr>
              <a:t>types of oppression </a:t>
            </a:r>
            <a:r>
              <a:rPr lang="en-US" sz="2800" dirty="0" smtClean="0"/>
              <a:t>and marginalization that different </a:t>
            </a:r>
            <a:r>
              <a:rPr lang="en-US" sz="2800" dirty="0" smtClean="0">
                <a:solidFill>
                  <a:srgbClr val="FF0000"/>
                </a:solidFill>
              </a:rPr>
              <a:t>minority groups </a:t>
            </a:r>
            <a:r>
              <a:rPr lang="en-US" sz="2800" dirty="0" smtClean="0"/>
              <a:t>face (immigrants, African American, Native Americans, women, children,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6" y="353649"/>
            <a:ext cx="5801088" cy="67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9" y="255493"/>
            <a:ext cx="8610064" cy="60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ate 19th century child la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4" y="201664"/>
            <a:ext cx="5696585" cy="66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late 19th century child lab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64" y="336176"/>
            <a:ext cx="4552790" cy="63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ate 19th century child la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79" y="242047"/>
            <a:ext cx="4766049" cy="64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Business – Beneath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1" y="1009650"/>
            <a:ext cx="8691239" cy="51673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Home life not much better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Tenement housing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Run down apartments housing 4 families </a:t>
            </a:r>
            <a:r>
              <a:rPr lang="en-US" sz="2800" dirty="0" smtClean="0">
                <a:solidFill>
                  <a:srgbClr val="FF0000"/>
                </a:solidFill>
              </a:rPr>
              <a:t>on a floor</a:t>
            </a:r>
          </a:p>
          <a:p>
            <a:pPr lvl="1"/>
            <a:r>
              <a:rPr lang="en-US" sz="2800" dirty="0"/>
              <a:t> these families "cook, eat, and sleep in the same room, men, women, and children together." </a:t>
            </a:r>
            <a:r>
              <a:rPr lang="en-US" sz="2800" dirty="0"/>
              <a:t>Disease flourished in such cramped and often airless quarters, and fire was an ever-present danger.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378823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late 19th century tenement 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1" y="269513"/>
            <a:ext cx="8190897" cy="617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late 19th century tenement 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4" y="147917"/>
            <a:ext cx="8634567" cy="57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Unions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0" y="931273"/>
            <a:ext cx="8691239" cy="516731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Knights of Labor: </a:t>
            </a:r>
            <a:r>
              <a:rPr lang="en-US" sz="3600" dirty="0" smtClean="0"/>
              <a:t>accepts both skilled and unskilled workers (declines after 1886)</a:t>
            </a:r>
          </a:p>
          <a:p>
            <a:pPr lvl="1"/>
            <a:r>
              <a:rPr lang="en-US" sz="3200" dirty="0" smtClean="0"/>
              <a:t>Strikes last resort</a:t>
            </a:r>
            <a:endParaRPr lang="en-US" sz="32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American Federation of Labor: </a:t>
            </a:r>
            <a:r>
              <a:rPr lang="en-US" sz="3600" dirty="0" smtClean="0"/>
              <a:t>skilled  workers</a:t>
            </a:r>
          </a:p>
          <a:p>
            <a:pPr lvl="1"/>
            <a:r>
              <a:rPr lang="en-US" sz="3200" dirty="0" smtClean="0"/>
              <a:t>Focused on “bread and butter” – higher wages/shorter work day</a:t>
            </a:r>
          </a:p>
          <a:p>
            <a:pPr lvl="1"/>
            <a:r>
              <a:rPr lang="en-US" sz="3200" dirty="0" smtClean="0"/>
              <a:t>Collective bargaining and successful strikes</a:t>
            </a:r>
          </a:p>
          <a:p>
            <a:r>
              <a:rPr lang="en-US" sz="3600" b="1" dirty="0" smtClean="0"/>
              <a:t>Industrial Workers of the World</a:t>
            </a:r>
            <a:r>
              <a:rPr lang="en-US" sz="3600" dirty="0" smtClean="0"/>
              <a:t>: unskilled, socialists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80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Gilded Age Inventions –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283"/>
            <a:ext cx="7886700" cy="48186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Light bulb – Thomas Edison</a:t>
            </a:r>
          </a:p>
          <a:p>
            <a:r>
              <a:rPr lang="en-US" dirty="0" smtClean="0"/>
              <a:t>Telegraph – Samuel F. B. Morse</a:t>
            </a:r>
          </a:p>
          <a:p>
            <a:pPr lvl="1"/>
            <a:r>
              <a:rPr lang="en-US" dirty="0" smtClean="0"/>
              <a:t>Fast, cross-country communication</a:t>
            </a:r>
          </a:p>
          <a:p>
            <a:r>
              <a:rPr lang="en-US" dirty="0" smtClean="0"/>
              <a:t>Telephone – Alexander Graham Bell</a:t>
            </a:r>
          </a:p>
          <a:p>
            <a:pPr lvl="1"/>
            <a:r>
              <a:rPr lang="en-US" dirty="0" smtClean="0"/>
              <a:t>Person-person communication</a:t>
            </a:r>
          </a:p>
          <a:p>
            <a:r>
              <a:rPr lang="en-US" dirty="0" smtClean="0"/>
              <a:t>Use of “rock” or land oil creating new fuel source</a:t>
            </a:r>
          </a:p>
          <a:p>
            <a:r>
              <a:rPr lang="en-US" dirty="0" smtClean="0"/>
              <a:t>Bessemer process</a:t>
            </a:r>
          </a:p>
          <a:p>
            <a:pPr lvl="1"/>
            <a:r>
              <a:rPr lang="en-US" dirty="0" smtClean="0"/>
              <a:t>Cheaper steel</a:t>
            </a:r>
          </a:p>
          <a:p>
            <a:r>
              <a:rPr lang="en-US" dirty="0">
                <a:solidFill>
                  <a:srgbClr val="FF0000"/>
                </a:solidFill>
              </a:rPr>
              <a:t>Rise of Capitalism</a:t>
            </a:r>
          </a:p>
          <a:p>
            <a:pPr lvl="1"/>
            <a:r>
              <a:rPr lang="en-US" dirty="0"/>
              <a:t>New inventions spurred investment in hopes of making a profit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Image result for edison light bul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48" y="1003177"/>
            <a:ext cx="2822887" cy="20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Unions – Strikes/Violence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0" y="931273"/>
            <a:ext cx="8691239" cy="516731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Railroad Strike 1877</a:t>
            </a:r>
          </a:p>
          <a:p>
            <a:pPr lvl="1"/>
            <a:r>
              <a:rPr lang="en-US" sz="3200" dirty="0" smtClean="0"/>
              <a:t>During economic depression and wage loss</a:t>
            </a:r>
          </a:p>
          <a:p>
            <a:pPr lvl="1"/>
            <a:r>
              <a:rPr lang="en-US" sz="3200" dirty="0" smtClean="0"/>
              <a:t>Shut down half of nation’s rail lines</a:t>
            </a:r>
          </a:p>
          <a:p>
            <a:pPr lvl="1"/>
            <a:r>
              <a:rPr lang="en-US" sz="3200" dirty="0" smtClean="0"/>
              <a:t>Strikers battle police/militia</a:t>
            </a:r>
          </a:p>
          <a:p>
            <a:pPr lvl="1"/>
            <a:r>
              <a:rPr lang="en-US" sz="3200" dirty="0" smtClean="0"/>
              <a:t>Boosts union membership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Haymarket Affair</a:t>
            </a:r>
          </a:p>
          <a:p>
            <a:pPr lvl="1"/>
            <a:r>
              <a:rPr lang="en-US" sz="3200" dirty="0" smtClean="0"/>
              <a:t>Police break up workers/strike breakers</a:t>
            </a:r>
          </a:p>
          <a:p>
            <a:pPr lvl="1"/>
            <a:r>
              <a:rPr lang="en-US" sz="3200" dirty="0" smtClean="0"/>
              <a:t>Protest gathers, police arrive, bomb goes off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Unions – Strikes/Violence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0" y="931273"/>
            <a:ext cx="8691239" cy="516731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Homestead Strike</a:t>
            </a:r>
          </a:p>
          <a:p>
            <a:pPr lvl="1"/>
            <a:r>
              <a:rPr lang="en-US" sz="2800" dirty="0" smtClean="0"/>
              <a:t>Carnegie steel mill</a:t>
            </a:r>
          </a:p>
          <a:p>
            <a:pPr lvl="1"/>
            <a:r>
              <a:rPr lang="en-US" sz="2800" dirty="0" smtClean="0"/>
              <a:t>Strikers successfully fight back and take control of town</a:t>
            </a:r>
          </a:p>
          <a:p>
            <a:pPr lvl="1"/>
            <a:r>
              <a:rPr lang="en-US" sz="2800" dirty="0" smtClean="0"/>
              <a:t>Militia brought in and union shut out of mill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Pullman Strike</a:t>
            </a:r>
          </a:p>
          <a:p>
            <a:pPr lvl="1"/>
            <a:r>
              <a:rPr lang="en-US" sz="2800" dirty="0" smtClean="0"/>
              <a:t>Strike against oppression of company town</a:t>
            </a:r>
          </a:p>
          <a:p>
            <a:pPr lvl="1"/>
            <a:r>
              <a:rPr lang="en-US" sz="2800" dirty="0" smtClean="0"/>
              <a:t>Federal troops brought in when mail gets stopped</a:t>
            </a: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Unions – Women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0" y="931273"/>
            <a:ext cx="8691239" cy="51673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Women did mostly unskilled jobs and paid far less than men</a:t>
            </a:r>
          </a:p>
          <a:p>
            <a:r>
              <a:rPr lang="en-US" sz="3600" dirty="0" smtClean="0"/>
              <a:t>Extremely harsh conditions</a:t>
            </a:r>
          </a:p>
          <a:p>
            <a:pPr lvl="1"/>
            <a:r>
              <a:rPr lang="en-US" sz="2800" dirty="0" smtClean="0"/>
              <a:t>Long hours, bad air, no breaks</a:t>
            </a:r>
          </a:p>
          <a:p>
            <a:pPr lvl="1"/>
            <a:r>
              <a:rPr lang="en-US" sz="2800" dirty="0" smtClean="0"/>
              <a:t>Sometimes locked in to ensure work</a:t>
            </a:r>
          </a:p>
          <a:p>
            <a:r>
              <a:rPr lang="en-US" sz="3600" dirty="0" smtClean="0"/>
              <a:t>Women Unite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Mary Harris “Mother” Jones</a:t>
            </a:r>
          </a:p>
          <a:p>
            <a:pPr lvl="2"/>
            <a:r>
              <a:rPr lang="en-US" sz="2800" dirty="0" smtClean="0"/>
              <a:t>Organized miners and strikes</a:t>
            </a:r>
          </a:p>
          <a:p>
            <a:pPr lvl="2"/>
            <a:r>
              <a:rPr lang="en-US" sz="2800" dirty="0" smtClean="0"/>
              <a:t>Fought against child labor and working conditions</a:t>
            </a:r>
            <a:endParaRPr lang="en-US" sz="28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Unions – Women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0" y="807868"/>
            <a:ext cx="8691239" cy="516731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Triangle Shirtwaist Fire</a:t>
            </a:r>
          </a:p>
          <a:p>
            <a:pPr lvl="1"/>
            <a:r>
              <a:rPr lang="en-US" sz="3200" dirty="0" smtClean="0"/>
              <a:t>Fire breaks out in garment factory</a:t>
            </a:r>
          </a:p>
          <a:p>
            <a:pPr lvl="1"/>
            <a:r>
              <a:rPr lang="en-US" sz="3200" dirty="0" smtClean="0"/>
              <a:t>All but one door locked (unlocked blocked)</a:t>
            </a:r>
          </a:p>
          <a:p>
            <a:pPr lvl="1"/>
            <a:r>
              <a:rPr lang="en-US" sz="3200" dirty="0" smtClean="0"/>
              <a:t>145 die trapped or falling 9 stories</a:t>
            </a:r>
          </a:p>
          <a:p>
            <a:pPr lvl="1"/>
            <a:r>
              <a:rPr lang="en-US" sz="3200" dirty="0" smtClean="0"/>
              <a:t>Spurs major changes in women and child labor laws</a:t>
            </a:r>
            <a:endParaRPr lang="en-US" sz="32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 descr="Image result for triangle shirtwaist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44" y="3391524"/>
            <a:ext cx="5471345" cy="45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3094"/>
            <a:ext cx="7772400" cy="98075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211" y="1881051"/>
            <a:ext cx="7125789" cy="337674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Work on your research paper!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03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80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of Big Business –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283"/>
            <a:ext cx="7886700" cy="4818680"/>
          </a:xfrm>
        </p:spPr>
        <p:txBody>
          <a:bodyPr>
            <a:normAutofit/>
          </a:bodyPr>
          <a:lstStyle/>
          <a:p>
            <a:r>
              <a:rPr lang="en-US" dirty="0" smtClean="0"/>
              <a:t>Transcontinental Railroad</a:t>
            </a:r>
          </a:p>
          <a:p>
            <a:pPr lvl="1"/>
            <a:r>
              <a:rPr lang="en-US" dirty="0" smtClean="0"/>
              <a:t>Government gives land grants to </a:t>
            </a:r>
            <a:r>
              <a:rPr lang="en-US" dirty="0" smtClean="0">
                <a:solidFill>
                  <a:srgbClr val="FF0000"/>
                </a:solidFill>
              </a:rPr>
              <a:t>Union and Central Pacific Railroads</a:t>
            </a:r>
          </a:p>
          <a:p>
            <a:pPr lvl="1"/>
            <a:r>
              <a:rPr lang="en-US" dirty="0" smtClean="0"/>
              <a:t>Hired immigrants (mostly Chinese) and migrant workers to lay track</a:t>
            </a:r>
          </a:p>
          <a:p>
            <a:pPr lvl="1"/>
            <a:r>
              <a:rPr lang="en-US" dirty="0" smtClean="0"/>
              <a:t>Completed 1860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Railroads become first corporations </a:t>
            </a:r>
            <a:r>
              <a:rPr lang="en-US" dirty="0" smtClean="0"/>
              <a:t>as westward travel expands</a:t>
            </a:r>
          </a:p>
          <a:p>
            <a:pPr lvl="1"/>
            <a:r>
              <a:rPr lang="en-US" b="1" dirty="0" smtClean="0"/>
              <a:t>Cornelius Vanderbilt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Beneath the Gilt </a:t>
            </a:r>
          </a:p>
          <a:p>
            <a:pPr lvl="2"/>
            <a:r>
              <a:rPr lang="en-US" dirty="0" smtClean="0"/>
              <a:t>Widespread corruption</a:t>
            </a:r>
          </a:p>
          <a:p>
            <a:pPr lvl="2"/>
            <a:r>
              <a:rPr lang="en-US" dirty="0" smtClean="0"/>
              <a:t>Panic of 1893 leads to large takeovers of failed businesses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80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Business–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1349405"/>
            <a:ext cx="6489577" cy="5433134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Andrew Carnegie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Vertical Integration</a:t>
            </a:r>
          </a:p>
          <a:p>
            <a:pPr lvl="2"/>
            <a:r>
              <a:rPr lang="en-US" sz="2800" dirty="0" smtClean="0"/>
              <a:t>Controlling every step of the manufacturing process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Horizontal Integration</a:t>
            </a:r>
          </a:p>
          <a:p>
            <a:pPr lvl="2"/>
            <a:r>
              <a:rPr lang="en-US" sz="2800" dirty="0" smtClean="0"/>
              <a:t>Buying out competitors</a:t>
            </a:r>
          </a:p>
          <a:p>
            <a:pPr lvl="2"/>
            <a:r>
              <a:rPr lang="en-US" sz="2800" dirty="0" smtClean="0"/>
              <a:t>Creation of monopolies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Social Darwinism</a:t>
            </a:r>
          </a:p>
          <a:p>
            <a:pPr lvl="1"/>
            <a:r>
              <a:rPr lang="en-US" sz="2800" dirty="0" smtClean="0"/>
              <a:t>Survival of the fittest in business</a:t>
            </a:r>
          </a:p>
          <a:p>
            <a:pPr lvl="1"/>
            <a:r>
              <a:rPr lang="en-US" sz="2800" dirty="0" smtClean="0"/>
              <a:t>Justified laissez-faire (zero regulation) economics</a:t>
            </a:r>
          </a:p>
          <a:p>
            <a:pPr lvl="1"/>
            <a:r>
              <a:rPr lang="en-US" sz="2800" dirty="0" smtClean="0"/>
              <a:t>Justified creation of monopolies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Image result for andrew carneg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18" y="1118586"/>
            <a:ext cx="2627200" cy="30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of Big Business –The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2" y="887767"/>
            <a:ext cx="7732452" cy="528919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Monopolies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J.P. Morgan</a:t>
            </a:r>
          </a:p>
          <a:p>
            <a:pPr lvl="2"/>
            <a:r>
              <a:rPr lang="en-US" sz="2400" dirty="0" smtClean="0"/>
              <a:t>Created holding companies to acquire competition</a:t>
            </a:r>
          </a:p>
          <a:p>
            <a:pPr lvl="2"/>
            <a:r>
              <a:rPr lang="en-US" sz="2400" b="1" dirty="0" smtClean="0"/>
              <a:t>United States Steel </a:t>
            </a:r>
            <a:r>
              <a:rPr lang="en-US" sz="2400" dirty="0" smtClean="0"/>
              <a:t>– world’s largest business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Rockefeller</a:t>
            </a:r>
          </a:p>
          <a:p>
            <a:pPr lvl="2"/>
            <a:r>
              <a:rPr lang="en-US" sz="2400" b="1" dirty="0" smtClean="0"/>
              <a:t>Standard Oil</a:t>
            </a:r>
          </a:p>
          <a:p>
            <a:pPr lvl="3"/>
            <a:r>
              <a:rPr lang="en-US" sz="2000" dirty="0" smtClean="0"/>
              <a:t>Trusts (legal gray areas) to control 90% of oil business</a:t>
            </a:r>
          </a:p>
          <a:p>
            <a:pPr lvl="3"/>
            <a:r>
              <a:rPr lang="en-US" sz="2000" dirty="0" smtClean="0"/>
              <a:t>Later broken up to include Chevron, Conoco, and Exxon Mobile</a:t>
            </a:r>
          </a:p>
          <a:p>
            <a:pPr lvl="2"/>
            <a:r>
              <a:rPr lang="en-US" sz="2400" dirty="0" smtClean="0"/>
              <a:t>“By </a:t>
            </a:r>
            <a:r>
              <a:rPr lang="en-US" sz="2400" dirty="0"/>
              <a:t>the time Rockefeller died in 1937, his assets equaled 1.5% of America’s total economic output. To control an equivalent share today would require a net worth of about $340 billion dollars, more than four times that of Bill Gates, currently the world’s richest man</a:t>
            </a:r>
            <a:r>
              <a:rPr lang="en-US" sz="2400" dirty="0" smtClean="0"/>
              <a:t>.” (Forbes)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1" y="71022"/>
            <a:ext cx="8691239" cy="736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Business – Beneath The Gilt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9650"/>
            <a:ext cx="7886700" cy="51673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Robber Barons</a:t>
            </a:r>
          </a:p>
          <a:p>
            <a:pPr lvl="1"/>
            <a:r>
              <a:rPr lang="en-US" sz="2800" dirty="0" smtClean="0"/>
              <a:t>Achieved success through ruthless tactics</a:t>
            </a:r>
          </a:p>
          <a:p>
            <a:pPr lvl="1"/>
            <a:r>
              <a:rPr lang="en-US" sz="2800" dirty="0" smtClean="0"/>
              <a:t>Suppressed competition</a:t>
            </a:r>
          </a:p>
          <a:p>
            <a:pPr lvl="1"/>
            <a:r>
              <a:rPr lang="en-US" sz="2800" dirty="0" smtClean="0"/>
              <a:t>Low wages/harsh work conditions</a:t>
            </a:r>
          </a:p>
          <a:p>
            <a:pPr lvl="1"/>
            <a:r>
              <a:rPr lang="en-US" sz="2800" dirty="0" smtClean="0"/>
              <a:t>Political Power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Image result for robber bar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35" y="3357024"/>
            <a:ext cx="5379990" cy="35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3094"/>
            <a:ext cx="7772400" cy="98075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11/27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389" y="1881051"/>
            <a:ext cx="8190411" cy="337674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your research paper topic? Try to put it concisely.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97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84333"/>
              </p:ext>
            </p:extLst>
          </p:nvPr>
        </p:nvGraphicFramePr>
        <p:xfrm>
          <a:off x="418012" y="783774"/>
          <a:ext cx="8177348" cy="5845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8674">
                  <a:extLst>
                    <a:ext uri="{9D8B030D-6E8A-4147-A177-3AD203B41FA5}">
                      <a16:colId xmlns:a16="http://schemas.microsoft.com/office/drawing/2014/main" val="3517398247"/>
                    </a:ext>
                  </a:extLst>
                </a:gridCol>
                <a:gridCol w="4088674">
                  <a:extLst>
                    <a:ext uri="{9D8B030D-6E8A-4147-A177-3AD203B41FA5}">
                      <a16:colId xmlns:a16="http://schemas.microsoft.com/office/drawing/2014/main" val="4240729377"/>
                    </a:ext>
                  </a:extLst>
                </a:gridCol>
              </a:tblGrid>
              <a:tr h="577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Monday, November 20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(8:00pm)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Topic Selection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5123852"/>
                  </a:ext>
                </a:extLst>
              </a:tr>
              <a:tr h="577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Wednesday, November 29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Thesis Revision #1 (turnitin)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1664047"/>
                  </a:ext>
                </a:extLst>
              </a:tr>
              <a:tr h="12502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Thursday, November 30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Friday,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December 1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Outline 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turnitin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Outline (hard copy)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9216750"/>
                  </a:ext>
                </a:extLst>
              </a:tr>
              <a:tr h="577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Monday, December 4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Source Analysis (hard copy OR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turnitin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257337"/>
                  </a:ext>
                </a:extLst>
              </a:tr>
              <a:tr h="577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Monday, December 4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Works Cited (hard copy)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1018969"/>
                  </a:ext>
                </a:extLst>
              </a:tr>
              <a:tr h="577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Wednesday, December 6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Thesis Revision #2 (turnitin)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562664"/>
                  </a:ext>
                </a:extLst>
              </a:tr>
              <a:tr h="577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Wednesday, December 6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Rough Draft (hard copy &amp; turnitin)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6015453"/>
                  </a:ext>
                </a:extLst>
              </a:tr>
              <a:tr h="577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Tuesday 12/12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Final Draft 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turnitin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and hard copy)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8677757"/>
                  </a:ext>
                </a:extLst>
              </a:tr>
            </a:tbl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8660" y="116932"/>
            <a:ext cx="7886700" cy="5362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Date Revision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1131</Words>
  <Application>Microsoft Office PowerPoint</Application>
  <PresentationFormat>On-screen Show (4:3)</PresentationFormat>
  <Paragraphs>215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Warm Up 11/22</vt:lpstr>
      <vt:lpstr>Socratic Seminar</vt:lpstr>
      <vt:lpstr>Gilded Age Inventions – The Gilt</vt:lpstr>
      <vt:lpstr>Rise of Big Business – The Gilt</vt:lpstr>
      <vt:lpstr>New Business– The Gilt</vt:lpstr>
      <vt:lpstr>Rise of Big Business –The Gilt</vt:lpstr>
      <vt:lpstr>Big Business – Beneath The Gilt</vt:lpstr>
      <vt:lpstr>Warm Up 11/27</vt:lpstr>
      <vt:lpstr>Due Date Revision</vt:lpstr>
      <vt:lpstr>Socratic Seminar</vt:lpstr>
      <vt:lpstr>Quick Review!</vt:lpstr>
      <vt:lpstr>Gilded Age Inventions – The Gilt</vt:lpstr>
      <vt:lpstr>Rise of Big Business – The Gilt</vt:lpstr>
      <vt:lpstr>New Business– The Gilt</vt:lpstr>
      <vt:lpstr>Rise of Big Business –The Gilt</vt:lpstr>
      <vt:lpstr>Big Business – Beneath The Gilt</vt:lpstr>
      <vt:lpstr>Big Business – Beneath The Gilt</vt:lpstr>
      <vt:lpstr>Big Business – Beneath The Gilt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Business – Beneath The Gilt</vt:lpstr>
      <vt:lpstr>PowerPoint Presentation</vt:lpstr>
      <vt:lpstr>PowerPoint Presentation</vt:lpstr>
      <vt:lpstr>PowerPoint Presentation</vt:lpstr>
      <vt:lpstr>Labor Unions</vt:lpstr>
      <vt:lpstr>Labor Unions – Strikes/Violence</vt:lpstr>
      <vt:lpstr>Labor Unions – Strikes/Violence</vt:lpstr>
      <vt:lpstr>Labor Unions – Women</vt:lpstr>
      <vt:lpstr>Labor Unions – Women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11/22</dc:title>
  <dc:creator>Santos, Megan    SHS - Staff</dc:creator>
  <cp:lastModifiedBy>Santos, Megan    SHS - Staff</cp:lastModifiedBy>
  <cp:revision>24</cp:revision>
  <dcterms:created xsi:type="dcterms:W3CDTF">2017-11-22T14:40:53Z</dcterms:created>
  <dcterms:modified xsi:type="dcterms:W3CDTF">2017-11-28T05:29:08Z</dcterms:modified>
</cp:coreProperties>
</file>