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880B-BDB5-4783-9377-A2C5035782BA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1BDB-D277-46F9-B2A2-4EAD48CC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6969"/>
            <a:ext cx="9144000" cy="1215888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12/15</a:t>
            </a:r>
            <a:endParaRPr 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59" y="1854926"/>
            <a:ext cx="11011989" cy="340287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limits do you think there should be on U.S. involvement in foreign affairs?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92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Antiterrorism – Protecting the homeland</a:t>
            </a:r>
          </a:p>
          <a:p>
            <a:pPr lvl="1"/>
            <a:r>
              <a:rPr lang="en-US" sz="3200" dirty="0" smtClean="0"/>
              <a:t>Post 9/11 worldview</a:t>
            </a:r>
          </a:p>
          <a:p>
            <a:pPr lvl="1"/>
            <a:r>
              <a:rPr lang="en-US" sz="3200" dirty="0" smtClean="0"/>
              <a:t>Seek out and destroy terrorists and those who help them</a:t>
            </a:r>
          </a:p>
          <a:p>
            <a:pPr lvl="1"/>
            <a:r>
              <a:rPr lang="en-US" sz="3200" dirty="0" smtClean="0"/>
              <a:t>No weapons of mass destruction</a:t>
            </a:r>
          </a:p>
          <a:p>
            <a:pPr lvl="1"/>
            <a:r>
              <a:rPr lang="en-US" sz="3200" dirty="0" smtClean="0"/>
              <a:t>Creation of Patriot Act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Worldviews and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50" y="2590800"/>
            <a:ext cx="5418349" cy="40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6969"/>
            <a:ext cx="9144000" cy="1215888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</a:t>
            </a:r>
            <a:r>
              <a:rPr lang="en-US" sz="8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12/18</a:t>
            </a:r>
            <a:endParaRPr 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59" y="1854926"/>
            <a:ext cx="11011989" cy="340287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Do you think multi-country organizations are effective in keeping world peace?</a:t>
            </a:r>
            <a:endParaRPr lang="en-US" sz="5400" dirty="0" smtClean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13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United Nations</a:t>
            </a:r>
          </a:p>
          <a:p>
            <a:pPr lvl="1"/>
            <a:r>
              <a:rPr lang="en-US" sz="3200" b="1" dirty="0" smtClean="0"/>
              <a:t>Main goal </a:t>
            </a:r>
            <a:r>
              <a:rPr lang="en-US" sz="3200" dirty="0" smtClean="0"/>
              <a:t>= peacekeeping</a:t>
            </a:r>
            <a:r>
              <a:rPr lang="en-US" sz="3200" dirty="0"/>
              <a:t> </a:t>
            </a:r>
            <a:r>
              <a:rPr lang="en-US" sz="3200" dirty="0" smtClean="0"/>
              <a:t>through collective security (state provided troops)</a:t>
            </a:r>
            <a:endParaRPr lang="en-US" sz="2800" dirty="0"/>
          </a:p>
          <a:p>
            <a:pPr lvl="2"/>
            <a:r>
              <a:rPr lang="en-US" sz="2800" dirty="0" smtClean="0"/>
              <a:t>Usually authorized through Security Council</a:t>
            </a:r>
          </a:p>
          <a:p>
            <a:pPr lvl="3"/>
            <a:r>
              <a:rPr lang="en-US" sz="2600" dirty="0" smtClean="0"/>
              <a:t>Korea, Kuwait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Nuclear Non-Proliferation Treaty</a:t>
            </a:r>
          </a:p>
          <a:p>
            <a:pPr lvl="2"/>
            <a:r>
              <a:rPr lang="en-US" sz="2800" dirty="0" smtClean="0"/>
              <a:t>Seeks to halt spread of nuclear weapons</a:t>
            </a:r>
          </a:p>
          <a:p>
            <a:pPr lvl="3"/>
            <a:r>
              <a:rPr lang="en-US" sz="2600" dirty="0" smtClean="0"/>
              <a:t>India, Pakistan, Israel, North Korea do not take part</a:t>
            </a:r>
          </a:p>
          <a:p>
            <a:pPr lvl="1"/>
            <a:r>
              <a:rPr lang="en-US" sz="3200" b="1" dirty="0" smtClean="0"/>
              <a:t>Millennium Declaration</a:t>
            </a:r>
          </a:p>
          <a:p>
            <a:pPr lvl="2"/>
            <a:r>
              <a:rPr lang="en-US" sz="2800" dirty="0" smtClean="0"/>
              <a:t>Reduce poverty, combat diseases, promote gender equality, preserve environment resources, global development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Intergovernment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Organizations - IGOs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United Nations</a:t>
            </a:r>
          </a:p>
          <a:p>
            <a:pPr lvl="1"/>
            <a:r>
              <a:rPr lang="en-US" sz="4000" b="1" dirty="0" smtClean="0"/>
              <a:t>Limits</a:t>
            </a:r>
          </a:p>
          <a:p>
            <a:pPr lvl="2"/>
            <a:r>
              <a:rPr lang="en-US" sz="3200" dirty="0" smtClean="0"/>
              <a:t>Reluctance to ceded sovereignty </a:t>
            </a:r>
          </a:p>
          <a:p>
            <a:pPr lvl="2"/>
            <a:r>
              <a:rPr lang="en-US" sz="3200" dirty="0" smtClean="0"/>
              <a:t>Security Council members have veto power</a:t>
            </a:r>
          </a:p>
          <a:p>
            <a:pPr lvl="2"/>
            <a:r>
              <a:rPr lang="en-US" sz="3200" dirty="0" smtClean="0"/>
              <a:t>Corruption scandals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Intergovernment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Organizations - IGOs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Civics\Subscription_files\GOV_SE_18_F-3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66712"/>
            <a:ext cx="10927547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35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Other IGOs</a:t>
            </a:r>
          </a:p>
          <a:p>
            <a:pPr lvl="1"/>
            <a:r>
              <a:rPr lang="en-US" sz="4000" b="1" dirty="0" smtClean="0"/>
              <a:t>NATO</a:t>
            </a:r>
          </a:p>
          <a:p>
            <a:pPr lvl="2"/>
            <a:r>
              <a:rPr lang="en-US" sz="2800" dirty="0" smtClean="0"/>
              <a:t>Military resources/strategies for protecting the region</a:t>
            </a:r>
          </a:p>
          <a:p>
            <a:pPr lvl="1"/>
            <a:r>
              <a:rPr lang="en-US" sz="3200" b="1" dirty="0" smtClean="0"/>
              <a:t>African Union</a:t>
            </a:r>
          </a:p>
          <a:p>
            <a:pPr lvl="1"/>
            <a:r>
              <a:rPr lang="en-US" sz="3200" b="1" dirty="0" smtClean="0"/>
              <a:t>ASEAN (Southeast Asia)</a:t>
            </a:r>
          </a:p>
          <a:p>
            <a:pPr lvl="1"/>
            <a:r>
              <a:rPr lang="en-US" sz="3200" b="1" dirty="0" smtClean="0"/>
              <a:t>ANZUS (Australia, NZ, U.S.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ICC: International Criminal Court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Intergovernment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Organizations - IGOs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are non-profit</a:t>
            </a:r>
          </a:p>
          <a:p>
            <a:r>
              <a:rPr lang="en-US" sz="4000" dirty="0" smtClean="0"/>
              <a:t>Focus on </a:t>
            </a:r>
            <a:r>
              <a:rPr lang="en-US" sz="4000" dirty="0" smtClean="0">
                <a:solidFill>
                  <a:srgbClr val="FF0000"/>
                </a:solidFill>
              </a:rPr>
              <a:t>least developed countries (LDCs)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Purposes</a:t>
            </a:r>
          </a:p>
          <a:p>
            <a:pPr lvl="1"/>
            <a:r>
              <a:rPr lang="en-US" sz="3200" dirty="0" smtClean="0"/>
              <a:t>Advocacy (International Campaign to Ban Landmines)</a:t>
            </a:r>
          </a:p>
          <a:p>
            <a:pPr lvl="1"/>
            <a:r>
              <a:rPr lang="en-US" sz="3200" dirty="0" smtClean="0"/>
              <a:t>Disaster Relief (Red Cross)</a:t>
            </a:r>
          </a:p>
          <a:p>
            <a:pPr lvl="1"/>
            <a:r>
              <a:rPr lang="en-US" sz="3200" dirty="0" smtClean="0"/>
              <a:t>Human Rights Abuses (Amnesty International)</a:t>
            </a:r>
          </a:p>
          <a:p>
            <a:pPr lvl="1"/>
            <a:r>
              <a:rPr lang="en-US" sz="3200" dirty="0" smtClean="0"/>
              <a:t>Combatting Poverty and war (CARE)</a:t>
            </a:r>
          </a:p>
          <a:p>
            <a:r>
              <a:rPr lang="en-US" sz="3600" dirty="0" smtClean="0"/>
              <a:t>More Hands on approach</a:t>
            </a:r>
          </a:p>
          <a:p>
            <a:pPr lvl="1"/>
            <a:r>
              <a:rPr lang="en-US" sz="3200" dirty="0" smtClean="0"/>
              <a:t>Can be difficult to coordinate</a:t>
            </a:r>
          </a:p>
          <a:p>
            <a:pPr lvl="1"/>
            <a:r>
              <a:rPr lang="en-US" sz="3200" dirty="0" smtClean="0"/>
              <a:t>Hard in areas of civil unrest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Nongovernment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Organizations - NGOs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Universal Declaration of Human Rights</a:t>
            </a:r>
          </a:p>
          <a:p>
            <a:r>
              <a:rPr lang="en-US" sz="3600" b="1" dirty="0" smtClean="0"/>
              <a:t>International Bill of Humans Rights </a:t>
            </a:r>
            <a:r>
              <a:rPr lang="en-US" sz="3600" dirty="0" smtClean="0"/>
              <a:t>(aimed at specific groups)</a:t>
            </a:r>
          </a:p>
          <a:p>
            <a:r>
              <a:rPr lang="en-US" sz="3600" b="1" dirty="0" smtClean="0"/>
              <a:t>UN Convention on the Rights of the Child</a:t>
            </a:r>
          </a:p>
          <a:p>
            <a:pPr lvl="1"/>
            <a:r>
              <a:rPr lang="en-US" sz="3200" dirty="0" smtClean="0"/>
              <a:t>Human Rights Watch</a:t>
            </a:r>
          </a:p>
          <a:p>
            <a:pPr lvl="1"/>
            <a:r>
              <a:rPr lang="en-US" sz="3200" dirty="0" smtClean="0"/>
              <a:t>Free the Children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Human Rights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Intergovernmental Panel on Climate Change</a:t>
            </a:r>
          </a:p>
          <a:p>
            <a:pPr lvl="1"/>
            <a:r>
              <a:rPr lang="en-US" sz="3200" dirty="0" smtClean="0"/>
              <a:t>Research	</a:t>
            </a:r>
          </a:p>
          <a:p>
            <a:r>
              <a:rPr lang="en-US" sz="3600" b="1" dirty="0" smtClean="0"/>
              <a:t>Kyoto Protocol</a:t>
            </a:r>
          </a:p>
          <a:p>
            <a:pPr lvl="1"/>
            <a:r>
              <a:rPr lang="en-US" sz="3200" dirty="0" smtClean="0"/>
              <a:t>37 nations agreed to reduce greenhouse gas emissions</a:t>
            </a:r>
          </a:p>
          <a:p>
            <a:pPr lvl="1"/>
            <a:r>
              <a:rPr lang="en-US" sz="3200" dirty="0" smtClean="0"/>
              <a:t>U.S. not participating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Paris Agreement</a:t>
            </a:r>
          </a:p>
          <a:p>
            <a:pPr lvl="1"/>
            <a:r>
              <a:rPr lang="en-US" sz="3200" dirty="0" smtClean="0"/>
              <a:t>Countries agreed to hold average temperature rising by setting limits on greenhouse emissions and pursuing research/investment in non-fossil fuels</a:t>
            </a:r>
          </a:p>
          <a:p>
            <a:pPr lvl="2"/>
            <a:r>
              <a:rPr lang="en-US" sz="2800" dirty="0" smtClean="0"/>
              <a:t>U.S. announced withdrawal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Fighting Climate Change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Does the U.S. do enough to promote peace and well-being in the world?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Does the U.S. do more than its share?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Is the UN effective or does it not do enough?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What changes do you think need to happen in global cooperation?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Consider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Goals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Protecting National Security</a:t>
            </a:r>
          </a:p>
          <a:p>
            <a:pPr lvl="2"/>
            <a:r>
              <a:rPr lang="en-US" sz="3600" dirty="0" smtClean="0"/>
              <a:t>Foreign nations</a:t>
            </a:r>
          </a:p>
          <a:p>
            <a:pPr lvl="2"/>
            <a:r>
              <a:rPr lang="en-US" sz="3600" dirty="0" smtClean="0"/>
              <a:t>Other threatening groups</a:t>
            </a:r>
          </a:p>
          <a:p>
            <a:endParaRPr lang="en-US" sz="3600" dirty="0" smtClean="0">
              <a:solidFill>
                <a:srgbClr val="66006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pearl harbor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" y="3256808"/>
            <a:ext cx="5593279" cy="32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arl harbor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60" y="4097659"/>
            <a:ext cx="3945996" cy="2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04" y="719860"/>
            <a:ext cx="3312020" cy="37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9/11 att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3" y="3741087"/>
            <a:ext cx="5197597" cy="28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Goals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Preserving world peace</a:t>
            </a:r>
          </a:p>
          <a:p>
            <a:pPr lvl="2"/>
            <a:r>
              <a:rPr lang="en-US" sz="3200" dirty="0" smtClean="0"/>
              <a:t>Mediating disputes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Promoting Economic Prosperity</a:t>
            </a:r>
            <a:endParaRPr lang="en-US" sz="2800" dirty="0">
              <a:solidFill>
                <a:srgbClr val="660066"/>
              </a:solidFill>
            </a:endParaRPr>
          </a:p>
          <a:p>
            <a:pPr lvl="2"/>
            <a:r>
              <a:rPr lang="en-US" sz="3200" dirty="0" smtClean="0"/>
              <a:t>Globalization in trade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Humanitarian Ideals</a:t>
            </a:r>
          </a:p>
          <a:p>
            <a:pPr lvl="2"/>
            <a:r>
              <a:rPr lang="en-US" sz="3200" dirty="0" smtClean="0"/>
              <a:t>Foreign aid </a:t>
            </a:r>
          </a:p>
          <a:p>
            <a:pPr lvl="2"/>
            <a:r>
              <a:rPr lang="en-US" sz="3200" dirty="0" smtClean="0"/>
              <a:t>Promoting democracy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Image result for theodore roosevelt japan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03200"/>
            <a:ext cx="44005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Soft Power - persuasion</a:t>
            </a:r>
          </a:p>
          <a:p>
            <a:pPr lvl="1"/>
            <a:r>
              <a:rPr lang="en-US" sz="4000" b="1" dirty="0" smtClean="0"/>
              <a:t>Diplomacy</a:t>
            </a:r>
            <a:r>
              <a:rPr lang="en-US" sz="4000" dirty="0" smtClean="0"/>
              <a:t>: Conducting Negotiations</a:t>
            </a:r>
          </a:p>
          <a:p>
            <a:pPr lvl="1"/>
            <a:r>
              <a:rPr lang="en-US" sz="4000" b="1" dirty="0" smtClean="0"/>
              <a:t>Summits</a:t>
            </a:r>
            <a:r>
              <a:rPr lang="en-US" sz="4000" dirty="0" smtClean="0"/>
              <a:t>: Meetings of Heads of State</a:t>
            </a:r>
          </a:p>
          <a:p>
            <a:pPr lvl="1"/>
            <a:r>
              <a:rPr lang="en-US" sz="4000" b="1" dirty="0" smtClean="0"/>
              <a:t>Treaties</a:t>
            </a:r>
            <a:r>
              <a:rPr lang="en-US" sz="4000" dirty="0" smtClean="0"/>
              <a:t>: Peaceful Agreements</a:t>
            </a:r>
          </a:p>
          <a:p>
            <a:pPr lvl="1"/>
            <a:r>
              <a:rPr lang="en-US" sz="4000" b="1" dirty="0" smtClean="0"/>
              <a:t>Trade Relations</a:t>
            </a:r>
            <a:r>
              <a:rPr lang="en-US" sz="4000" dirty="0" smtClean="0"/>
              <a:t>: Cross-Border Commerce</a:t>
            </a:r>
          </a:p>
          <a:p>
            <a:pPr lvl="1"/>
            <a:r>
              <a:rPr lang="en-US" sz="4000" b="1" dirty="0" smtClean="0"/>
              <a:t>Foreign Aid</a:t>
            </a:r>
            <a:r>
              <a:rPr lang="en-US" sz="4000" dirty="0" smtClean="0"/>
              <a:t>: Help for less wealthy countries</a:t>
            </a:r>
          </a:p>
          <a:p>
            <a:pPr lvl="1"/>
            <a:r>
              <a:rPr lang="en-US" sz="4000" b="1" dirty="0" smtClean="0"/>
              <a:t>Cultural Exchanges</a:t>
            </a:r>
            <a:r>
              <a:rPr lang="en-US" sz="4000" dirty="0" smtClean="0"/>
              <a:t>: Contact of people</a:t>
            </a:r>
          </a:p>
          <a:p>
            <a:pPr lvl="2"/>
            <a:r>
              <a:rPr lang="en-US" sz="3600" dirty="0" smtClean="0"/>
              <a:t>Foreign tours, study abroad, performing artists etc.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of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Hard Power - coercion</a:t>
            </a:r>
          </a:p>
          <a:p>
            <a:pPr lvl="1"/>
            <a:r>
              <a:rPr lang="en-US" sz="4000" b="1" dirty="0" smtClean="0"/>
              <a:t>Intelligence Gathering:</a:t>
            </a:r>
            <a:r>
              <a:rPr lang="en-US" sz="4000" dirty="0" smtClean="0"/>
              <a:t> Assess the threat</a:t>
            </a:r>
          </a:p>
          <a:p>
            <a:pPr lvl="2"/>
            <a:r>
              <a:rPr lang="en-US" sz="3600" dirty="0" smtClean="0"/>
              <a:t>CIA</a:t>
            </a:r>
          </a:p>
          <a:p>
            <a:pPr lvl="1"/>
            <a:r>
              <a:rPr lang="en-US" sz="4000" b="1" dirty="0" smtClean="0"/>
              <a:t>Covert Action: </a:t>
            </a:r>
            <a:r>
              <a:rPr lang="en-US" sz="4000" dirty="0" smtClean="0"/>
              <a:t>Secret tactics to influence events</a:t>
            </a:r>
          </a:p>
          <a:p>
            <a:pPr lvl="2"/>
            <a:r>
              <a:rPr lang="en-US" sz="3600" dirty="0" smtClean="0"/>
              <a:t>Capturing and eliminating threats</a:t>
            </a:r>
          </a:p>
          <a:p>
            <a:pPr lvl="1"/>
            <a:r>
              <a:rPr lang="en-US" sz="4000" b="1" dirty="0" smtClean="0"/>
              <a:t>Boycotts and Sanctions: </a:t>
            </a:r>
            <a:r>
              <a:rPr lang="en-US" sz="4000" dirty="0" smtClean="0"/>
              <a:t>Economic Pressure</a:t>
            </a:r>
          </a:p>
          <a:p>
            <a:pPr lvl="2"/>
            <a:r>
              <a:rPr lang="en-US" sz="3600" dirty="0" smtClean="0"/>
              <a:t>Tariffs, trade barriers</a:t>
            </a:r>
          </a:p>
          <a:p>
            <a:pPr lvl="1"/>
            <a:r>
              <a:rPr lang="en-US" sz="4000" b="1" dirty="0" smtClean="0"/>
              <a:t>Military Alliances: </a:t>
            </a:r>
            <a:r>
              <a:rPr lang="en-US" sz="4000" dirty="0" smtClean="0"/>
              <a:t>Defend </a:t>
            </a:r>
          </a:p>
          <a:p>
            <a:pPr lvl="2"/>
            <a:r>
              <a:rPr lang="en-US" sz="3600" dirty="0" smtClean="0"/>
              <a:t>NATO: attack against one = attack against all</a:t>
            </a:r>
          </a:p>
          <a:p>
            <a:pPr lvl="1"/>
            <a:r>
              <a:rPr lang="en-US" sz="4000" b="1" dirty="0" smtClean="0"/>
              <a:t>Armed Force: </a:t>
            </a:r>
            <a:r>
              <a:rPr lang="en-US" sz="4000" dirty="0" smtClean="0"/>
              <a:t>Last resort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of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Isolationism – Withdrawing from the world</a:t>
            </a:r>
          </a:p>
          <a:p>
            <a:pPr lvl="1"/>
            <a:r>
              <a:rPr lang="en-US" sz="4000" dirty="0" smtClean="0"/>
              <a:t>Monroe Doctrine</a:t>
            </a:r>
          </a:p>
          <a:p>
            <a:pPr lvl="1"/>
            <a:r>
              <a:rPr lang="en-US" sz="4000" dirty="0" smtClean="0"/>
              <a:t>Prominent after WWI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Worldviews and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isolatio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47" y="2741122"/>
            <a:ext cx="5517219" cy="38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Containment – controlling aggressive nations</a:t>
            </a:r>
          </a:p>
          <a:p>
            <a:pPr lvl="1"/>
            <a:r>
              <a:rPr lang="en-US" sz="3600" dirty="0" smtClean="0"/>
              <a:t>Post WWII</a:t>
            </a:r>
          </a:p>
          <a:p>
            <a:pPr lvl="1"/>
            <a:r>
              <a:rPr lang="en-US" sz="3600" dirty="0" smtClean="0"/>
              <a:t>Worked to stop spread of Communism</a:t>
            </a:r>
          </a:p>
          <a:p>
            <a:pPr lvl="1"/>
            <a:r>
              <a:rPr lang="en-US" sz="3600" dirty="0" smtClean="0"/>
              <a:t>Drew us into Korea and Vietnam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Worldviews and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ontai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79" y="2968970"/>
            <a:ext cx="5470915" cy="35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Disengagement – Avoid military involvement</a:t>
            </a:r>
          </a:p>
          <a:p>
            <a:pPr lvl="1"/>
            <a:r>
              <a:rPr lang="en-US" sz="3200" dirty="0" smtClean="0"/>
              <a:t>Post Vietnam</a:t>
            </a:r>
          </a:p>
          <a:p>
            <a:pPr lvl="1"/>
            <a:r>
              <a:rPr lang="en-US" sz="3200" dirty="0" smtClean="0"/>
              <a:t>Not against foreign aid, just unneeded war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Worldviews and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no more vietn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30" y="2338964"/>
            <a:ext cx="6354603" cy="42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635001"/>
            <a:ext cx="11366695" cy="622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Human Rights – U.S. power to protect others</a:t>
            </a:r>
          </a:p>
          <a:p>
            <a:pPr lvl="1"/>
            <a:r>
              <a:rPr lang="en-US" sz="2800" dirty="0" smtClean="0"/>
              <a:t>Attempts to stop human rights violations</a:t>
            </a:r>
          </a:p>
          <a:p>
            <a:pPr lvl="1"/>
            <a:r>
              <a:rPr lang="en-US" sz="2800" dirty="0" smtClean="0"/>
              <a:t>Kosovo</a:t>
            </a:r>
          </a:p>
          <a:p>
            <a:pPr lvl="1"/>
            <a:r>
              <a:rPr lang="en-US" sz="2800" dirty="0" smtClean="0"/>
              <a:t>Somalia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302" y="0"/>
            <a:ext cx="10189698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Worldviews and Foreign Policy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kosovo human rights violations 19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85" y="3000895"/>
            <a:ext cx="5259461" cy="34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555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Warm Up 12/15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 12/18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11/1</dc:title>
  <dc:creator>Santos, Megan    SHS - Staff</dc:creator>
  <cp:lastModifiedBy>Santos, Megan    SHS - Staff</cp:lastModifiedBy>
  <cp:revision>18</cp:revision>
  <dcterms:created xsi:type="dcterms:W3CDTF">2017-11-01T17:06:47Z</dcterms:created>
  <dcterms:modified xsi:type="dcterms:W3CDTF">2017-12-18T16:33:15Z</dcterms:modified>
</cp:coreProperties>
</file>