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60" r:id="rId4"/>
    <p:sldId id="259" r:id="rId5"/>
    <p:sldId id="262" r:id="rId6"/>
    <p:sldId id="263" r:id="rId7"/>
    <p:sldId id="264" r:id="rId8"/>
    <p:sldId id="265" r:id="rId9"/>
    <p:sldId id="267" r:id="rId10"/>
    <p:sldId id="266" r:id="rId11"/>
    <p:sldId id="261" r:id="rId12"/>
    <p:sldId id="268" r:id="rId13"/>
    <p:sldId id="269" r:id="rId14"/>
    <p:sldId id="271" r:id="rId15"/>
    <p:sldId id="273" r:id="rId16"/>
    <p:sldId id="270" r:id="rId17"/>
    <p:sldId id="274" r:id="rId18"/>
    <p:sldId id="275" r:id="rId19"/>
    <p:sldId id="276" r:id="rId20"/>
    <p:sldId id="277" r:id="rId21"/>
    <p:sldId id="278" r:id="rId22"/>
    <p:sldId id="291" r:id="rId23"/>
    <p:sldId id="292" r:id="rId24"/>
    <p:sldId id="293" r:id="rId25"/>
    <p:sldId id="294" r:id="rId26"/>
    <p:sldId id="295" r:id="rId27"/>
    <p:sldId id="296" r:id="rId28"/>
    <p:sldId id="297" r:id="rId29"/>
    <p:sldId id="287" r:id="rId30"/>
    <p:sldId id="288" r:id="rId31"/>
    <p:sldId id="289" r:id="rId32"/>
    <p:sldId id="290" r:id="rId33"/>
    <p:sldId id="283" r:id="rId34"/>
    <p:sldId id="284" r:id="rId35"/>
    <p:sldId id="285" r:id="rId36"/>
    <p:sldId id="286" r:id="rId37"/>
    <p:sldId id="279"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DDD18-337D-4325-AADD-AE46A79A6E3F}"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A4130-1356-4660-AA1B-FCD6A82EE34A}" type="slidenum">
              <a:rPr lang="en-US" smtClean="0"/>
              <a:t>‹#›</a:t>
            </a:fld>
            <a:endParaRPr lang="en-US"/>
          </a:p>
        </p:txBody>
      </p:sp>
    </p:spTree>
    <p:extLst>
      <p:ext uri="{BB962C8B-B14F-4D97-AF65-F5344CB8AC3E}">
        <p14:creationId xmlns:p14="http://schemas.microsoft.com/office/powerpoint/2010/main" val="44669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840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9C0D4-882E-4C86-AEE4-9C93DA4141CA}"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287431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9C0D4-882E-4C86-AEE4-9C93DA4141CA}"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151364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9C0D4-882E-4C86-AEE4-9C93DA4141CA}"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254086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Shape 21"/>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Shape 22"/>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281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11582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267200"/>
            <a:ext cx="11582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C8D75460-23AD-4A3E-AB83-31247A9054FA}" type="slidenum">
              <a:rPr lang="en-US">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3108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9C0D4-882E-4C86-AEE4-9C93DA4141CA}"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427736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59C0D4-882E-4C86-AEE4-9C93DA4141CA}"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66473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9C0D4-882E-4C86-AEE4-9C93DA4141CA}"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314427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9C0D4-882E-4C86-AEE4-9C93DA4141CA}"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377200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9C0D4-882E-4C86-AEE4-9C93DA4141CA}"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263877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9C0D4-882E-4C86-AEE4-9C93DA4141CA}"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242487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59C0D4-882E-4C86-AEE4-9C93DA4141CA}"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2211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59C0D4-882E-4C86-AEE4-9C93DA4141CA}"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28F5-742A-4245-AF26-9B4067C44331}" type="slidenum">
              <a:rPr lang="en-US" smtClean="0"/>
              <a:t>‹#›</a:t>
            </a:fld>
            <a:endParaRPr lang="en-US"/>
          </a:p>
        </p:txBody>
      </p:sp>
    </p:spTree>
    <p:extLst>
      <p:ext uri="{BB962C8B-B14F-4D97-AF65-F5344CB8AC3E}">
        <p14:creationId xmlns:p14="http://schemas.microsoft.com/office/powerpoint/2010/main" val="57610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9C0D4-882E-4C86-AEE4-9C93DA4141CA}"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F28F5-742A-4245-AF26-9B4067C44331}" type="slidenum">
              <a:rPr lang="en-US" smtClean="0"/>
              <a:t>‹#›</a:t>
            </a:fld>
            <a:endParaRPr lang="en-US"/>
          </a:p>
        </p:txBody>
      </p:sp>
    </p:spTree>
    <p:extLst>
      <p:ext uri="{BB962C8B-B14F-4D97-AF65-F5344CB8AC3E}">
        <p14:creationId xmlns:p14="http://schemas.microsoft.com/office/powerpoint/2010/main" val="242841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963"/>
            <a:ext cx="9144000"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Warm Up 5/21 (#4)</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r>
              <a:rPr lang="en-US" sz="4800" b="1" dirty="0" smtClean="0"/>
              <a:t>Answer the following from your reading:</a:t>
            </a:r>
          </a:p>
          <a:p>
            <a:pPr marL="914400" indent="-914400">
              <a:buFont typeface="+mj-lt"/>
              <a:buAutoNum type="arabicPeriod"/>
            </a:pPr>
            <a:r>
              <a:rPr lang="en-US" sz="3600" b="1" dirty="0" smtClean="0">
                <a:solidFill>
                  <a:srgbClr val="7030A0"/>
                </a:solidFill>
              </a:rPr>
              <a:t>What were the twin capitals of the Indus people?</a:t>
            </a:r>
          </a:p>
          <a:p>
            <a:pPr marL="914400" indent="-914400">
              <a:buFont typeface="+mj-lt"/>
              <a:buAutoNum type="arabicPeriod"/>
            </a:pPr>
            <a:r>
              <a:rPr lang="en-US" sz="3600" b="1" dirty="0" smtClean="0">
                <a:solidFill>
                  <a:schemeClr val="accent6">
                    <a:lumMod val="50000"/>
                  </a:schemeClr>
                </a:solidFill>
              </a:rPr>
              <a:t>Contact with which other ancient city prompted the Indus to develop a writing system?</a:t>
            </a:r>
          </a:p>
          <a:p>
            <a:pPr marL="914400" indent="-914400">
              <a:buFont typeface="+mj-lt"/>
              <a:buAutoNum type="arabicPeriod"/>
            </a:pPr>
            <a:r>
              <a:rPr lang="en-US" sz="3600" b="1" dirty="0" smtClean="0">
                <a:solidFill>
                  <a:srgbClr val="7030A0"/>
                </a:solidFill>
              </a:rPr>
              <a:t>The Indus people were thought to be the first to cultivate which crop?</a:t>
            </a:r>
            <a:endParaRPr lang="en-US" sz="3600" b="1" dirty="0">
              <a:solidFill>
                <a:srgbClr val="7030A0"/>
              </a:solidFill>
            </a:endParaRPr>
          </a:p>
        </p:txBody>
      </p:sp>
    </p:spTree>
    <p:extLst>
      <p:ext uri="{BB962C8B-B14F-4D97-AF65-F5344CB8AC3E}">
        <p14:creationId xmlns:p14="http://schemas.microsoft.com/office/powerpoint/2010/main" val="1446026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LANGUAGE!!</a:t>
            </a:r>
            <a:endParaRPr lang="en-US" sz="4800" dirty="0" smtClean="0">
              <a:solidFill>
                <a:srgbClr val="7030A0"/>
              </a:solidFill>
            </a:endParaRPr>
          </a:p>
          <a:p>
            <a:pPr marL="1143000" lvl="1" indent="-685800" algn="l">
              <a:buFont typeface="Arial" panose="020B0604020202020204" pitchFamily="34" charset="0"/>
              <a:buChar char="•"/>
            </a:pPr>
            <a:r>
              <a:rPr lang="en-US" sz="2800" dirty="0" smtClean="0"/>
              <a:t>Remember to keep your language academic</a:t>
            </a:r>
          </a:p>
          <a:p>
            <a:pPr marL="1143000" lvl="1" indent="-685800" algn="l">
              <a:buFont typeface="Arial" panose="020B0604020202020204" pitchFamily="34" charset="0"/>
              <a:buChar char="•"/>
            </a:pPr>
            <a:r>
              <a:rPr lang="en-US" sz="3200" b="1" dirty="0" smtClean="0"/>
              <a:t>And for the love of all that is holy! </a:t>
            </a:r>
            <a:r>
              <a:rPr lang="en-US" sz="3200" b="1" dirty="0" smtClean="0">
                <a:solidFill>
                  <a:srgbClr val="FF0000"/>
                </a:solidFill>
              </a:rPr>
              <a:t>RUN YOUR PAPER THROUGH A GRAMMAR CHECKER!!!!</a:t>
            </a:r>
          </a:p>
          <a:p>
            <a:pPr marL="1600200" lvl="2" indent="-685800" algn="l">
              <a:buFont typeface="Arial" panose="020B0604020202020204" pitchFamily="34" charset="0"/>
              <a:buChar char="•"/>
            </a:pPr>
            <a:r>
              <a:rPr lang="en-US" sz="2800" b="1" dirty="0" err="1" smtClean="0"/>
              <a:t>Grammarly</a:t>
            </a:r>
            <a:r>
              <a:rPr lang="en-US" sz="2800" b="1" dirty="0" smtClean="0"/>
              <a:t> or MS Word’s own built in grammar check are excellent tools.</a:t>
            </a:r>
            <a:endParaRPr lang="en-US" sz="3600" b="1" dirty="0"/>
          </a:p>
          <a:p>
            <a:pPr marL="685800" indent="-685800" algn="l">
              <a:buFont typeface="Arial" panose="020B0604020202020204" pitchFamily="34" charset="0"/>
              <a:buChar char="•"/>
            </a:pPr>
            <a:r>
              <a:rPr lang="en-US" sz="3200" dirty="0" smtClean="0"/>
              <a:t>If you still don’t understand how to do MLA citations, GET HELP. Have someone who knows check all your citations against your sources. Ms. Bacon in the library or your teacher can both help with this.</a:t>
            </a:r>
          </a:p>
        </p:txBody>
      </p:sp>
    </p:spTree>
    <p:extLst>
      <p:ext uri="{BB962C8B-B14F-4D97-AF65-F5344CB8AC3E}">
        <p14:creationId xmlns:p14="http://schemas.microsoft.com/office/powerpoint/2010/main" val="35325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963"/>
            <a:ext cx="9144000"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Warm Up 6/1 (#5)</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r>
              <a:rPr lang="en-US" sz="4800" b="1" dirty="0" smtClean="0"/>
              <a:t>What was the name of the Spanish conquistador that conquered the Aztecs?</a:t>
            </a:r>
            <a:endParaRPr lang="en-US" sz="3600" b="1" dirty="0">
              <a:solidFill>
                <a:srgbClr val="7030A0"/>
              </a:solidFill>
            </a:endParaRPr>
          </a:p>
        </p:txBody>
      </p:sp>
    </p:spTree>
    <p:extLst>
      <p:ext uri="{BB962C8B-B14F-4D97-AF65-F5344CB8AC3E}">
        <p14:creationId xmlns:p14="http://schemas.microsoft.com/office/powerpoint/2010/main" val="1203801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676400" y="7938"/>
            <a:ext cx="8915400" cy="906462"/>
          </a:xfrm>
        </p:spPr>
        <p:txBody>
          <a:bodyPr/>
          <a:lstStyle/>
          <a:p>
            <a:pPr eaLnBrk="1" hangingPunct="1"/>
            <a:r>
              <a:rPr lang="en-US" altLang="en-US" b="1" dirty="0" smtClean="0">
                <a:solidFill>
                  <a:srgbClr val="C00000"/>
                </a:solidFill>
              </a:rPr>
              <a:t>June 1, 2018</a:t>
            </a:r>
          </a:p>
        </p:txBody>
      </p:sp>
      <p:sp>
        <p:nvSpPr>
          <p:cNvPr id="83971" name="Content Placeholder 2"/>
          <p:cNvSpPr>
            <a:spLocks noGrp="1"/>
          </p:cNvSpPr>
          <p:nvPr>
            <p:ph sz="half" idx="1"/>
          </p:nvPr>
        </p:nvSpPr>
        <p:spPr>
          <a:xfrm>
            <a:off x="152400" y="914400"/>
            <a:ext cx="5257800" cy="5715000"/>
          </a:xfrm>
        </p:spPr>
        <p:txBody>
          <a:bodyPr/>
          <a:lstStyle/>
          <a:p>
            <a:pPr marL="0" indent="0">
              <a:buNone/>
            </a:pPr>
            <a:r>
              <a:rPr lang="en-US" altLang="en-US" sz="3200" b="1" u="sng" dirty="0" smtClean="0">
                <a:solidFill>
                  <a:srgbClr val="00BC5E"/>
                </a:solidFill>
              </a:rPr>
              <a:t>Out for Stamp</a:t>
            </a:r>
            <a:r>
              <a:rPr lang="en-US" altLang="en-US" sz="3200" b="1" dirty="0" smtClean="0">
                <a:solidFill>
                  <a:srgbClr val="00BC5E"/>
                </a:solidFill>
              </a:rPr>
              <a:t>: </a:t>
            </a:r>
          </a:p>
          <a:p>
            <a:pPr marL="0" indent="0">
              <a:buNone/>
            </a:pPr>
            <a:r>
              <a:rPr lang="en-US" altLang="en-US" sz="3200" b="1" dirty="0" smtClean="0">
                <a:solidFill>
                  <a:srgbClr val="00BC5E"/>
                </a:solidFill>
              </a:rPr>
              <a:t>India Readings</a:t>
            </a:r>
          </a:p>
          <a:p>
            <a:pPr marL="0" indent="0">
              <a:buNone/>
            </a:pPr>
            <a:endParaRPr lang="en-US" altLang="en-US" sz="1200" b="1" dirty="0"/>
          </a:p>
          <a:p>
            <a:pPr marL="0" indent="0">
              <a:buNone/>
            </a:pPr>
            <a:r>
              <a:rPr lang="en-US" altLang="en-US" sz="3200" b="1" u="sng" dirty="0" smtClean="0">
                <a:solidFill>
                  <a:srgbClr val="A62BB3"/>
                </a:solidFill>
              </a:rPr>
              <a:t>Take Out</a:t>
            </a:r>
            <a:r>
              <a:rPr lang="en-US" altLang="en-US" sz="3200" b="1" dirty="0" smtClean="0">
                <a:solidFill>
                  <a:srgbClr val="A62BB3"/>
                </a:solidFill>
              </a:rPr>
              <a:t>:</a:t>
            </a:r>
          </a:p>
          <a:p>
            <a:pPr marL="0" indent="0">
              <a:buNone/>
            </a:pPr>
            <a:r>
              <a:rPr lang="en-US" altLang="en-US" sz="3200" b="1" dirty="0" smtClean="0">
                <a:solidFill>
                  <a:srgbClr val="A62BB3"/>
                </a:solidFill>
              </a:rPr>
              <a:t>India Notes</a:t>
            </a:r>
          </a:p>
          <a:p>
            <a:pPr marL="0" indent="0">
              <a:buNone/>
            </a:pPr>
            <a:endParaRPr lang="en-US" altLang="en-US" sz="1200" b="1" dirty="0"/>
          </a:p>
          <a:p>
            <a:pPr marL="0" indent="0">
              <a:buNone/>
            </a:pPr>
            <a:r>
              <a:rPr lang="en-US" altLang="en-US" sz="3200" b="1" u="sng" dirty="0" smtClean="0">
                <a:solidFill>
                  <a:srgbClr val="0466D2"/>
                </a:solidFill>
              </a:rPr>
              <a:t>Agenda</a:t>
            </a:r>
            <a:r>
              <a:rPr lang="en-US" altLang="en-US" sz="3200" b="1" dirty="0" smtClean="0">
                <a:solidFill>
                  <a:srgbClr val="0466D2"/>
                </a:solidFill>
              </a:rPr>
              <a:t>:</a:t>
            </a:r>
          </a:p>
          <a:p>
            <a:pPr marL="0" indent="0">
              <a:buNone/>
            </a:pPr>
            <a:r>
              <a:rPr lang="en-US" altLang="en-US" sz="3200" b="1" dirty="0" smtClean="0">
                <a:solidFill>
                  <a:srgbClr val="0466D2"/>
                </a:solidFill>
              </a:rPr>
              <a:t>Early India Debrief</a:t>
            </a:r>
          </a:p>
          <a:p>
            <a:pPr marL="0" indent="0">
              <a:buNone/>
            </a:pPr>
            <a:endParaRPr lang="en-US" altLang="en-US" sz="1100" b="1" dirty="0"/>
          </a:p>
        </p:txBody>
      </p:sp>
      <p:sp>
        <p:nvSpPr>
          <p:cNvPr id="4" name="Content Placeholder 3"/>
          <p:cNvSpPr>
            <a:spLocks noGrp="1"/>
          </p:cNvSpPr>
          <p:nvPr>
            <p:ph sz="half" idx="2"/>
          </p:nvPr>
        </p:nvSpPr>
        <p:spPr>
          <a:xfrm>
            <a:off x="6096000" y="838200"/>
            <a:ext cx="5791200" cy="5867400"/>
          </a:xfrm>
        </p:spPr>
        <p:txBody>
          <a:bodyPr rtlCol="0">
            <a:noAutofit/>
          </a:bodyPr>
          <a:lstStyle/>
          <a:p>
            <a:pPr marL="0" indent="0">
              <a:buNone/>
              <a:defRPr/>
            </a:pPr>
            <a:r>
              <a:rPr lang="en-US" sz="3200" b="1" u="sng" dirty="0">
                <a:solidFill>
                  <a:srgbClr val="7030A0"/>
                </a:solidFill>
              </a:rPr>
              <a:t>Learning Targets (I can…)</a:t>
            </a:r>
            <a:r>
              <a:rPr lang="en-US" sz="3200" b="1" dirty="0">
                <a:solidFill>
                  <a:srgbClr val="7030A0"/>
                </a:solidFill>
              </a:rPr>
              <a:t>:</a:t>
            </a:r>
          </a:p>
          <a:p>
            <a:r>
              <a:rPr lang="en-US" b="1" dirty="0" smtClean="0">
                <a:solidFill>
                  <a:srgbClr val="7030A0"/>
                </a:solidFill>
              </a:rPr>
              <a:t>Describe the important aspects of early Indian civilizations</a:t>
            </a:r>
            <a:endParaRPr lang="en-US" b="1" dirty="0">
              <a:solidFill>
                <a:srgbClr val="7030A0"/>
              </a:solidFill>
            </a:endParaRPr>
          </a:p>
          <a:p>
            <a:pPr marL="0" indent="0">
              <a:buNone/>
              <a:defRPr/>
            </a:pPr>
            <a:endParaRPr lang="en-US" sz="1050" b="1" u="sng" dirty="0">
              <a:solidFill>
                <a:srgbClr val="002F8E"/>
              </a:solidFill>
            </a:endParaRPr>
          </a:p>
          <a:p>
            <a:pPr marL="0" indent="0">
              <a:buNone/>
              <a:defRPr/>
            </a:pPr>
            <a:r>
              <a:rPr lang="en-US" sz="3200" b="1" u="sng" dirty="0">
                <a:solidFill>
                  <a:srgbClr val="FF0000"/>
                </a:solidFill>
              </a:rPr>
              <a:t>Homework</a:t>
            </a:r>
            <a:r>
              <a:rPr lang="en-US" sz="3200" b="1" dirty="0">
                <a:solidFill>
                  <a:srgbClr val="FF0000"/>
                </a:solidFill>
              </a:rPr>
              <a:t>:</a:t>
            </a:r>
          </a:p>
          <a:p>
            <a:pPr>
              <a:buNone/>
              <a:defRPr/>
            </a:pPr>
            <a:r>
              <a:rPr lang="en-US" b="1" dirty="0" smtClean="0">
                <a:solidFill>
                  <a:srgbClr val="FF0000"/>
                </a:solidFill>
                <a:sym typeface="Wingdings" pitchFamily="2" charset="2"/>
              </a:rPr>
              <a:t>6/1: </a:t>
            </a:r>
            <a:r>
              <a:rPr lang="en-US" b="1" dirty="0" smtClean="0">
                <a:sym typeface="Wingdings" pitchFamily="2" charset="2"/>
              </a:rPr>
              <a:t>All India readings (critically read)</a:t>
            </a:r>
          </a:p>
          <a:p>
            <a:pPr>
              <a:buNone/>
              <a:defRPr/>
            </a:pPr>
            <a:r>
              <a:rPr lang="en-US" b="1" dirty="0" smtClean="0">
                <a:solidFill>
                  <a:srgbClr val="FF0000"/>
                </a:solidFill>
                <a:sym typeface="Wingdings" pitchFamily="2" charset="2"/>
              </a:rPr>
              <a:t>6/4: </a:t>
            </a:r>
            <a:r>
              <a:rPr lang="en-US" b="1" dirty="0" smtClean="0">
                <a:sym typeface="Wingdings" pitchFamily="2" charset="2"/>
              </a:rPr>
              <a:t>Open note quiz on Early India</a:t>
            </a:r>
          </a:p>
          <a:p>
            <a:pPr>
              <a:buNone/>
              <a:defRPr/>
            </a:pPr>
            <a:r>
              <a:rPr lang="en-US" sz="3200" b="1" dirty="0" smtClean="0">
                <a:solidFill>
                  <a:srgbClr val="FF0000"/>
                </a:solidFill>
                <a:sym typeface="Wingdings" pitchFamily="2" charset="2"/>
              </a:rPr>
              <a:t>6/13: Final Due Date for ALL late work</a:t>
            </a:r>
          </a:p>
          <a:p>
            <a:pPr>
              <a:buNone/>
              <a:defRPr/>
            </a:pPr>
            <a:endParaRPr lang="en-US" b="1" dirty="0" smtClean="0">
              <a:sym typeface="Wingdings" pitchFamily="2" charset="2"/>
            </a:endParaRPr>
          </a:p>
          <a:p>
            <a:pPr>
              <a:buNone/>
              <a:defRPr/>
            </a:pPr>
            <a:endParaRPr lang="en-US" b="1" dirty="0"/>
          </a:p>
        </p:txBody>
      </p:sp>
    </p:spTree>
    <p:extLst>
      <p:ext uri="{BB962C8B-B14F-4D97-AF65-F5344CB8AC3E}">
        <p14:creationId xmlns:p14="http://schemas.microsoft.com/office/powerpoint/2010/main" val="93619823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Indus Valley People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000" b="1" dirty="0" smtClean="0"/>
              <a:t>Harappa</a:t>
            </a:r>
          </a:p>
          <a:p>
            <a:pPr marL="685800" indent="-685800" algn="l">
              <a:buFont typeface="Arial" panose="020B0604020202020204" pitchFamily="34" charset="0"/>
              <a:buChar char="•"/>
            </a:pPr>
            <a:r>
              <a:rPr lang="en-US" sz="4000" b="1" dirty="0" smtClean="0"/>
              <a:t>Mohenjo-Daro</a:t>
            </a:r>
          </a:p>
          <a:p>
            <a:pPr marL="685800" indent="-685800" algn="l">
              <a:buFont typeface="Arial" panose="020B0604020202020204" pitchFamily="34" charset="0"/>
              <a:buChar char="•"/>
            </a:pPr>
            <a:r>
              <a:rPr lang="en-US" sz="4000" dirty="0" smtClean="0"/>
              <a:t>Built around one of India’s </a:t>
            </a:r>
            <a:r>
              <a:rPr lang="en-US" sz="4000" dirty="0" smtClean="0">
                <a:solidFill>
                  <a:srgbClr val="FF0000"/>
                </a:solidFill>
              </a:rPr>
              <a:t>TWO most important rivers</a:t>
            </a:r>
          </a:p>
          <a:p>
            <a:pPr marL="1143000" lvl="1" indent="-685800" algn="l">
              <a:buFont typeface="Arial" panose="020B0604020202020204" pitchFamily="34" charset="0"/>
              <a:buChar char="•"/>
            </a:pPr>
            <a:r>
              <a:rPr lang="en-US" sz="3200" b="1" dirty="0" smtClean="0">
                <a:solidFill>
                  <a:srgbClr val="FF0000"/>
                </a:solidFill>
              </a:rPr>
              <a:t>Indus River</a:t>
            </a:r>
          </a:p>
          <a:p>
            <a:pPr marL="1143000" lvl="1" indent="-685800" algn="l">
              <a:buFont typeface="Arial" panose="020B0604020202020204" pitchFamily="34" charset="0"/>
              <a:buChar char="•"/>
            </a:pPr>
            <a:r>
              <a:rPr lang="en-US" sz="3200" b="1" dirty="0" smtClean="0">
                <a:solidFill>
                  <a:srgbClr val="FF0000"/>
                </a:solidFill>
              </a:rPr>
              <a:t>Ganges River</a:t>
            </a:r>
          </a:p>
          <a:p>
            <a:pPr marL="685800" indent="-685800" algn="l">
              <a:buFont typeface="Arial" panose="020B0604020202020204" pitchFamily="34" charset="0"/>
              <a:buChar char="•"/>
            </a:pPr>
            <a:r>
              <a:rPr lang="en-US" sz="3600" b="1" dirty="0"/>
              <a:t>Agriculture and trade with Mesopotamia </a:t>
            </a:r>
            <a:endParaRPr lang="en-US" sz="2800" b="1" dirty="0">
              <a:solidFill>
                <a:srgbClr val="FF0000"/>
              </a:solidFill>
            </a:endParaRPr>
          </a:p>
          <a:p>
            <a:pPr marL="685800" indent="-685800" algn="l">
              <a:buFont typeface="Arial" panose="020B0604020202020204" pitchFamily="34" charset="0"/>
              <a:buChar char="•"/>
            </a:pPr>
            <a:endParaRPr lang="en-US" sz="3600" b="1" dirty="0">
              <a:solidFill>
                <a:srgbClr val="FF0000"/>
              </a:solidFill>
            </a:endParaRPr>
          </a:p>
        </p:txBody>
      </p:sp>
    </p:spTree>
    <p:extLst>
      <p:ext uri="{BB962C8B-B14F-4D97-AF65-F5344CB8AC3E}">
        <p14:creationId xmlns:p14="http://schemas.microsoft.com/office/powerpoint/2010/main" val="124049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Aryans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30" y="1080656"/>
            <a:ext cx="8135066" cy="5370944"/>
          </a:xfrm>
        </p:spPr>
        <p:txBody>
          <a:bodyPr>
            <a:normAutofit/>
          </a:bodyPr>
          <a:lstStyle/>
          <a:p>
            <a:pPr marL="685800" indent="-685800" algn="l">
              <a:buFont typeface="Arial" panose="020B0604020202020204" pitchFamily="34" charset="0"/>
              <a:buChar char="•"/>
            </a:pPr>
            <a:r>
              <a:rPr lang="en-US" sz="4000" b="1" dirty="0" smtClean="0"/>
              <a:t>Vedic age</a:t>
            </a:r>
          </a:p>
          <a:p>
            <a:pPr marL="1143000" lvl="1" indent="-685800" algn="l">
              <a:buFont typeface="Arial" panose="020B0604020202020204" pitchFamily="34" charset="0"/>
              <a:buChar char="•"/>
            </a:pPr>
            <a:r>
              <a:rPr lang="en-US" sz="3200" b="1" dirty="0" smtClean="0">
                <a:solidFill>
                  <a:srgbClr val="FF0000"/>
                </a:solidFill>
              </a:rPr>
              <a:t>Vedas = collection of hymns, rituals, and other religious </a:t>
            </a:r>
            <a:r>
              <a:rPr lang="en-US" sz="3200" b="1" dirty="0" smtClean="0">
                <a:solidFill>
                  <a:srgbClr val="FF0000"/>
                </a:solidFill>
              </a:rPr>
              <a:t>instruction</a:t>
            </a:r>
          </a:p>
          <a:p>
            <a:pPr marL="1143000" lvl="1" indent="-685800" algn="l">
              <a:buFont typeface="Arial" panose="020B0604020202020204" pitchFamily="34" charset="0"/>
              <a:buChar char="•"/>
            </a:pPr>
            <a:r>
              <a:rPr lang="en-US" sz="3200" b="1" dirty="0" smtClean="0"/>
              <a:t>Written in </a:t>
            </a:r>
            <a:r>
              <a:rPr lang="en-US" sz="3200" b="1" dirty="0" smtClean="0">
                <a:solidFill>
                  <a:srgbClr val="FF0000"/>
                </a:solidFill>
              </a:rPr>
              <a:t>Sanskrit</a:t>
            </a:r>
            <a:r>
              <a:rPr lang="en-US" sz="3200" b="1" dirty="0" smtClean="0"/>
              <a:t>, ancient Indian language still used</a:t>
            </a:r>
            <a:endParaRPr lang="en-US" sz="3200" b="1" dirty="0" smtClean="0"/>
          </a:p>
          <a:p>
            <a:pPr marL="685800" indent="-685800" algn="l">
              <a:buFont typeface="Arial" panose="020B0604020202020204" pitchFamily="34" charset="0"/>
              <a:buChar char="•"/>
            </a:pPr>
            <a:r>
              <a:rPr lang="en-US" sz="3600" b="1" dirty="0" smtClean="0"/>
              <a:t>Ruled by rajahs with a council of advisors</a:t>
            </a:r>
            <a:endParaRPr lang="en-US" sz="3600" b="1" dirty="0"/>
          </a:p>
          <a:p>
            <a:pPr marL="685800" indent="-685800" algn="l">
              <a:buFont typeface="Arial" panose="020B0604020202020204" pitchFamily="34" charset="0"/>
              <a:buChar char="•"/>
            </a:pPr>
            <a:endParaRPr lang="en-US" sz="3600" b="1" dirty="0">
              <a:solidFill>
                <a:srgbClr val="FF0000"/>
              </a:solidFill>
            </a:endParaRPr>
          </a:p>
        </p:txBody>
      </p:sp>
      <p:pic>
        <p:nvPicPr>
          <p:cNvPr id="1026" name="Picture 2" descr="Image result for ve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544" y="1296349"/>
            <a:ext cx="3031171" cy="406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75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r>
              <a:rPr lang="en" b="1" dirty="0" smtClean="0">
                <a:solidFill>
                  <a:srgbClr val="FF0000"/>
                </a:solidFill>
                <a:latin typeface="Times New Roman" panose="02020603050405020304" pitchFamily="18" charset="0"/>
                <a:cs typeface="Times New Roman" panose="02020603050405020304" pitchFamily="18" charset="0"/>
              </a:rPr>
              <a:t>Aryan Caste System</a:t>
            </a:r>
            <a:endParaRPr b="1" dirty="0">
              <a:solidFill>
                <a:srgbClr val="FF0000"/>
              </a:solidFill>
              <a:latin typeface="Times New Roman" panose="02020603050405020304" pitchFamily="18" charset="0"/>
              <a:cs typeface="Times New Roman" panose="02020603050405020304" pitchFamily="18" charset="0"/>
            </a:endParaRPr>
          </a:p>
        </p:txBody>
      </p:sp>
      <p:sp>
        <p:nvSpPr>
          <p:cNvPr id="138" name="Shape 138"/>
          <p:cNvSpPr/>
          <p:nvPr/>
        </p:nvSpPr>
        <p:spPr>
          <a:xfrm>
            <a:off x="6636432" y="550596"/>
            <a:ext cx="5371600" cy="4509600"/>
          </a:xfrm>
          <a:prstGeom prst="triangle">
            <a:avLst>
              <a:gd name="adj"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 name="Shape 139"/>
          <p:cNvSpPr/>
          <p:nvPr/>
        </p:nvSpPr>
        <p:spPr>
          <a:xfrm>
            <a:off x="7311032" y="485200"/>
            <a:ext cx="4022400" cy="3360400"/>
          </a:xfrm>
          <a:prstGeom prst="triangle">
            <a:avLst>
              <a:gd name="adj"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 name="Shape 140"/>
          <p:cNvSpPr/>
          <p:nvPr/>
        </p:nvSpPr>
        <p:spPr>
          <a:xfrm>
            <a:off x="7966733" y="522233"/>
            <a:ext cx="2742000" cy="2248400"/>
          </a:xfrm>
          <a:prstGeom prst="triangle">
            <a:avLst>
              <a:gd name="adj"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 name="Shape 141"/>
          <p:cNvSpPr/>
          <p:nvPr/>
        </p:nvSpPr>
        <p:spPr>
          <a:xfrm>
            <a:off x="8600733" y="522367"/>
            <a:ext cx="1474000" cy="1224400"/>
          </a:xfrm>
          <a:prstGeom prst="triangle">
            <a:avLst>
              <a:gd name="adj"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 name="Shape 142"/>
          <p:cNvSpPr txBox="1"/>
          <p:nvPr/>
        </p:nvSpPr>
        <p:spPr>
          <a:xfrm>
            <a:off x="10204100" y="953150"/>
            <a:ext cx="1336400" cy="736000"/>
          </a:xfrm>
          <a:prstGeom prst="rect">
            <a:avLst/>
          </a:prstGeom>
          <a:solidFill>
            <a:srgbClr val="F4CCCC"/>
          </a:solidFill>
          <a:ln w="9525" cap="flat" cmpd="sng">
            <a:noFill/>
            <a:prstDash val="solid"/>
            <a:round/>
            <a:headEnd type="none" w="sm" len="sm"/>
            <a:tailEnd type="none" w="sm" len="sm"/>
          </a:ln>
        </p:spPr>
        <p:txBody>
          <a:bodyPr spcFirstLastPara="1" wrap="square" lIns="121900" tIns="121900" rIns="121900" bIns="121900" anchor="t" anchorCtr="0">
            <a:noAutofit/>
          </a:bodyPr>
          <a:lstStyle/>
          <a:p>
            <a:pPr algn="ctr"/>
            <a:r>
              <a:rPr lang="en" sz="2400" b="1" dirty="0"/>
              <a:t>Brahmin</a:t>
            </a:r>
            <a:endParaRPr sz="2400" b="1" dirty="0"/>
          </a:p>
          <a:p>
            <a:pPr algn="ctr"/>
            <a:r>
              <a:rPr lang="en" sz="2400" dirty="0"/>
              <a:t>Priests</a:t>
            </a:r>
            <a:endParaRPr sz="2400" dirty="0"/>
          </a:p>
        </p:txBody>
      </p:sp>
      <p:cxnSp>
        <p:nvCxnSpPr>
          <p:cNvPr id="143" name="Shape 143"/>
          <p:cNvCxnSpPr>
            <a:endCxn id="142" idx="1"/>
          </p:cNvCxnSpPr>
          <p:nvPr/>
        </p:nvCxnSpPr>
        <p:spPr>
          <a:xfrm rot="10800000" flipH="1">
            <a:off x="9260900" y="1321150"/>
            <a:ext cx="943200" cy="24800"/>
          </a:xfrm>
          <a:prstGeom prst="straightConnector1">
            <a:avLst/>
          </a:prstGeom>
          <a:noFill/>
          <a:ln w="28575" cap="flat" cmpd="sng">
            <a:solidFill>
              <a:schemeClr val="dk2"/>
            </a:solidFill>
            <a:prstDash val="solid"/>
            <a:round/>
            <a:headEnd type="none" w="med" len="med"/>
            <a:tailEnd type="none" w="med" len="med"/>
          </a:ln>
        </p:spPr>
      </p:cxnSp>
      <p:sp>
        <p:nvSpPr>
          <p:cNvPr id="144" name="Shape 144"/>
          <p:cNvSpPr txBox="1"/>
          <p:nvPr/>
        </p:nvSpPr>
        <p:spPr>
          <a:xfrm>
            <a:off x="8201733" y="1852800"/>
            <a:ext cx="2272000" cy="736000"/>
          </a:xfrm>
          <a:prstGeom prst="rect">
            <a:avLst/>
          </a:prstGeom>
          <a:noFill/>
          <a:ln w="9525" cap="flat" cmpd="sng">
            <a:noFill/>
            <a:prstDash val="solid"/>
            <a:round/>
            <a:headEnd type="none" w="sm" len="sm"/>
            <a:tailEnd type="none" w="sm" len="sm"/>
          </a:ln>
        </p:spPr>
        <p:txBody>
          <a:bodyPr spcFirstLastPara="1" wrap="square" lIns="121900" tIns="121900" rIns="121900" bIns="121900" anchor="t" anchorCtr="0">
            <a:noAutofit/>
          </a:bodyPr>
          <a:lstStyle/>
          <a:p>
            <a:pPr algn="ctr"/>
            <a:r>
              <a:rPr lang="en" sz="2800" b="1" dirty="0"/>
              <a:t>Kshatriya</a:t>
            </a:r>
            <a:endParaRPr sz="2800" b="1" dirty="0"/>
          </a:p>
          <a:p>
            <a:pPr algn="ctr"/>
            <a:r>
              <a:rPr lang="en" sz="2000" dirty="0"/>
              <a:t>Warriors/Kings</a:t>
            </a:r>
            <a:endParaRPr sz="2000" dirty="0"/>
          </a:p>
        </p:txBody>
      </p:sp>
      <p:sp>
        <p:nvSpPr>
          <p:cNvPr id="145" name="Shape 145"/>
          <p:cNvSpPr txBox="1"/>
          <p:nvPr/>
        </p:nvSpPr>
        <p:spPr>
          <a:xfrm>
            <a:off x="7778001" y="3009931"/>
            <a:ext cx="3226051" cy="736000"/>
          </a:xfrm>
          <a:prstGeom prst="rect">
            <a:avLst/>
          </a:prstGeom>
          <a:noFill/>
          <a:ln w="9525" cap="flat" cmpd="sng">
            <a:noFill/>
            <a:prstDash val="solid"/>
            <a:round/>
            <a:headEnd type="none" w="sm" len="sm"/>
            <a:tailEnd type="none" w="sm" len="sm"/>
          </a:ln>
        </p:spPr>
        <p:txBody>
          <a:bodyPr spcFirstLastPara="1" wrap="square" lIns="121900" tIns="121900" rIns="121900" bIns="121900" anchor="t" anchorCtr="0">
            <a:noAutofit/>
          </a:bodyPr>
          <a:lstStyle/>
          <a:p>
            <a:pPr algn="ctr"/>
            <a:r>
              <a:rPr lang="en" sz="2800" b="1" dirty="0"/>
              <a:t>Vaishya</a:t>
            </a:r>
            <a:endParaRPr sz="2800" b="1" dirty="0"/>
          </a:p>
          <a:p>
            <a:pPr algn="ctr"/>
            <a:r>
              <a:rPr lang="en" sz="2000" dirty="0"/>
              <a:t>Merchants/Landowners</a:t>
            </a:r>
            <a:endParaRPr sz="2000" dirty="0"/>
          </a:p>
        </p:txBody>
      </p:sp>
      <p:sp>
        <p:nvSpPr>
          <p:cNvPr id="146" name="Shape 146"/>
          <p:cNvSpPr txBox="1"/>
          <p:nvPr/>
        </p:nvSpPr>
        <p:spPr>
          <a:xfrm>
            <a:off x="7240365" y="4120930"/>
            <a:ext cx="4270300" cy="736000"/>
          </a:xfrm>
          <a:prstGeom prst="rect">
            <a:avLst/>
          </a:prstGeom>
          <a:noFill/>
          <a:ln w="9525" cap="flat" cmpd="sng">
            <a:noFill/>
            <a:prstDash val="solid"/>
            <a:round/>
            <a:headEnd type="none" w="sm" len="sm"/>
            <a:tailEnd type="none" w="sm" len="sm"/>
          </a:ln>
        </p:spPr>
        <p:txBody>
          <a:bodyPr spcFirstLastPara="1" wrap="square" lIns="121900" tIns="121900" rIns="121900" bIns="121900" anchor="t" anchorCtr="0">
            <a:noAutofit/>
          </a:bodyPr>
          <a:lstStyle/>
          <a:p>
            <a:pPr algn="ctr"/>
            <a:r>
              <a:rPr lang="en" sz="2800" b="1" dirty="0"/>
              <a:t>Sudra</a:t>
            </a:r>
            <a:endParaRPr sz="2800" b="1" dirty="0"/>
          </a:p>
          <a:p>
            <a:pPr algn="ctr"/>
            <a:r>
              <a:rPr lang="en" sz="2000" dirty="0"/>
              <a:t>Commoners/Peasants/Servants</a:t>
            </a:r>
            <a:endParaRPr sz="2000" dirty="0"/>
          </a:p>
        </p:txBody>
      </p:sp>
      <p:sp>
        <p:nvSpPr>
          <p:cNvPr id="20" name="Shape 95"/>
          <p:cNvSpPr txBox="1">
            <a:spLocks noGrp="1"/>
          </p:cNvSpPr>
          <p:nvPr>
            <p:ph type="body" idx="1"/>
          </p:nvPr>
        </p:nvSpPr>
        <p:spPr>
          <a:xfrm>
            <a:off x="415599" y="1852800"/>
            <a:ext cx="5397934" cy="4239200"/>
          </a:xfrm>
          <a:prstGeom prst="rect">
            <a:avLst/>
          </a:prstGeom>
        </p:spPr>
        <p:txBody>
          <a:bodyPr spcFirstLastPara="1" vert="horz" wrap="square" lIns="121900" tIns="121900" rIns="121900" bIns="121900" rtlCol="0" anchor="t" anchorCtr="0">
            <a:noAutofit/>
          </a:bodyPr>
          <a:lstStyle/>
          <a:p>
            <a:pPr>
              <a:buChar char="❖"/>
            </a:pPr>
            <a:r>
              <a:rPr lang="en" sz="3200" dirty="0"/>
              <a:t>Dalits</a:t>
            </a:r>
            <a:endParaRPr sz="3200" dirty="0"/>
          </a:p>
          <a:p>
            <a:pPr lvl="1">
              <a:spcBef>
                <a:spcPts val="0"/>
              </a:spcBef>
              <a:buChar char="➢"/>
            </a:pPr>
            <a:r>
              <a:rPr lang="en" sz="3200" dirty="0"/>
              <a:t>Were not considered part of the Caste system</a:t>
            </a:r>
            <a:endParaRPr sz="3200" dirty="0"/>
          </a:p>
          <a:p>
            <a:pPr lvl="1">
              <a:spcBef>
                <a:spcPts val="0"/>
              </a:spcBef>
              <a:buChar char="➢"/>
            </a:pPr>
            <a:r>
              <a:rPr lang="en" sz="3200" dirty="0"/>
              <a:t>Did work others would not do</a:t>
            </a:r>
            <a:endParaRPr sz="3200" dirty="0"/>
          </a:p>
          <a:p>
            <a:pPr lvl="2">
              <a:spcBef>
                <a:spcPts val="0"/>
              </a:spcBef>
            </a:pPr>
            <a:r>
              <a:rPr lang="en" sz="3200" dirty="0"/>
              <a:t>Ex. making leather from animal skins</a:t>
            </a:r>
            <a:endParaRPr sz="3200" dirty="0"/>
          </a:p>
        </p:txBody>
      </p:sp>
      <p:sp>
        <p:nvSpPr>
          <p:cNvPr id="21" name="Shape 99"/>
          <p:cNvSpPr/>
          <p:nvPr/>
        </p:nvSpPr>
        <p:spPr>
          <a:xfrm rot="10800000">
            <a:off x="6310900" y="5340362"/>
            <a:ext cx="5900000" cy="684800"/>
          </a:xfrm>
          <a:prstGeom prst="trapezoid">
            <a:avLst>
              <a:gd name="adj" fmla="val 25000"/>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Shape 100"/>
          <p:cNvSpPr txBox="1"/>
          <p:nvPr/>
        </p:nvSpPr>
        <p:spPr>
          <a:xfrm>
            <a:off x="8842734" y="5423563"/>
            <a:ext cx="1096584" cy="599600"/>
          </a:xfrm>
          <a:prstGeom prst="rect">
            <a:avLst/>
          </a:prstGeom>
          <a:noFill/>
          <a:ln>
            <a:noFill/>
          </a:ln>
        </p:spPr>
        <p:txBody>
          <a:bodyPr spcFirstLastPara="1" wrap="square" lIns="121900" tIns="121900" rIns="121900" bIns="121900" anchor="t" anchorCtr="0">
            <a:noAutofit/>
          </a:bodyPr>
          <a:lstStyle/>
          <a:p>
            <a:r>
              <a:rPr lang="en" sz="2400" dirty="0">
                <a:latin typeface="Oswald"/>
                <a:ea typeface="Oswald"/>
                <a:cs typeface="Oswald"/>
                <a:sym typeface="Oswald"/>
              </a:rPr>
              <a:t>Dalits</a:t>
            </a:r>
            <a:endParaRPr sz="2400" dirty="0">
              <a:latin typeface="Oswald"/>
              <a:ea typeface="Oswald"/>
              <a:cs typeface="Oswald"/>
              <a:sym typeface="Oswald"/>
            </a:endParaRPr>
          </a:p>
        </p:txBody>
      </p:sp>
    </p:spTree>
    <p:extLst>
      <p:ext uri="{BB962C8B-B14F-4D97-AF65-F5344CB8AC3E}">
        <p14:creationId xmlns:p14="http://schemas.microsoft.com/office/powerpoint/2010/main" val="3743254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err="1" smtClean="0">
                <a:solidFill>
                  <a:srgbClr val="0000FF"/>
                </a:solidFill>
                <a:latin typeface="Times New Roman" panose="02020603050405020304" pitchFamily="18" charset="0"/>
                <a:cs typeface="Times New Roman" panose="02020603050405020304" pitchFamily="18" charset="0"/>
              </a:rPr>
              <a:t>Mauryan</a:t>
            </a:r>
            <a:r>
              <a:rPr lang="en-US" b="1" dirty="0" smtClean="0">
                <a:solidFill>
                  <a:srgbClr val="0000FF"/>
                </a:solidFill>
                <a:latin typeface="Times New Roman" panose="02020603050405020304" pitchFamily="18" charset="0"/>
                <a:cs typeface="Times New Roman" panose="02020603050405020304" pitchFamily="18" charset="0"/>
              </a:rPr>
              <a:t>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Chandragupta </a:t>
            </a:r>
            <a:r>
              <a:rPr lang="en-US" sz="4000" b="1" dirty="0" err="1" smtClean="0">
                <a:solidFill>
                  <a:srgbClr val="FF0000"/>
                </a:solidFill>
              </a:rPr>
              <a:t>Maurya</a:t>
            </a:r>
            <a:endParaRPr lang="en-US" sz="4000" b="1" dirty="0" smtClean="0">
              <a:solidFill>
                <a:srgbClr val="FF0000"/>
              </a:solidFill>
            </a:endParaRPr>
          </a:p>
          <a:p>
            <a:pPr marL="1143000" lvl="1" indent="-685800" algn="l">
              <a:buFont typeface="Arial" panose="020B0604020202020204" pitchFamily="34" charset="0"/>
              <a:buChar char="•"/>
            </a:pPr>
            <a:r>
              <a:rPr lang="en-US" sz="3600" b="1" dirty="0" smtClean="0"/>
              <a:t>First king</a:t>
            </a:r>
          </a:p>
          <a:p>
            <a:pPr marL="1143000" lvl="1" indent="-685800" algn="l">
              <a:buFont typeface="Arial" panose="020B0604020202020204" pitchFamily="34" charset="0"/>
              <a:buChar char="•"/>
            </a:pPr>
            <a:r>
              <a:rPr lang="en-US" sz="3600" b="1" dirty="0" smtClean="0"/>
              <a:t>Rules through strict bureaucracy</a:t>
            </a:r>
          </a:p>
          <a:p>
            <a:pPr marL="1143000" lvl="1" indent="-6858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200" b="1" dirty="0">
              <a:solidFill>
                <a:srgbClr val="FF0000"/>
              </a:solidFill>
            </a:endParaRPr>
          </a:p>
        </p:txBody>
      </p:sp>
      <p:pic>
        <p:nvPicPr>
          <p:cNvPr id="2050" name="Picture 2" descr="Image result for chandragupta maur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944" y="3035750"/>
            <a:ext cx="5800056" cy="326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9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err="1" smtClean="0">
                <a:solidFill>
                  <a:srgbClr val="0000FF"/>
                </a:solidFill>
                <a:latin typeface="Times New Roman" panose="02020603050405020304" pitchFamily="18" charset="0"/>
                <a:cs typeface="Times New Roman" panose="02020603050405020304" pitchFamily="18" charset="0"/>
              </a:rPr>
              <a:t>Mauryan</a:t>
            </a:r>
            <a:r>
              <a:rPr lang="en-US" b="1" dirty="0" smtClean="0">
                <a:solidFill>
                  <a:srgbClr val="0000FF"/>
                </a:solidFill>
                <a:latin typeface="Times New Roman" panose="02020603050405020304" pitchFamily="18" charset="0"/>
                <a:cs typeface="Times New Roman" panose="02020603050405020304" pitchFamily="18" charset="0"/>
              </a:rPr>
              <a:t>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0953" y="1002923"/>
            <a:ext cx="6607055"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Asoka</a:t>
            </a:r>
            <a:r>
              <a:rPr lang="en-US" sz="4000" b="1" dirty="0" smtClean="0"/>
              <a:t> (pronounced </a:t>
            </a:r>
            <a:r>
              <a:rPr lang="en-US" sz="4000" b="1" dirty="0" err="1" smtClean="0"/>
              <a:t>Ashoka</a:t>
            </a:r>
            <a:r>
              <a:rPr lang="en-US" sz="4000" b="1" dirty="0" smtClean="0"/>
              <a:t>)</a:t>
            </a:r>
          </a:p>
          <a:p>
            <a:pPr marL="1143000" lvl="1" indent="-685800" algn="l">
              <a:buFont typeface="Arial" panose="020B0604020202020204" pitchFamily="34" charset="0"/>
              <a:buChar char="•"/>
            </a:pPr>
            <a:r>
              <a:rPr lang="en-US" sz="3200" dirty="0" smtClean="0"/>
              <a:t>Grandson of Chandragupta </a:t>
            </a:r>
            <a:r>
              <a:rPr lang="en-US" sz="3200" dirty="0" err="1" smtClean="0"/>
              <a:t>Maurya</a:t>
            </a:r>
            <a:endParaRPr lang="en-US" sz="3200" dirty="0" smtClean="0"/>
          </a:p>
          <a:p>
            <a:pPr marL="1143000" lvl="1" indent="-685800" algn="l">
              <a:buFont typeface="Arial" panose="020B0604020202020204" pitchFamily="34" charset="0"/>
              <a:buChar char="•"/>
            </a:pPr>
            <a:r>
              <a:rPr lang="en-US" sz="3200" b="1" dirty="0" smtClean="0">
                <a:solidFill>
                  <a:srgbClr val="FF0000"/>
                </a:solidFill>
              </a:rPr>
              <a:t>Promoted Buddhism</a:t>
            </a:r>
          </a:p>
          <a:p>
            <a:pPr marL="1600200" lvl="2" indent="-685800" algn="l">
              <a:buFont typeface="Arial" panose="020B0604020202020204" pitchFamily="34" charset="0"/>
              <a:buChar char="•"/>
            </a:pPr>
            <a:r>
              <a:rPr lang="en-US" sz="3000" dirty="0" smtClean="0"/>
              <a:t>Wrote edicts of his faith on </a:t>
            </a:r>
            <a:r>
              <a:rPr lang="en-US" sz="3000" b="1" dirty="0" smtClean="0"/>
              <a:t>stone pillars</a:t>
            </a:r>
          </a:p>
          <a:p>
            <a:pPr marL="1143000" lvl="1" indent="-685800" algn="l">
              <a:buFont typeface="Arial" panose="020B0604020202020204" pitchFamily="34" charset="0"/>
              <a:buChar char="•"/>
            </a:pPr>
            <a:endParaRPr lang="en-US" sz="3200" b="1" dirty="0" smtClean="0"/>
          </a:p>
          <a:p>
            <a:pPr marL="1143000" lvl="1" indent="-685800" algn="l">
              <a:buFont typeface="Arial" panose="020B0604020202020204" pitchFamily="34" charset="0"/>
              <a:buChar char="•"/>
            </a:pPr>
            <a:r>
              <a:rPr lang="en-US" sz="3600" b="1" dirty="0" smtClean="0"/>
              <a:t>Greatest age of the empire</a:t>
            </a:r>
          </a:p>
          <a:p>
            <a:pPr marL="685800" indent="-685800" algn="l">
              <a:buFont typeface="Arial" panose="020B0604020202020204" pitchFamily="34" charset="0"/>
              <a:buChar char="•"/>
            </a:pPr>
            <a:endParaRPr lang="en-US" sz="3200" b="1" dirty="0">
              <a:solidFill>
                <a:srgbClr val="FF0000"/>
              </a:solidFill>
            </a:endParaRPr>
          </a:p>
        </p:txBody>
      </p:sp>
      <p:pic>
        <p:nvPicPr>
          <p:cNvPr id="3076" name="Picture 4" descr="Image result for ashoka pill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355" y="-90600"/>
            <a:ext cx="3207645" cy="48144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030" y="0"/>
            <a:ext cx="1767198" cy="2454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shoka pil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463" y="3766128"/>
            <a:ext cx="4404393" cy="295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1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Gupta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0787" y="984403"/>
            <a:ext cx="7401139" cy="5370944"/>
          </a:xfrm>
        </p:spPr>
        <p:txBody>
          <a:bodyPr>
            <a:normAutofit lnSpcReduction="10000"/>
          </a:bodyPr>
          <a:lstStyle/>
          <a:p>
            <a:pPr marL="685800" indent="-685800" algn="l">
              <a:buFont typeface="Arial" panose="020B0604020202020204" pitchFamily="34" charset="0"/>
              <a:buChar char="•"/>
            </a:pPr>
            <a:r>
              <a:rPr lang="en-US" sz="4000" b="1" dirty="0" smtClean="0">
                <a:solidFill>
                  <a:srgbClr val="FF0000"/>
                </a:solidFill>
              </a:rPr>
              <a:t>Chandra Gupta (first emperor)</a:t>
            </a:r>
          </a:p>
          <a:p>
            <a:pPr marL="1143000" lvl="1" indent="-685800" algn="l">
              <a:buFont typeface="Arial" panose="020B0604020202020204" pitchFamily="34" charset="0"/>
              <a:buChar char="•"/>
            </a:pPr>
            <a:r>
              <a:rPr lang="en-US" sz="3200" b="1" dirty="0" smtClean="0"/>
              <a:t>Married daughter of influential family and proclaimed himself “Great King of Kings”</a:t>
            </a:r>
          </a:p>
          <a:p>
            <a:pPr marL="1143000" lvl="1" indent="-685800" algn="l">
              <a:buFont typeface="Arial" panose="020B0604020202020204" pitchFamily="34" charset="0"/>
              <a:buChar char="•"/>
            </a:pPr>
            <a:r>
              <a:rPr lang="en-US" sz="3200" dirty="0" smtClean="0"/>
              <a:t>40 years of conquest to expand empire</a:t>
            </a:r>
          </a:p>
          <a:p>
            <a:pPr marL="1143000" lvl="1" indent="-685800" algn="l">
              <a:buFont typeface="Arial" panose="020B0604020202020204" pitchFamily="34" charset="0"/>
              <a:buChar char="•"/>
            </a:pPr>
            <a:r>
              <a:rPr lang="en-US" sz="3600" dirty="0" smtClean="0"/>
              <a:t>Never conquered </a:t>
            </a:r>
            <a:r>
              <a:rPr lang="en-US" sz="3600" b="1" dirty="0" smtClean="0"/>
              <a:t>southern peoples</a:t>
            </a:r>
          </a:p>
          <a:p>
            <a:pPr marL="1600200" lvl="2" indent="-685800" algn="l">
              <a:buFont typeface="Arial" panose="020B0604020202020204" pitchFamily="34" charset="0"/>
              <a:buChar char="•"/>
            </a:pPr>
            <a:r>
              <a:rPr lang="en-US" sz="3200" dirty="0" smtClean="0">
                <a:solidFill>
                  <a:srgbClr val="FF0000"/>
                </a:solidFill>
              </a:rPr>
              <a:t>Tamil remained mostly untouched</a:t>
            </a:r>
          </a:p>
          <a:p>
            <a:pPr marL="2057400" lvl="3" indent="-685800" algn="l">
              <a:buFont typeface="Arial" panose="020B0604020202020204" pitchFamily="34" charset="0"/>
              <a:buChar char="•"/>
            </a:pPr>
            <a:r>
              <a:rPr lang="en-US" sz="3200" dirty="0" smtClean="0">
                <a:solidFill>
                  <a:srgbClr val="FF0000"/>
                </a:solidFill>
              </a:rPr>
              <a:t>Ruled in matriarchal society</a:t>
            </a:r>
          </a:p>
          <a:p>
            <a:pPr marL="685800" indent="-685800" algn="l">
              <a:buFont typeface="Arial" panose="020B0604020202020204" pitchFamily="34" charset="0"/>
              <a:buChar char="•"/>
            </a:pPr>
            <a:endParaRPr lang="en-US" sz="3200" b="1" dirty="0">
              <a:solidFill>
                <a:srgbClr val="FF0000"/>
              </a:solidFill>
            </a:endParaRPr>
          </a:p>
        </p:txBody>
      </p:sp>
      <p:pic>
        <p:nvPicPr>
          <p:cNvPr id="4102" name="Picture 6" descr="Image result for gupta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860" y="2107774"/>
            <a:ext cx="49339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97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Gupta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6318297"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Chandra Gupta II</a:t>
            </a:r>
          </a:p>
          <a:p>
            <a:pPr marL="1143000" lvl="1" indent="-685800" algn="l">
              <a:buFont typeface="Arial" panose="020B0604020202020204" pitchFamily="34" charset="0"/>
              <a:buChar char="•"/>
            </a:pPr>
            <a:r>
              <a:rPr lang="en-US" sz="3200" b="1" dirty="0" smtClean="0"/>
              <a:t>Defeats </a:t>
            </a:r>
            <a:r>
              <a:rPr lang="en-US" sz="3200" b="1" dirty="0" err="1" smtClean="0"/>
              <a:t>Shakas</a:t>
            </a:r>
            <a:r>
              <a:rPr lang="en-US" sz="3200" b="1" dirty="0" smtClean="0"/>
              <a:t> enabling trade with the Mediterranean in the west</a:t>
            </a:r>
          </a:p>
          <a:p>
            <a:pPr marL="1143000" lvl="1" indent="-685800" algn="l">
              <a:buFont typeface="Arial" panose="020B0604020202020204" pitchFamily="34" charset="0"/>
              <a:buChar char="•"/>
            </a:pPr>
            <a:r>
              <a:rPr lang="en-US" sz="3200" dirty="0" smtClean="0"/>
              <a:t>Great age of arts, religion, science</a:t>
            </a:r>
          </a:p>
          <a:p>
            <a:pPr marL="685800" indent="-685800" algn="l">
              <a:buFont typeface="Arial" panose="020B0604020202020204" pitchFamily="34" charset="0"/>
              <a:buChar char="•"/>
            </a:pPr>
            <a:endParaRPr lang="en-US" sz="3200" b="1" dirty="0">
              <a:solidFill>
                <a:srgbClr val="FF0000"/>
              </a:solidFill>
            </a:endParaRPr>
          </a:p>
        </p:txBody>
      </p:sp>
      <p:pic>
        <p:nvPicPr>
          <p:cNvPr id="5122" name="Picture 2" descr="Image result for chandragupta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602" y="1080656"/>
            <a:ext cx="42862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2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676400" y="7938"/>
            <a:ext cx="8915400" cy="906462"/>
          </a:xfrm>
        </p:spPr>
        <p:txBody>
          <a:bodyPr/>
          <a:lstStyle/>
          <a:p>
            <a:pPr eaLnBrk="1" hangingPunct="1"/>
            <a:r>
              <a:rPr lang="en-US" altLang="en-US" b="1" dirty="0" smtClean="0">
                <a:solidFill>
                  <a:srgbClr val="C00000"/>
                </a:solidFill>
              </a:rPr>
              <a:t>May 21, 2018</a:t>
            </a:r>
          </a:p>
        </p:txBody>
      </p:sp>
      <p:sp>
        <p:nvSpPr>
          <p:cNvPr id="83971" name="Content Placeholder 2"/>
          <p:cNvSpPr>
            <a:spLocks noGrp="1"/>
          </p:cNvSpPr>
          <p:nvPr>
            <p:ph sz="half" idx="1"/>
          </p:nvPr>
        </p:nvSpPr>
        <p:spPr>
          <a:xfrm>
            <a:off x="152400" y="914400"/>
            <a:ext cx="5257800" cy="5715000"/>
          </a:xfrm>
        </p:spPr>
        <p:txBody>
          <a:bodyPr/>
          <a:lstStyle/>
          <a:p>
            <a:pPr marL="0" indent="0">
              <a:buNone/>
            </a:pPr>
            <a:r>
              <a:rPr lang="en-US" altLang="en-US" sz="3200" b="1" u="sng" dirty="0" smtClean="0">
                <a:solidFill>
                  <a:srgbClr val="00BC5E"/>
                </a:solidFill>
              </a:rPr>
              <a:t>Out for Stamp</a:t>
            </a:r>
            <a:r>
              <a:rPr lang="en-US" altLang="en-US" sz="3200" b="1" dirty="0" smtClean="0">
                <a:solidFill>
                  <a:srgbClr val="00BC5E"/>
                </a:solidFill>
              </a:rPr>
              <a:t>: </a:t>
            </a:r>
          </a:p>
          <a:p>
            <a:pPr marL="0" indent="0">
              <a:buNone/>
            </a:pPr>
            <a:r>
              <a:rPr lang="en-US" altLang="en-US" sz="3200" b="1" dirty="0" smtClean="0">
                <a:solidFill>
                  <a:srgbClr val="00BC5E"/>
                </a:solidFill>
              </a:rPr>
              <a:t>Indus Valley reading</a:t>
            </a:r>
          </a:p>
          <a:p>
            <a:pPr marL="0" indent="0">
              <a:buNone/>
            </a:pPr>
            <a:endParaRPr lang="en-US" altLang="en-US" sz="1200" b="1" dirty="0"/>
          </a:p>
          <a:p>
            <a:pPr marL="0" indent="0">
              <a:buNone/>
            </a:pPr>
            <a:r>
              <a:rPr lang="en-US" altLang="en-US" sz="3200" b="1" u="sng" dirty="0" smtClean="0">
                <a:solidFill>
                  <a:srgbClr val="A62BB3"/>
                </a:solidFill>
              </a:rPr>
              <a:t>Take Out</a:t>
            </a:r>
            <a:r>
              <a:rPr lang="en-US" altLang="en-US" sz="3200" b="1" dirty="0" smtClean="0">
                <a:solidFill>
                  <a:srgbClr val="A62BB3"/>
                </a:solidFill>
              </a:rPr>
              <a:t>:</a:t>
            </a:r>
          </a:p>
          <a:p>
            <a:pPr marL="0" indent="0">
              <a:buNone/>
            </a:pPr>
            <a:endParaRPr lang="en-US" altLang="en-US" sz="1200" b="1" dirty="0"/>
          </a:p>
          <a:p>
            <a:pPr marL="0" indent="0">
              <a:buNone/>
            </a:pPr>
            <a:r>
              <a:rPr lang="en-US" altLang="en-US" sz="3200" b="1" u="sng" dirty="0" smtClean="0">
                <a:solidFill>
                  <a:srgbClr val="0466D2"/>
                </a:solidFill>
              </a:rPr>
              <a:t>Agenda</a:t>
            </a:r>
            <a:r>
              <a:rPr lang="en-US" altLang="en-US" sz="3200" b="1" dirty="0" smtClean="0">
                <a:solidFill>
                  <a:srgbClr val="0466D2"/>
                </a:solidFill>
              </a:rPr>
              <a:t>:</a:t>
            </a:r>
          </a:p>
          <a:p>
            <a:pPr marL="0" indent="0">
              <a:buNone/>
            </a:pPr>
            <a:r>
              <a:rPr lang="en-US" altLang="en-US" sz="3200" b="1" dirty="0" smtClean="0">
                <a:solidFill>
                  <a:srgbClr val="0466D2"/>
                </a:solidFill>
              </a:rPr>
              <a:t>Research India project</a:t>
            </a:r>
          </a:p>
          <a:p>
            <a:pPr marL="0" indent="0">
              <a:buNone/>
            </a:pPr>
            <a:endParaRPr lang="en-US" altLang="en-US" sz="1100" b="1" dirty="0"/>
          </a:p>
        </p:txBody>
      </p:sp>
      <p:sp>
        <p:nvSpPr>
          <p:cNvPr id="4" name="Content Placeholder 3"/>
          <p:cNvSpPr>
            <a:spLocks noGrp="1"/>
          </p:cNvSpPr>
          <p:nvPr>
            <p:ph sz="half" idx="2"/>
          </p:nvPr>
        </p:nvSpPr>
        <p:spPr>
          <a:xfrm>
            <a:off x="6096000" y="838200"/>
            <a:ext cx="5791200" cy="5867400"/>
          </a:xfrm>
        </p:spPr>
        <p:txBody>
          <a:bodyPr rtlCol="0">
            <a:noAutofit/>
          </a:bodyPr>
          <a:lstStyle/>
          <a:p>
            <a:pPr marL="0" indent="0">
              <a:buNone/>
              <a:defRPr/>
            </a:pPr>
            <a:r>
              <a:rPr lang="en-US" sz="3200" b="1" u="sng" dirty="0">
                <a:solidFill>
                  <a:srgbClr val="7030A0"/>
                </a:solidFill>
              </a:rPr>
              <a:t>Learning Targets (I can…)</a:t>
            </a:r>
            <a:r>
              <a:rPr lang="en-US" sz="3200" b="1" dirty="0">
                <a:solidFill>
                  <a:srgbClr val="7030A0"/>
                </a:solidFill>
              </a:rPr>
              <a:t>:</a:t>
            </a:r>
          </a:p>
          <a:p>
            <a:r>
              <a:rPr lang="en-US" b="1" dirty="0" smtClean="0">
                <a:solidFill>
                  <a:srgbClr val="7030A0"/>
                </a:solidFill>
              </a:rPr>
              <a:t>Describe the important aspects of an era of early Indian civilization</a:t>
            </a:r>
            <a:endParaRPr lang="en-US" b="1" dirty="0">
              <a:solidFill>
                <a:srgbClr val="7030A0"/>
              </a:solidFill>
            </a:endParaRPr>
          </a:p>
          <a:p>
            <a:pPr marL="0" indent="0">
              <a:buNone/>
              <a:defRPr/>
            </a:pPr>
            <a:endParaRPr lang="en-US" sz="1050" b="1" u="sng" dirty="0">
              <a:solidFill>
                <a:srgbClr val="002F8E"/>
              </a:solidFill>
            </a:endParaRPr>
          </a:p>
          <a:p>
            <a:pPr marL="0" indent="0">
              <a:buNone/>
              <a:defRPr/>
            </a:pPr>
            <a:r>
              <a:rPr lang="en-US" sz="3200" b="1" u="sng" dirty="0">
                <a:solidFill>
                  <a:srgbClr val="FF0000"/>
                </a:solidFill>
              </a:rPr>
              <a:t>Homework</a:t>
            </a:r>
            <a:r>
              <a:rPr lang="en-US" sz="3200" b="1" dirty="0">
                <a:solidFill>
                  <a:srgbClr val="FF0000"/>
                </a:solidFill>
              </a:rPr>
              <a:t>:</a:t>
            </a:r>
          </a:p>
          <a:p>
            <a:pPr>
              <a:buNone/>
              <a:defRPr/>
            </a:pPr>
            <a:r>
              <a:rPr lang="en-US" b="1" dirty="0" smtClean="0">
                <a:solidFill>
                  <a:srgbClr val="FF0000"/>
                </a:solidFill>
                <a:sym typeface="Wingdings" pitchFamily="2" charset="2"/>
              </a:rPr>
              <a:t>5/23: </a:t>
            </a:r>
            <a:r>
              <a:rPr lang="en-US" b="1" dirty="0" smtClean="0">
                <a:sym typeface="Wingdings" pitchFamily="2" charset="2"/>
              </a:rPr>
              <a:t>China Study Guide credit makeup</a:t>
            </a:r>
          </a:p>
          <a:p>
            <a:pPr>
              <a:buNone/>
              <a:defRPr/>
            </a:pPr>
            <a:r>
              <a:rPr lang="en-US" b="1" dirty="0" smtClean="0">
                <a:solidFill>
                  <a:srgbClr val="FF0000"/>
                </a:solidFill>
                <a:sym typeface="Wingdings" pitchFamily="2" charset="2"/>
              </a:rPr>
              <a:t>5/29: </a:t>
            </a:r>
            <a:r>
              <a:rPr lang="en-US" b="1" dirty="0" smtClean="0">
                <a:sym typeface="Wingdings" pitchFamily="2" charset="2"/>
              </a:rPr>
              <a:t>Final India project due</a:t>
            </a:r>
          </a:p>
          <a:p>
            <a:pPr>
              <a:buNone/>
              <a:defRPr/>
            </a:pPr>
            <a:r>
              <a:rPr lang="en-US" b="1" dirty="0" smtClean="0">
                <a:solidFill>
                  <a:srgbClr val="FF0000"/>
                </a:solidFill>
                <a:sym typeface="Wingdings" pitchFamily="2" charset="2"/>
              </a:rPr>
              <a:t>5/29: </a:t>
            </a:r>
            <a:r>
              <a:rPr lang="en-US" b="1" dirty="0" smtClean="0">
                <a:sym typeface="Wingdings" pitchFamily="2" charset="2"/>
              </a:rPr>
              <a:t>All China late work due</a:t>
            </a:r>
          </a:p>
          <a:p>
            <a:pPr>
              <a:buNone/>
              <a:defRPr/>
            </a:pPr>
            <a:r>
              <a:rPr lang="en-US" b="1" dirty="0" smtClean="0">
                <a:solidFill>
                  <a:srgbClr val="FF0000"/>
                </a:solidFill>
                <a:sym typeface="Wingdings" pitchFamily="2" charset="2"/>
              </a:rPr>
              <a:t>6/1: </a:t>
            </a:r>
            <a:r>
              <a:rPr lang="en-US" b="1" dirty="0" smtClean="0">
                <a:sym typeface="Wingdings" pitchFamily="2" charset="2"/>
              </a:rPr>
              <a:t>All India readings (critically read)</a:t>
            </a:r>
          </a:p>
          <a:p>
            <a:pPr>
              <a:buNone/>
              <a:defRPr/>
            </a:pPr>
            <a:endParaRPr lang="en-US" b="1" dirty="0" smtClean="0">
              <a:sym typeface="Wingdings" pitchFamily="2" charset="2"/>
            </a:endParaRPr>
          </a:p>
          <a:p>
            <a:pPr>
              <a:buNone/>
              <a:defRPr/>
            </a:pPr>
            <a:endParaRPr lang="en-US" b="1" dirty="0"/>
          </a:p>
        </p:txBody>
      </p:sp>
    </p:spTree>
    <p:extLst>
      <p:ext uri="{BB962C8B-B14F-4D97-AF65-F5344CB8AC3E}">
        <p14:creationId xmlns:p14="http://schemas.microsoft.com/office/powerpoint/2010/main" val="2520075721"/>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Mughal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30" y="1080656"/>
            <a:ext cx="5837034"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Begun by Babur</a:t>
            </a:r>
          </a:p>
          <a:p>
            <a:pPr marL="1143000" lvl="1" indent="-685800" algn="l">
              <a:buFont typeface="Arial" panose="020B0604020202020204" pitchFamily="34" charset="0"/>
              <a:buChar char="•"/>
            </a:pPr>
            <a:r>
              <a:rPr lang="en-US" sz="3200" b="1" dirty="0" smtClean="0"/>
              <a:t>Built army in Uzbekistan and migrated down into India</a:t>
            </a:r>
          </a:p>
          <a:p>
            <a:pPr marL="685800" indent="-685800" algn="l">
              <a:buFont typeface="Arial" panose="020B0604020202020204" pitchFamily="34" charset="0"/>
              <a:buChar char="•"/>
            </a:pPr>
            <a:endParaRPr lang="en-US" sz="3200" b="1" dirty="0" smtClean="0"/>
          </a:p>
          <a:p>
            <a:pPr marL="685800" indent="-685800" algn="l">
              <a:buFont typeface="Arial" panose="020B0604020202020204" pitchFamily="34" charset="0"/>
              <a:buChar char="•"/>
            </a:pPr>
            <a:endParaRPr lang="en-US" sz="3200" b="1" dirty="0">
              <a:solidFill>
                <a:srgbClr val="FF0000"/>
              </a:solidFill>
            </a:endParaRPr>
          </a:p>
        </p:txBody>
      </p:sp>
      <p:pic>
        <p:nvPicPr>
          <p:cNvPr id="6146" name="Picture 2" descr="Image result for bab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866" y="501461"/>
            <a:ext cx="4260015" cy="562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4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Mughal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02819" y="867149"/>
            <a:ext cx="8255382"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Golden Age begins with Akbar</a:t>
            </a:r>
          </a:p>
          <a:p>
            <a:pPr marL="1143000" lvl="1" indent="-685800" algn="l">
              <a:buFont typeface="Arial" panose="020B0604020202020204" pitchFamily="34" charset="0"/>
              <a:buChar char="•"/>
            </a:pPr>
            <a:r>
              <a:rPr lang="en-US" sz="3600" b="1" dirty="0" smtClean="0"/>
              <a:t>Unified most of Indian subcontinent into largest empire yet.</a:t>
            </a:r>
          </a:p>
          <a:p>
            <a:pPr marL="1143000" lvl="1" indent="-685800" algn="l">
              <a:buFont typeface="Arial" panose="020B0604020202020204" pitchFamily="34" charset="0"/>
              <a:buChar char="•"/>
            </a:pPr>
            <a:r>
              <a:rPr lang="en-US" sz="3600" b="1" dirty="0" smtClean="0"/>
              <a:t>Muslim, but defended religious freedom and promoted cultural blending</a:t>
            </a:r>
          </a:p>
          <a:p>
            <a:pPr marL="1143000" lvl="1" indent="-685800" algn="l">
              <a:buFont typeface="Arial" panose="020B0604020202020204" pitchFamily="34" charset="0"/>
              <a:buChar char="•"/>
            </a:pPr>
            <a:r>
              <a:rPr lang="en-US" sz="3600" b="1" dirty="0" smtClean="0"/>
              <a:t>Smart tax practices</a:t>
            </a:r>
          </a:p>
          <a:p>
            <a:pPr marL="1600200" lvl="2" indent="-685800" algn="l">
              <a:buFont typeface="Arial" panose="020B0604020202020204" pitchFamily="34" charset="0"/>
              <a:buChar char="•"/>
            </a:pPr>
            <a:r>
              <a:rPr lang="en-US" sz="3200" b="1" dirty="0" smtClean="0">
                <a:solidFill>
                  <a:srgbClr val="FF0000"/>
                </a:solidFill>
              </a:rPr>
              <a:t>Graduated tax </a:t>
            </a:r>
            <a:r>
              <a:rPr lang="en-US" sz="3200" b="1" dirty="0" smtClean="0"/>
              <a:t>based on income; fair and more people paid as a </a:t>
            </a:r>
            <a:r>
              <a:rPr lang="en-US" sz="3200" b="1" dirty="0" smtClean="0"/>
              <a:t>result</a:t>
            </a:r>
          </a:p>
          <a:p>
            <a:pPr marL="1143000" lvl="1" indent="-685800" algn="l">
              <a:buFont typeface="Arial" panose="020B0604020202020204" pitchFamily="34" charset="0"/>
              <a:buChar char="•"/>
            </a:pPr>
            <a:r>
              <a:rPr lang="en-US" sz="3200" b="1" dirty="0" smtClean="0"/>
              <a:t>Arts, architecture, and writing flourish</a:t>
            </a:r>
            <a:endParaRPr lang="en-US" sz="3200" b="1" dirty="0" smtClean="0"/>
          </a:p>
          <a:p>
            <a:pPr marL="685800" indent="-685800" algn="l">
              <a:buFont typeface="Arial" panose="020B0604020202020204" pitchFamily="34" charset="0"/>
              <a:buChar char="•"/>
            </a:pPr>
            <a:endParaRPr lang="en-US" sz="3200" b="1" dirty="0">
              <a:solidFill>
                <a:srgbClr val="FF0000"/>
              </a:solidFill>
            </a:endParaRPr>
          </a:p>
        </p:txBody>
      </p:sp>
      <p:pic>
        <p:nvPicPr>
          <p:cNvPr id="7170" name="Picture 2" descr="Image result for ak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256" y="867149"/>
            <a:ext cx="3426570" cy="42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41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Mughal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2661" y="867149"/>
            <a:ext cx="8086940" cy="5370944"/>
          </a:xfrm>
        </p:spPr>
        <p:txBody>
          <a:bodyPr>
            <a:normAutofit/>
          </a:bodyPr>
          <a:lstStyle/>
          <a:p>
            <a:pPr marL="685800" indent="-685800" algn="l">
              <a:buFont typeface="Arial" panose="020B0604020202020204" pitchFamily="34" charset="0"/>
              <a:buChar char="•"/>
            </a:pPr>
            <a:r>
              <a:rPr lang="en-US" sz="3600" dirty="0" smtClean="0"/>
              <a:t>Akbar’s successors tightened control, but kept religious tolerance despite promotion of Islam</a:t>
            </a:r>
          </a:p>
          <a:p>
            <a:pPr marL="685800" indent="-685800" algn="l">
              <a:buFont typeface="Arial" panose="020B0604020202020204" pitchFamily="34" charset="0"/>
              <a:buChar char="•"/>
            </a:pPr>
            <a:r>
              <a:rPr lang="en-US" sz="4000" b="1" dirty="0" smtClean="0">
                <a:solidFill>
                  <a:srgbClr val="FF0000"/>
                </a:solidFill>
              </a:rPr>
              <a:t>Shah Jahan</a:t>
            </a:r>
          </a:p>
          <a:p>
            <a:pPr marL="1143000" lvl="1" indent="-685800" algn="l">
              <a:buFont typeface="Arial" panose="020B0604020202020204" pitchFamily="34" charset="0"/>
              <a:buChar char="•"/>
            </a:pPr>
            <a:r>
              <a:rPr lang="en-US" sz="3600" b="1" dirty="0" smtClean="0"/>
              <a:t>Building of Taj Mahal, extravagant lifestyle, and war cause increased taxes</a:t>
            </a:r>
          </a:p>
          <a:p>
            <a:pPr marL="1143000" lvl="1" indent="-685800" algn="l">
              <a:buFont typeface="Arial" panose="020B0604020202020204" pitchFamily="34" charset="0"/>
              <a:buChar char="•"/>
            </a:pPr>
            <a:r>
              <a:rPr lang="en-US" sz="3600" b="1" dirty="0" smtClean="0"/>
              <a:t>People suffer during famine without support from government</a:t>
            </a:r>
            <a:endParaRPr lang="en-US" sz="3600" b="1" dirty="0" smtClean="0"/>
          </a:p>
          <a:p>
            <a:pPr marL="685800" indent="-685800" algn="l">
              <a:buFont typeface="Arial" panose="020B0604020202020204" pitchFamily="34" charset="0"/>
              <a:buChar char="•"/>
            </a:pPr>
            <a:endParaRPr lang="en-US" sz="3200" b="1" dirty="0">
              <a:solidFill>
                <a:srgbClr val="FF0000"/>
              </a:solidFill>
            </a:endParaRPr>
          </a:p>
        </p:txBody>
      </p:sp>
      <p:pic>
        <p:nvPicPr>
          <p:cNvPr id="8194" name="Picture 2" descr="Image result for taj mah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8876" y="2021306"/>
            <a:ext cx="4391407" cy="28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80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Mughal Empire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2661" y="913089"/>
            <a:ext cx="7641771" cy="5370944"/>
          </a:xfrm>
        </p:spPr>
        <p:txBody>
          <a:bodyPr>
            <a:normAutofit/>
          </a:bodyPr>
          <a:lstStyle/>
          <a:p>
            <a:pPr marL="685800" indent="-685800" algn="l">
              <a:buFont typeface="Arial" panose="020B0604020202020204" pitchFamily="34" charset="0"/>
              <a:buChar char="•"/>
            </a:pPr>
            <a:r>
              <a:rPr lang="en-US" sz="4400" b="1" dirty="0" smtClean="0">
                <a:solidFill>
                  <a:srgbClr val="FF0000"/>
                </a:solidFill>
              </a:rPr>
              <a:t>Aurangzeb</a:t>
            </a:r>
            <a:r>
              <a:rPr lang="en-US" sz="4400" dirty="0" smtClean="0"/>
              <a:t> </a:t>
            </a:r>
            <a:r>
              <a:rPr lang="en-US" sz="3600" dirty="0" smtClean="0"/>
              <a:t>(Shah Jahan’s son) </a:t>
            </a:r>
          </a:p>
          <a:p>
            <a:pPr marL="1143000" lvl="1" indent="-685800" algn="l">
              <a:buFont typeface="Arial" panose="020B0604020202020204" pitchFamily="34" charset="0"/>
              <a:buChar char="•"/>
            </a:pPr>
            <a:r>
              <a:rPr lang="en-US" sz="3600" b="1" dirty="0" smtClean="0"/>
              <a:t>Kills brother and imprisons father to take throne</a:t>
            </a:r>
          </a:p>
          <a:p>
            <a:pPr marL="1143000" lvl="1" indent="-685800" algn="l">
              <a:buFont typeface="Arial" panose="020B0604020202020204" pitchFamily="34" charset="0"/>
              <a:buChar char="•"/>
            </a:pPr>
            <a:r>
              <a:rPr lang="en-US" sz="3600" b="1" dirty="0" smtClean="0"/>
              <a:t>Expands empire to largest size</a:t>
            </a:r>
          </a:p>
          <a:p>
            <a:pPr marL="1143000" lvl="1" indent="-685800" algn="l">
              <a:buFont typeface="Arial" panose="020B0604020202020204" pitchFamily="34" charset="0"/>
              <a:buChar char="•"/>
            </a:pPr>
            <a:r>
              <a:rPr lang="en-US" sz="3600" b="1" dirty="0" smtClean="0"/>
              <a:t>Removes religious tolerance and brings back tax on non-Muslims</a:t>
            </a:r>
          </a:p>
          <a:p>
            <a:pPr marL="1143000" lvl="1" indent="-685800" algn="l">
              <a:buFont typeface="Arial" panose="020B0604020202020204" pitchFamily="34" charset="0"/>
              <a:buChar char="•"/>
            </a:pPr>
            <a:r>
              <a:rPr lang="en-US" sz="3600" dirty="0" smtClean="0"/>
              <a:t>Empire weakens and eventually succumbs to British rule</a:t>
            </a:r>
            <a:endParaRPr lang="en-US" sz="3600" dirty="0" smtClean="0"/>
          </a:p>
          <a:p>
            <a:pPr marL="685800" indent="-685800" algn="l">
              <a:buFont typeface="Arial" panose="020B0604020202020204" pitchFamily="34" charset="0"/>
              <a:buChar char="•"/>
            </a:pPr>
            <a:endParaRPr lang="en-US" sz="3200" b="1" dirty="0">
              <a:solidFill>
                <a:srgbClr val="FF0000"/>
              </a:solidFill>
            </a:endParaRPr>
          </a:p>
        </p:txBody>
      </p:sp>
      <p:pic>
        <p:nvPicPr>
          <p:cNvPr id="9218" name="Picture 2" descr="Image result for aurangz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7918" y="286572"/>
            <a:ext cx="4500920" cy="281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683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British Raj</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32874" y="960341"/>
            <a:ext cx="6621379" cy="5370944"/>
          </a:xfrm>
        </p:spPr>
        <p:txBody>
          <a:bodyPr>
            <a:normAutofit/>
          </a:bodyPr>
          <a:lstStyle/>
          <a:p>
            <a:pPr marL="685800" indent="-685800" algn="l">
              <a:buFont typeface="Arial" panose="020B0604020202020204" pitchFamily="34" charset="0"/>
              <a:buChar char="•"/>
            </a:pPr>
            <a:r>
              <a:rPr lang="en-US" sz="4000" b="1" dirty="0" smtClean="0">
                <a:solidFill>
                  <a:srgbClr val="FF0000"/>
                </a:solidFill>
              </a:rPr>
              <a:t>British East India Company</a:t>
            </a:r>
          </a:p>
          <a:p>
            <a:pPr marL="1143000" lvl="1" indent="-685800" algn="l">
              <a:buFont typeface="Arial" panose="020B0604020202020204" pitchFamily="34" charset="0"/>
              <a:buChar char="•"/>
            </a:pPr>
            <a:r>
              <a:rPr lang="en-US" sz="3200" dirty="0" smtClean="0"/>
              <a:t>Takes control of India after break-up of Mughal Empire</a:t>
            </a:r>
          </a:p>
          <a:p>
            <a:pPr lvl="1" algn="l"/>
            <a:endParaRPr lang="en-US" sz="3200" dirty="0" smtClean="0"/>
          </a:p>
          <a:p>
            <a:pPr marL="1143000" lvl="1" indent="-685800" algn="l">
              <a:buFont typeface="Arial" panose="020B0604020202020204" pitchFamily="34" charset="0"/>
              <a:buChar char="•"/>
            </a:pPr>
            <a:r>
              <a:rPr lang="en-US" sz="3200" dirty="0" smtClean="0"/>
              <a:t>Ruled with personal army made up of </a:t>
            </a:r>
            <a:r>
              <a:rPr lang="en-US" sz="3200" b="1" dirty="0" err="1" smtClean="0">
                <a:solidFill>
                  <a:srgbClr val="FF0000"/>
                </a:solidFill>
              </a:rPr>
              <a:t>sepoys</a:t>
            </a:r>
            <a:r>
              <a:rPr lang="en-US" sz="3200" dirty="0" smtClean="0"/>
              <a:t>, </a:t>
            </a:r>
            <a:r>
              <a:rPr lang="en-US" sz="3200" b="1" dirty="0" smtClean="0"/>
              <a:t>or Indian soldiers</a:t>
            </a:r>
          </a:p>
          <a:p>
            <a:pPr lvl="1" algn="l"/>
            <a:endParaRPr lang="en-US" sz="3200" b="1" dirty="0" smtClean="0"/>
          </a:p>
          <a:p>
            <a:pPr marL="1143000" lvl="1" indent="-685800" algn="l">
              <a:buFont typeface="Arial" panose="020B0604020202020204" pitchFamily="34" charset="0"/>
              <a:buChar char="•"/>
            </a:pPr>
            <a:r>
              <a:rPr lang="en-US" sz="3200" b="1" dirty="0" smtClean="0"/>
              <a:t>Forced India to produce raw materials but only buy British goods in order to keep economic control</a:t>
            </a:r>
            <a:endParaRPr lang="en-US" sz="3200" b="1" dirty="0" smtClean="0"/>
          </a:p>
          <a:p>
            <a:pPr marL="685800" indent="-685800" algn="l">
              <a:buFont typeface="Arial" panose="020B0604020202020204" pitchFamily="34" charset="0"/>
              <a:buChar char="•"/>
            </a:pPr>
            <a:endParaRPr lang="en-US" sz="3200" b="1" dirty="0">
              <a:solidFill>
                <a:srgbClr val="FF0000"/>
              </a:solidFill>
            </a:endParaRPr>
          </a:p>
        </p:txBody>
      </p:sp>
      <p:pic>
        <p:nvPicPr>
          <p:cNvPr id="4" name="Picture 3"/>
          <p:cNvPicPr>
            <a:picLocks noChangeAspect="1"/>
          </p:cNvPicPr>
          <p:nvPr/>
        </p:nvPicPr>
        <p:blipFill>
          <a:blip r:embed="rId2"/>
          <a:stretch>
            <a:fillRect/>
          </a:stretch>
        </p:blipFill>
        <p:spPr>
          <a:xfrm>
            <a:off x="7456812" y="135774"/>
            <a:ext cx="4518620" cy="2799931"/>
          </a:xfrm>
          <a:prstGeom prst="rect">
            <a:avLst/>
          </a:prstGeom>
        </p:spPr>
      </p:pic>
      <p:pic>
        <p:nvPicPr>
          <p:cNvPr id="10242" name="Picture 2" descr="Image result for british r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252" y="3543453"/>
            <a:ext cx="5021179" cy="297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00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British Raj</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30" y="1080656"/>
            <a:ext cx="8002718" cy="5370944"/>
          </a:xfrm>
        </p:spPr>
        <p:txBody>
          <a:bodyPr>
            <a:normAutofit/>
          </a:bodyPr>
          <a:lstStyle/>
          <a:p>
            <a:pPr marL="685800" indent="-685800" algn="l">
              <a:buFont typeface="Arial" panose="020B0604020202020204" pitchFamily="34" charset="0"/>
              <a:buChar char="•"/>
            </a:pPr>
            <a:r>
              <a:rPr lang="en-US" sz="4400" dirty="0" smtClean="0"/>
              <a:t>Caste system essentially remains the same with British officers and families above even the highest castes, served by members of Indian society.</a:t>
            </a:r>
            <a:endParaRPr lang="en-US" sz="3600" dirty="0" smtClean="0"/>
          </a:p>
          <a:p>
            <a:pPr marL="685800" indent="-685800" algn="l">
              <a:buFont typeface="Arial" panose="020B0604020202020204" pitchFamily="34" charset="0"/>
              <a:buChar char="•"/>
            </a:pPr>
            <a:r>
              <a:rPr lang="en-US" sz="3600" b="1" dirty="0" smtClean="0">
                <a:solidFill>
                  <a:srgbClr val="FF0000"/>
                </a:solidFill>
              </a:rPr>
              <a:t>This racist system inspired increased N</a:t>
            </a:r>
            <a:r>
              <a:rPr lang="en-US" sz="4000" b="1" dirty="0" smtClean="0">
                <a:solidFill>
                  <a:srgbClr val="FF0000"/>
                </a:solidFill>
              </a:rPr>
              <a:t>ationalism </a:t>
            </a:r>
            <a:r>
              <a:rPr lang="en-US" sz="3600" b="1" dirty="0" smtClean="0">
                <a:solidFill>
                  <a:srgbClr val="FF0000"/>
                </a:solidFill>
              </a:rPr>
              <a:t>and anger amongst the Indian people.</a:t>
            </a:r>
            <a:endParaRPr lang="en-US" sz="3600" b="1" dirty="0">
              <a:solidFill>
                <a:srgbClr val="FF0000"/>
              </a:solidFill>
            </a:endParaRPr>
          </a:p>
        </p:txBody>
      </p:sp>
      <p:pic>
        <p:nvPicPr>
          <p:cNvPr id="11266" name="Picture 2" descr="Image result for british r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35774"/>
            <a:ext cx="3395078" cy="331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36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British Raj</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02820" y="867149"/>
            <a:ext cx="7040192" cy="5370944"/>
          </a:xfrm>
        </p:spPr>
        <p:txBody>
          <a:bodyPr>
            <a:normAutofit/>
          </a:bodyPr>
          <a:lstStyle/>
          <a:p>
            <a:pPr marL="685800" indent="-685800" algn="l">
              <a:buFont typeface="Arial" panose="020B0604020202020204" pitchFamily="34" charset="0"/>
              <a:buChar char="•"/>
            </a:pPr>
            <a:r>
              <a:rPr lang="en-US" sz="4400" b="1" dirty="0" err="1" smtClean="0">
                <a:solidFill>
                  <a:srgbClr val="FF0000"/>
                </a:solidFill>
              </a:rPr>
              <a:t>Sepoy</a:t>
            </a:r>
            <a:r>
              <a:rPr lang="en-US" sz="4400" b="1" dirty="0" smtClean="0">
                <a:solidFill>
                  <a:srgbClr val="FF0000"/>
                </a:solidFill>
              </a:rPr>
              <a:t> Mutiny</a:t>
            </a:r>
          </a:p>
          <a:p>
            <a:pPr marL="1143000" lvl="1" indent="-685800" algn="l">
              <a:buFont typeface="Arial" panose="020B0604020202020204" pitchFamily="34" charset="0"/>
              <a:buChar char="•"/>
            </a:pPr>
            <a:r>
              <a:rPr lang="en-US" sz="4000" dirty="0" smtClean="0"/>
              <a:t>Gun cartridges greased with cow/pig fat causing outrage among Hindu/Muslim soldiers</a:t>
            </a:r>
          </a:p>
          <a:p>
            <a:pPr marL="1143000" lvl="1" indent="-685800" algn="l">
              <a:buFont typeface="Arial" panose="020B0604020202020204" pitchFamily="34" charset="0"/>
              <a:buChar char="•"/>
            </a:pPr>
            <a:r>
              <a:rPr lang="en-US" sz="4000" b="1" dirty="0" smtClean="0"/>
              <a:t>Year long rebellion in which both British and </a:t>
            </a:r>
            <a:r>
              <a:rPr lang="en-US" sz="4000" b="1" dirty="0" err="1" smtClean="0"/>
              <a:t>sepoys</a:t>
            </a:r>
            <a:r>
              <a:rPr lang="en-US" sz="4000" b="1" dirty="0" smtClean="0"/>
              <a:t> try to destroy one another</a:t>
            </a:r>
          </a:p>
        </p:txBody>
      </p:sp>
      <p:pic>
        <p:nvPicPr>
          <p:cNvPr id="12290" name="Picture 2" descr="Image result for sepoy mu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540" y="360391"/>
            <a:ext cx="5270667" cy="351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23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British Raj</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0788" y="867149"/>
            <a:ext cx="6691276" cy="5370944"/>
          </a:xfrm>
        </p:spPr>
        <p:txBody>
          <a:bodyPr>
            <a:normAutofit/>
          </a:bodyPr>
          <a:lstStyle/>
          <a:p>
            <a:pPr marL="685800" indent="-685800" algn="l">
              <a:buFont typeface="Arial" panose="020B0604020202020204" pitchFamily="34" charset="0"/>
              <a:buChar char="•"/>
            </a:pPr>
            <a:r>
              <a:rPr lang="en-US" sz="4400" b="1" dirty="0" err="1" smtClean="0">
                <a:solidFill>
                  <a:srgbClr val="FF0000"/>
                </a:solidFill>
              </a:rPr>
              <a:t>Sepoy</a:t>
            </a:r>
            <a:r>
              <a:rPr lang="en-US" sz="4400" b="1" dirty="0" smtClean="0">
                <a:solidFill>
                  <a:srgbClr val="FF0000"/>
                </a:solidFill>
              </a:rPr>
              <a:t> Mutiny</a:t>
            </a:r>
          </a:p>
          <a:p>
            <a:pPr marL="1143000" lvl="1" indent="-685800" algn="l">
              <a:buFont typeface="Arial" panose="020B0604020202020204" pitchFamily="34" charset="0"/>
              <a:buChar char="•"/>
            </a:pPr>
            <a:r>
              <a:rPr lang="en-US" sz="4000" dirty="0" smtClean="0"/>
              <a:t>Sikhs and others side with British, Hindus/Muslims divided leading to downfall</a:t>
            </a:r>
          </a:p>
          <a:p>
            <a:pPr marL="1143000" lvl="1" indent="-685800" algn="l">
              <a:buFont typeface="Arial" panose="020B0604020202020204" pitchFamily="34" charset="0"/>
              <a:buChar char="•"/>
            </a:pPr>
            <a:r>
              <a:rPr lang="en-US" sz="4000" b="1" dirty="0" smtClean="0"/>
              <a:t>British establish official control of all India, a period known as the </a:t>
            </a:r>
            <a:r>
              <a:rPr lang="en-US" sz="4000" b="1" dirty="0" smtClean="0">
                <a:solidFill>
                  <a:srgbClr val="FF0000"/>
                </a:solidFill>
              </a:rPr>
              <a:t>British Raj</a:t>
            </a:r>
            <a:endParaRPr lang="en-US" sz="4000" b="1" dirty="0" smtClean="0">
              <a:solidFill>
                <a:srgbClr val="FF0000"/>
              </a:solidFill>
            </a:endParaRPr>
          </a:p>
          <a:p>
            <a:pPr marL="1143000" lvl="1" indent="-685800" algn="l">
              <a:buFont typeface="Arial" panose="020B0604020202020204" pitchFamily="34" charset="0"/>
              <a:buChar char="•"/>
            </a:pPr>
            <a:endParaRPr lang="en-US" sz="3200" b="1" dirty="0">
              <a:solidFill>
                <a:srgbClr val="FF0000"/>
              </a:solidFill>
            </a:endParaRPr>
          </a:p>
        </p:txBody>
      </p:sp>
      <p:pic>
        <p:nvPicPr>
          <p:cNvPr id="13314" name="Picture 2" descr="Image result for sepoy mu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054" y="1106904"/>
            <a:ext cx="4959998" cy="328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9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74" y="135774"/>
            <a:ext cx="9144000" cy="731375"/>
          </a:xfrm>
        </p:spPr>
        <p:txBody>
          <a:bodyPr>
            <a:normAutofit fontScale="90000"/>
          </a:bodyPr>
          <a:lstStyle/>
          <a:p>
            <a:pPr algn="l"/>
            <a:r>
              <a:rPr lang="en-US" b="1" dirty="0" smtClean="0">
                <a:solidFill>
                  <a:srgbClr val="0000FF"/>
                </a:solidFill>
                <a:latin typeface="Times New Roman" panose="02020603050405020304" pitchFamily="18" charset="0"/>
                <a:cs typeface="Times New Roman" panose="02020603050405020304" pitchFamily="18" charset="0"/>
              </a:rPr>
              <a:t>British Raj</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0788" y="867149"/>
            <a:ext cx="7184570" cy="5370944"/>
          </a:xfrm>
        </p:spPr>
        <p:txBody>
          <a:bodyPr>
            <a:normAutofit/>
          </a:bodyPr>
          <a:lstStyle/>
          <a:p>
            <a:pPr marL="685800" indent="-685800" algn="l">
              <a:buFont typeface="Arial" panose="020B0604020202020204" pitchFamily="34" charset="0"/>
              <a:buChar char="•"/>
            </a:pPr>
            <a:r>
              <a:rPr lang="en-US" sz="4400" b="1" dirty="0" smtClean="0">
                <a:solidFill>
                  <a:srgbClr val="FF0000"/>
                </a:solidFill>
              </a:rPr>
              <a:t>Ram Mohan Roy</a:t>
            </a:r>
          </a:p>
          <a:p>
            <a:pPr marL="1143000" lvl="1" indent="-685800" algn="l">
              <a:buFont typeface="Arial" panose="020B0604020202020204" pitchFamily="34" charset="0"/>
              <a:buChar char="•"/>
            </a:pPr>
            <a:r>
              <a:rPr lang="en-US" sz="4000" dirty="0" smtClean="0"/>
              <a:t>Spread new, non-traditional ideas</a:t>
            </a:r>
          </a:p>
          <a:p>
            <a:pPr marL="1143000" lvl="1" indent="-685800" algn="l">
              <a:buFont typeface="Arial" panose="020B0604020202020204" pitchFamily="34" charset="0"/>
              <a:buChar char="•"/>
            </a:pPr>
            <a:r>
              <a:rPr lang="en-US" sz="4000" b="1" dirty="0" smtClean="0"/>
              <a:t>Often called the Father of Modern India</a:t>
            </a:r>
          </a:p>
          <a:p>
            <a:pPr marL="685800" indent="-685800" algn="l">
              <a:buFont typeface="Arial" panose="020B0604020202020204" pitchFamily="34" charset="0"/>
              <a:buChar char="•"/>
            </a:pPr>
            <a:r>
              <a:rPr lang="en-US" sz="4000" b="1" dirty="0" smtClean="0"/>
              <a:t>His ideas would inspire many to push for self-government</a:t>
            </a:r>
            <a:endParaRPr lang="en-US" sz="4000" b="1" dirty="0" smtClean="0"/>
          </a:p>
          <a:p>
            <a:pPr marL="1143000" lvl="1" indent="-685800" algn="l">
              <a:buFont typeface="Arial" panose="020B0604020202020204" pitchFamily="34" charset="0"/>
              <a:buChar char="•"/>
            </a:pPr>
            <a:endParaRPr lang="en-US" sz="3200" b="1" dirty="0">
              <a:solidFill>
                <a:srgbClr val="FF0000"/>
              </a:solidFill>
            </a:endParaRPr>
          </a:p>
        </p:txBody>
      </p:sp>
      <p:pic>
        <p:nvPicPr>
          <p:cNvPr id="14338" name="Picture 2" descr="Image result for ram mohan r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185" y="135773"/>
            <a:ext cx="3879784" cy="640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66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916"/>
            <a:ext cx="8686800" cy="1219200"/>
          </a:xfrm>
        </p:spPr>
        <p:txBody>
          <a:bodyPr>
            <a:normAutofit fontScale="90000"/>
          </a:bodyPr>
          <a:lstStyle/>
          <a:p>
            <a:pPr algn="ctr"/>
            <a:r>
              <a:rPr lang="en-US" dirty="0" smtClean="0"/>
              <a:t>“India’s First Empires”  Part 1Review</a:t>
            </a:r>
            <a:br>
              <a:rPr lang="en-US" dirty="0" smtClean="0"/>
            </a:br>
            <a:endParaRPr lang="en-US" dirty="0"/>
          </a:p>
        </p:txBody>
      </p:sp>
      <p:sp>
        <p:nvSpPr>
          <p:cNvPr id="3" name="Content Placeholder 2"/>
          <p:cNvSpPr>
            <a:spLocks noGrp="1"/>
          </p:cNvSpPr>
          <p:nvPr>
            <p:ph sz="half" idx="1"/>
          </p:nvPr>
        </p:nvSpPr>
        <p:spPr>
          <a:xfrm>
            <a:off x="505326" y="685800"/>
            <a:ext cx="11153274" cy="5715000"/>
          </a:xfrm>
        </p:spPr>
        <p:txBody>
          <a:bodyPr>
            <a:normAutofit/>
          </a:bodyPr>
          <a:lstStyle/>
          <a:p>
            <a:pPr marL="0" indent="0">
              <a:buNone/>
            </a:pPr>
            <a:r>
              <a:rPr lang="en-US" b="1" dirty="0"/>
              <a:t>1</a:t>
            </a:r>
            <a:r>
              <a:rPr lang="en-US" b="1" dirty="0" smtClean="0"/>
              <a:t>. </a:t>
            </a:r>
            <a:r>
              <a:rPr lang="en-US" b="1" dirty="0"/>
              <a:t>What empire was begun by Chandragupta </a:t>
            </a:r>
            <a:r>
              <a:rPr lang="en-US" b="1" dirty="0" err="1"/>
              <a:t>Maurya</a:t>
            </a:r>
            <a:r>
              <a:rPr lang="en-US" b="1" dirty="0"/>
              <a:t>?</a:t>
            </a:r>
          </a:p>
          <a:p>
            <a:pPr marL="0" indent="0">
              <a:buNone/>
            </a:pPr>
            <a:r>
              <a:rPr lang="en-US" b="1" dirty="0" err="1">
                <a:solidFill>
                  <a:srgbClr val="92001C"/>
                </a:solidFill>
              </a:rPr>
              <a:t>Mauryan</a:t>
            </a:r>
            <a:r>
              <a:rPr lang="en-US" b="1" dirty="0">
                <a:solidFill>
                  <a:srgbClr val="92001C"/>
                </a:solidFill>
              </a:rPr>
              <a:t> Empire</a:t>
            </a:r>
          </a:p>
          <a:p>
            <a:pPr marL="0" indent="0">
              <a:buNone/>
            </a:pPr>
            <a:r>
              <a:rPr lang="en-US" b="1" dirty="0"/>
              <a:t>2</a:t>
            </a:r>
            <a:r>
              <a:rPr lang="en-US" b="1" dirty="0" smtClean="0"/>
              <a:t>. </a:t>
            </a:r>
            <a:r>
              <a:rPr lang="en-US" b="1" dirty="0"/>
              <a:t>What tactics did the empire use to keep people in line?</a:t>
            </a:r>
          </a:p>
          <a:p>
            <a:pPr marL="0" indent="0">
              <a:buNone/>
            </a:pPr>
            <a:r>
              <a:rPr lang="en-US" b="1" dirty="0">
                <a:solidFill>
                  <a:srgbClr val="92001C"/>
                </a:solidFill>
              </a:rPr>
              <a:t>High taxes	spying	assassinations	bureaucracy </a:t>
            </a:r>
          </a:p>
          <a:p>
            <a:pPr marL="0" indent="0">
              <a:buNone/>
            </a:pPr>
            <a:r>
              <a:rPr lang="en-US" b="1" dirty="0" smtClean="0"/>
              <a:t>3. </a:t>
            </a:r>
            <a:r>
              <a:rPr lang="en-US" b="1" dirty="0"/>
              <a:t>Describe the palace and capital city.</a:t>
            </a:r>
          </a:p>
          <a:p>
            <a:pPr marL="0" indent="0">
              <a:buNone/>
            </a:pPr>
            <a:r>
              <a:rPr lang="en-US" b="1" dirty="0">
                <a:solidFill>
                  <a:srgbClr val="92001C"/>
                </a:solidFill>
              </a:rPr>
              <a:t>Gold pillars	fountains	thrones	parks	markets</a:t>
            </a:r>
          </a:p>
          <a:p>
            <a:pPr marL="342900" indent="-342900">
              <a:buAutoNum type="arabicPeriod"/>
            </a:pPr>
            <a:endParaRPr lang="en-US" dirty="0"/>
          </a:p>
        </p:txBody>
      </p:sp>
    </p:spTree>
    <p:extLst>
      <p:ext uri="{BB962C8B-B14F-4D97-AF65-F5344CB8AC3E}">
        <p14:creationId xmlns:p14="http://schemas.microsoft.com/office/powerpoint/2010/main" val="9688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676400" y="7938"/>
            <a:ext cx="8915400" cy="906462"/>
          </a:xfrm>
        </p:spPr>
        <p:txBody>
          <a:bodyPr/>
          <a:lstStyle/>
          <a:p>
            <a:pPr eaLnBrk="1" hangingPunct="1"/>
            <a:r>
              <a:rPr lang="en-US" altLang="en-US" b="1" dirty="0" smtClean="0">
                <a:solidFill>
                  <a:srgbClr val="C00000"/>
                </a:solidFill>
              </a:rPr>
              <a:t>May 31, 2018</a:t>
            </a:r>
          </a:p>
        </p:txBody>
      </p:sp>
      <p:sp>
        <p:nvSpPr>
          <p:cNvPr id="83971" name="Content Placeholder 2"/>
          <p:cNvSpPr>
            <a:spLocks noGrp="1"/>
          </p:cNvSpPr>
          <p:nvPr>
            <p:ph sz="half" idx="1"/>
          </p:nvPr>
        </p:nvSpPr>
        <p:spPr>
          <a:xfrm>
            <a:off x="152400" y="914400"/>
            <a:ext cx="5257800" cy="5715000"/>
          </a:xfrm>
        </p:spPr>
        <p:txBody>
          <a:bodyPr/>
          <a:lstStyle/>
          <a:p>
            <a:pPr marL="0" indent="0">
              <a:buNone/>
            </a:pPr>
            <a:r>
              <a:rPr lang="en-US" altLang="en-US" sz="3200" b="1" u="sng" dirty="0" smtClean="0">
                <a:solidFill>
                  <a:srgbClr val="00BC5E"/>
                </a:solidFill>
              </a:rPr>
              <a:t>Out for Stamp</a:t>
            </a:r>
            <a:r>
              <a:rPr lang="en-US" altLang="en-US" sz="3200" b="1" dirty="0" smtClean="0">
                <a:solidFill>
                  <a:srgbClr val="00BC5E"/>
                </a:solidFill>
              </a:rPr>
              <a:t>: </a:t>
            </a:r>
          </a:p>
          <a:p>
            <a:pPr marL="0" indent="0">
              <a:buNone/>
            </a:pPr>
            <a:endParaRPr lang="en-US" altLang="en-US" sz="1200" b="1" dirty="0"/>
          </a:p>
          <a:p>
            <a:pPr marL="0" indent="0">
              <a:buNone/>
            </a:pPr>
            <a:r>
              <a:rPr lang="en-US" altLang="en-US" sz="3200" b="1" u="sng" dirty="0" smtClean="0">
                <a:solidFill>
                  <a:srgbClr val="A62BB3"/>
                </a:solidFill>
              </a:rPr>
              <a:t>Take Out</a:t>
            </a:r>
            <a:r>
              <a:rPr lang="en-US" altLang="en-US" sz="3200" b="1" dirty="0" smtClean="0">
                <a:solidFill>
                  <a:srgbClr val="A62BB3"/>
                </a:solidFill>
              </a:rPr>
              <a:t>:</a:t>
            </a:r>
          </a:p>
          <a:p>
            <a:pPr marL="0" indent="0">
              <a:buNone/>
            </a:pPr>
            <a:r>
              <a:rPr lang="en-US" altLang="en-US" sz="3200" b="1" dirty="0" smtClean="0">
                <a:solidFill>
                  <a:srgbClr val="A62BB3"/>
                </a:solidFill>
              </a:rPr>
              <a:t>Yellow India Notes</a:t>
            </a:r>
          </a:p>
          <a:p>
            <a:pPr marL="0" indent="0">
              <a:buNone/>
            </a:pPr>
            <a:endParaRPr lang="en-US" altLang="en-US" sz="1200" b="1" dirty="0"/>
          </a:p>
          <a:p>
            <a:pPr marL="0" indent="0">
              <a:buNone/>
            </a:pPr>
            <a:r>
              <a:rPr lang="en-US" altLang="en-US" sz="3200" b="1" u="sng" dirty="0" smtClean="0">
                <a:solidFill>
                  <a:srgbClr val="0466D2"/>
                </a:solidFill>
              </a:rPr>
              <a:t>Agenda</a:t>
            </a:r>
            <a:r>
              <a:rPr lang="en-US" altLang="en-US" sz="3200" b="1" dirty="0" smtClean="0">
                <a:solidFill>
                  <a:srgbClr val="0466D2"/>
                </a:solidFill>
              </a:rPr>
              <a:t>:</a:t>
            </a:r>
          </a:p>
          <a:p>
            <a:pPr marL="0" indent="0">
              <a:buNone/>
            </a:pPr>
            <a:r>
              <a:rPr lang="en-US" altLang="en-US" sz="3200" b="1" dirty="0" smtClean="0">
                <a:solidFill>
                  <a:srgbClr val="0466D2"/>
                </a:solidFill>
              </a:rPr>
              <a:t>Hand back GCP</a:t>
            </a:r>
          </a:p>
          <a:p>
            <a:pPr marL="0" indent="0">
              <a:buNone/>
            </a:pPr>
            <a:r>
              <a:rPr lang="en-US" altLang="en-US" sz="3200" b="1" dirty="0" smtClean="0">
                <a:solidFill>
                  <a:srgbClr val="0466D2"/>
                </a:solidFill>
              </a:rPr>
              <a:t>Finish India notes</a:t>
            </a:r>
          </a:p>
          <a:p>
            <a:pPr marL="0" indent="0">
              <a:buNone/>
            </a:pPr>
            <a:endParaRPr lang="en-US" altLang="en-US" sz="1100" b="1" dirty="0"/>
          </a:p>
        </p:txBody>
      </p:sp>
      <p:sp>
        <p:nvSpPr>
          <p:cNvPr id="4" name="Content Placeholder 3"/>
          <p:cNvSpPr>
            <a:spLocks noGrp="1"/>
          </p:cNvSpPr>
          <p:nvPr>
            <p:ph sz="half" idx="2"/>
          </p:nvPr>
        </p:nvSpPr>
        <p:spPr>
          <a:xfrm>
            <a:off x="6096000" y="838200"/>
            <a:ext cx="5791200" cy="5867400"/>
          </a:xfrm>
        </p:spPr>
        <p:txBody>
          <a:bodyPr rtlCol="0">
            <a:noAutofit/>
          </a:bodyPr>
          <a:lstStyle/>
          <a:p>
            <a:pPr marL="0" indent="0">
              <a:buNone/>
              <a:defRPr/>
            </a:pPr>
            <a:r>
              <a:rPr lang="en-US" sz="3200" b="1" u="sng" dirty="0">
                <a:solidFill>
                  <a:srgbClr val="7030A0"/>
                </a:solidFill>
              </a:rPr>
              <a:t>Learning Targets (I can…)</a:t>
            </a:r>
            <a:r>
              <a:rPr lang="en-US" sz="3200" b="1" dirty="0">
                <a:solidFill>
                  <a:srgbClr val="7030A0"/>
                </a:solidFill>
              </a:rPr>
              <a:t>:</a:t>
            </a:r>
          </a:p>
          <a:p>
            <a:r>
              <a:rPr lang="en-US" b="1" dirty="0" smtClean="0">
                <a:solidFill>
                  <a:srgbClr val="7030A0"/>
                </a:solidFill>
              </a:rPr>
              <a:t>Describe the important aspects of an era of early Indian civilization</a:t>
            </a:r>
            <a:endParaRPr lang="en-US" b="1" dirty="0">
              <a:solidFill>
                <a:srgbClr val="7030A0"/>
              </a:solidFill>
            </a:endParaRPr>
          </a:p>
          <a:p>
            <a:pPr marL="0" indent="0">
              <a:buNone/>
              <a:defRPr/>
            </a:pPr>
            <a:endParaRPr lang="en-US" sz="1050" b="1" u="sng" dirty="0">
              <a:solidFill>
                <a:srgbClr val="002F8E"/>
              </a:solidFill>
            </a:endParaRPr>
          </a:p>
          <a:p>
            <a:pPr marL="0" indent="0">
              <a:buNone/>
              <a:defRPr/>
            </a:pPr>
            <a:r>
              <a:rPr lang="en-US" sz="3200" b="1" u="sng" dirty="0">
                <a:solidFill>
                  <a:srgbClr val="FF0000"/>
                </a:solidFill>
              </a:rPr>
              <a:t>Homework</a:t>
            </a:r>
            <a:r>
              <a:rPr lang="en-US" sz="3200" b="1" dirty="0">
                <a:solidFill>
                  <a:srgbClr val="FF0000"/>
                </a:solidFill>
              </a:rPr>
              <a:t>:</a:t>
            </a:r>
          </a:p>
          <a:p>
            <a:pPr>
              <a:buNone/>
              <a:defRPr/>
            </a:pPr>
            <a:r>
              <a:rPr lang="en-US" b="1" dirty="0" smtClean="0">
                <a:solidFill>
                  <a:srgbClr val="FF0000"/>
                </a:solidFill>
                <a:sym typeface="Wingdings" pitchFamily="2" charset="2"/>
              </a:rPr>
              <a:t>6/1: </a:t>
            </a:r>
            <a:r>
              <a:rPr lang="en-US" b="1" dirty="0" smtClean="0">
                <a:sym typeface="Wingdings" pitchFamily="2" charset="2"/>
              </a:rPr>
              <a:t>All India readings (critically read)</a:t>
            </a:r>
          </a:p>
          <a:p>
            <a:pPr>
              <a:buNone/>
              <a:defRPr/>
            </a:pPr>
            <a:r>
              <a:rPr lang="en-US" b="1" dirty="0" smtClean="0">
                <a:solidFill>
                  <a:srgbClr val="FF0000"/>
                </a:solidFill>
                <a:sym typeface="Wingdings" pitchFamily="2" charset="2"/>
              </a:rPr>
              <a:t>6/4: </a:t>
            </a:r>
            <a:r>
              <a:rPr lang="en-US" b="1" dirty="0" smtClean="0">
                <a:sym typeface="Wingdings" pitchFamily="2" charset="2"/>
              </a:rPr>
              <a:t>Open note quiz on Early India</a:t>
            </a:r>
          </a:p>
          <a:p>
            <a:pPr>
              <a:buNone/>
              <a:defRPr/>
            </a:pPr>
            <a:r>
              <a:rPr lang="en-US" sz="3200" b="1" dirty="0" smtClean="0">
                <a:solidFill>
                  <a:srgbClr val="FF0000"/>
                </a:solidFill>
                <a:sym typeface="Wingdings" pitchFamily="2" charset="2"/>
              </a:rPr>
              <a:t>6/13: Final Due Date for ALL late work</a:t>
            </a:r>
          </a:p>
          <a:p>
            <a:pPr>
              <a:buNone/>
              <a:defRPr/>
            </a:pPr>
            <a:endParaRPr lang="en-US" b="1" dirty="0" smtClean="0">
              <a:sym typeface="Wingdings" pitchFamily="2" charset="2"/>
            </a:endParaRPr>
          </a:p>
          <a:p>
            <a:pPr>
              <a:buNone/>
              <a:defRPr/>
            </a:pPr>
            <a:endParaRPr lang="en-US" b="1" dirty="0"/>
          </a:p>
        </p:txBody>
      </p:sp>
    </p:spTree>
    <p:extLst>
      <p:ext uri="{BB962C8B-B14F-4D97-AF65-F5344CB8AC3E}">
        <p14:creationId xmlns:p14="http://schemas.microsoft.com/office/powerpoint/2010/main" val="3360740020"/>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916"/>
            <a:ext cx="8686800" cy="1219200"/>
          </a:xfrm>
        </p:spPr>
        <p:txBody>
          <a:bodyPr>
            <a:normAutofit fontScale="90000"/>
          </a:bodyPr>
          <a:lstStyle/>
          <a:p>
            <a:pPr algn="ctr"/>
            <a:r>
              <a:rPr lang="en-US" dirty="0" smtClean="0"/>
              <a:t>“India’s First Empires”  Part 1Review</a:t>
            </a:r>
            <a:br>
              <a:rPr lang="en-US" dirty="0" smtClean="0"/>
            </a:br>
            <a:endParaRPr lang="en-US" dirty="0"/>
          </a:p>
        </p:txBody>
      </p:sp>
      <p:sp>
        <p:nvSpPr>
          <p:cNvPr id="3" name="Content Placeholder 2"/>
          <p:cNvSpPr>
            <a:spLocks noGrp="1"/>
          </p:cNvSpPr>
          <p:nvPr>
            <p:ph sz="half" idx="1"/>
          </p:nvPr>
        </p:nvSpPr>
        <p:spPr>
          <a:xfrm>
            <a:off x="661737" y="609600"/>
            <a:ext cx="11177337" cy="5638800"/>
          </a:xfrm>
        </p:spPr>
        <p:txBody>
          <a:bodyPr>
            <a:normAutofit/>
          </a:bodyPr>
          <a:lstStyle/>
          <a:p>
            <a:pPr marL="0" indent="0">
              <a:buNone/>
            </a:pPr>
            <a:r>
              <a:rPr lang="en-US" sz="2400" b="1" dirty="0"/>
              <a:t>6. List a group of people who were not forced to join the empire’s army.</a:t>
            </a:r>
          </a:p>
          <a:p>
            <a:pPr marL="0" indent="0">
              <a:buNone/>
            </a:pPr>
            <a:r>
              <a:rPr lang="en-US" sz="2400" b="1" dirty="0">
                <a:solidFill>
                  <a:srgbClr val="92001C"/>
                </a:solidFill>
              </a:rPr>
              <a:t>farmers</a:t>
            </a:r>
          </a:p>
          <a:p>
            <a:pPr marL="0" indent="0">
              <a:buNone/>
            </a:pPr>
            <a:r>
              <a:rPr lang="en-US" sz="2400" b="1" dirty="0"/>
              <a:t>7. What great leader gained control of the empire in 301 B. C. E.?</a:t>
            </a:r>
          </a:p>
          <a:p>
            <a:pPr marL="0" indent="0">
              <a:buNone/>
            </a:pPr>
            <a:r>
              <a:rPr lang="en-US" sz="2400" b="1" dirty="0">
                <a:solidFill>
                  <a:srgbClr val="92001C"/>
                </a:solidFill>
              </a:rPr>
              <a:t>Asoka</a:t>
            </a:r>
          </a:p>
          <a:p>
            <a:pPr marL="0" indent="0">
              <a:buNone/>
            </a:pPr>
            <a:r>
              <a:rPr lang="en-US" sz="2400" b="1" dirty="0"/>
              <a:t>8. What religion did he adopt?</a:t>
            </a:r>
          </a:p>
          <a:p>
            <a:pPr marL="0" indent="0">
              <a:buNone/>
            </a:pPr>
            <a:r>
              <a:rPr lang="en-US" sz="2400" b="1" dirty="0">
                <a:solidFill>
                  <a:srgbClr val="92001C"/>
                </a:solidFill>
              </a:rPr>
              <a:t>Buddhism</a:t>
            </a:r>
          </a:p>
          <a:p>
            <a:pPr marL="0" indent="0">
              <a:buNone/>
            </a:pPr>
            <a:r>
              <a:rPr lang="en-US" sz="2400" b="1" dirty="0"/>
              <a:t>9. How did he spread word about the religion? </a:t>
            </a:r>
          </a:p>
          <a:p>
            <a:pPr marL="0" indent="0">
              <a:buNone/>
            </a:pPr>
            <a:r>
              <a:rPr lang="en-US" sz="2400" b="1" dirty="0">
                <a:solidFill>
                  <a:srgbClr val="92001C"/>
                </a:solidFill>
              </a:rPr>
              <a:t>Carved messages on pillars</a:t>
            </a:r>
          </a:p>
          <a:p>
            <a:pPr marL="0" indent="0">
              <a:buNone/>
            </a:pPr>
            <a:r>
              <a:rPr lang="en-US" sz="2400" b="1" dirty="0"/>
              <a:t>10. How did he demonstrate “concern for his subjects’ well being” (the opposite of his grandfather)?</a:t>
            </a:r>
          </a:p>
          <a:p>
            <a:pPr marL="0" indent="0">
              <a:buNone/>
            </a:pPr>
            <a:r>
              <a:rPr lang="en-US" sz="2400" b="1" dirty="0">
                <a:solidFill>
                  <a:srgbClr val="92001C"/>
                </a:solidFill>
              </a:rPr>
              <a:t>Officials looked out for people 	wells for clean water</a:t>
            </a:r>
          </a:p>
          <a:p>
            <a:pPr marL="0" indent="0">
              <a:buNone/>
            </a:pPr>
            <a:r>
              <a:rPr lang="en-US" sz="2400" b="1" dirty="0">
                <a:solidFill>
                  <a:srgbClr val="92001C"/>
                </a:solidFill>
              </a:rPr>
              <a:t>	rest houses for travelers	religious tolerance</a:t>
            </a:r>
          </a:p>
        </p:txBody>
      </p:sp>
    </p:spTree>
    <p:extLst>
      <p:ext uri="{BB962C8B-B14F-4D97-AF65-F5344CB8AC3E}">
        <p14:creationId xmlns:p14="http://schemas.microsoft.com/office/powerpoint/2010/main" val="21188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686800" cy="1219200"/>
          </a:xfrm>
        </p:spPr>
        <p:txBody>
          <a:bodyPr>
            <a:normAutofit fontScale="90000"/>
          </a:bodyPr>
          <a:lstStyle/>
          <a:p>
            <a:pPr algn="ctr"/>
            <a:r>
              <a:rPr lang="en-US" dirty="0"/>
              <a:t>“India’s First Empires”  </a:t>
            </a:r>
            <a:r>
              <a:rPr lang="en-US" dirty="0" smtClean="0"/>
              <a:t>Part 2 Review</a:t>
            </a:r>
            <a:r>
              <a:rPr lang="en-US" dirty="0"/>
              <a:t/>
            </a:r>
            <a:br>
              <a:rPr lang="en-US" dirty="0"/>
            </a:br>
            <a:endParaRPr lang="en-US" dirty="0"/>
          </a:p>
        </p:txBody>
      </p:sp>
      <p:sp>
        <p:nvSpPr>
          <p:cNvPr id="3" name="Content Placeholder 2"/>
          <p:cNvSpPr>
            <a:spLocks noGrp="1"/>
          </p:cNvSpPr>
          <p:nvPr>
            <p:ph sz="half" idx="1"/>
          </p:nvPr>
        </p:nvSpPr>
        <p:spPr>
          <a:xfrm>
            <a:off x="288758" y="533400"/>
            <a:ext cx="11646568" cy="6172200"/>
          </a:xfrm>
        </p:spPr>
        <p:txBody>
          <a:bodyPr>
            <a:normAutofit/>
          </a:bodyPr>
          <a:lstStyle/>
          <a:p>
            <a:pPr marL="0" indent="0">
              <a:buNone/>
            </a:pPr>
            <a:r>
              <a:rPr lang="en-US" sz="3200" b="1" dirty="0"/>
              <a:t>1. List groups of people who moved to northern India after the </a:t>
            </a:r>
            <a:r>
              <a:rPr lang="en-US" sz="3200" b="1" dirty="0" err="1"/>
              <a:t>Mauryan</a:t>
            </a:r>
            <a:r>
              <a:rPr lang="en-US" sz="3200" b="1" dirty="0"/>
              <a:t> empire collapsed. </a:t>
            </a:r>
          </a:p>
          <a:p>
            <a:pPr marL="0" indent="0">
              <a:buNone/>
            </a:pPr>
            <a:r>
              <a:rPr lang="en-US" sz="3200" b="1" dirty="0">
                <a:solidFill>
                  <a:srgbClr val="92001C"/>
                </a:solidFill>
              </a:rPr>
              <a:t>Greeks		Persians		Central Asians</a:t>
            </a:r>
          </a:p>
          <a:p>
            <a:pPr marL="0" indent="0">
              <a:buNone/>
            </a:pPr>
            <a:r>
              <a:rPr lang="en-US" sz="3200" b="1" dirty="0"/>
              <a:t>2. What South Indian kingdoms remained free of </a:t>
            </a:r>
            <a:r>
              <a:rPr lang="en-US" sz="3200" b="1" dirty="0" err="1"/>
              <a:t>Mauryan</a:t>
            </a:r>
            <a:r>
              <a:rPr lang="en-US" sz="3200" b="1" dirty="0"/>
              <a:t> and Gupta control but often fought one another?</a:t>
            </a:r>
          </a:p>
          <a:p>
            <a:pPr marL="0" indent="0">
              <a:buNone/>
            </a:pPr>
            <a:r>
              <a:rPr lang="en-US" sz="3200" b="1" dirty="0">
                <a:solidFill>
                  <a:srgbClr val="92001C"/>
                </a:solidFill>
              </a:rPr>
              <a:t>Tamil</a:t>
            </a:r>
          </a:p>
          <a:p>
            <a:pPr marL="0" indent="0">
              <a:buNone/>
            </a:pPr>
            <a:r>
              <a:rPr lang="en-US" sz="3200" b="1" dirty="0"/>
              <a:t>3. How did Tamil and Gupta families differ in their cultural patterns?</a:t>
            </a:r>
          </a:p>
          <a:p>
            <a:pPr marL="0" indent="0">
              <a:buNone/>
            </a:pPr>
            <a:r>
              <a:rPr lang="en-US" sz="3200" b="1" dirty="0">
                <a:solidFill>
                  <a:srgbClr val="92001C"/>
                </a:solidFill>
              </a:rPr>
              <a:t>Tamils were matriarchal &amp; </a:t>
            </a:r>
            <a:r>
              <a:rPr lang="en-US" sz="3200" b="1" dirty="0" err="1">
                <a:solidFill>
                  <a:srgbClr val="92001C"/>
                </a:solidFill>
              </a:rPr>
              <a:t>Guptas</a:t>
            </a:r>
            <a:r>
              <a:rPr lang="en-US" sz="3200" b="1" dirty="0">
                <a:solidFill>
                  <a:srgbClr val="92001C"/>
                </a:solidFill>
              </a:rPr>
              <a:t> were patriarchal </a:t>
            </a:r>
          </a:p>
        </p:txBody>
      </p:sp>
    </p:spTree>
    <p:extLst>
      <p:ext uri="{BB962C8B-B14F-4D97-AF65-F5344CB8AC3E}">
        <p14:creationId xmlns:p14="http://schemas.microsoft.com/office/powerpoint/2010/main" val="27807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686800" cy="1219200"/>
          </a:xfrm>
        </p:spPr>
        <p:txBody>
          <a:bodyPr>
            <a:normAutofit fontScale="90000"/>
          </a:bodyPr>
          <a:lstStyle/>
          <a:p>
            <a:pPr algn="ctr"/>
            <a:r>
              <a:rPr lang="en-US" dirty="0"/>
              <a:t>“India’s First Empires”  </a:t>
            </a:r>
            <a:r>
              <a:rPr lang="en-US" dirty="0" smtClean="0"/>
              <a:t>Part 2 Review</a:t>
            </a:r>
            <a:r>
              <a:rPr lang="en-US" dirty="0"/>
              <a:t/>
            </a:r>
            <a:br>
              <a:rPr lang="en-US" dirty="0"/>
            </a:br>
            <a:endParaRPr lang="en-US" dirty="0"/>
          </a:p>
        </p:txBody>
      </p:sp>
      <p:sp>
        <p:nvSpPr>
          <p:cNvPr id="3" name="Content Placeholder 2"/>
          <p:cNvSpPr>
            <a:spLocks noGrp="1"/>
          </p:cNvSpPr>
          <p:nvPr>
            <p:ph sz="half" idx="1"/>
          </p:nvPr>
        </p:nvSpPr>
        <p:spPr>
          <a:xfrm>
            <a:off x="216568" y="533400"/>
            <a:ext cx="11502190" cy="5943600"/>
          </a:xfrm>
        </p:spPr>
        <p:txBody>
          <a:bodyPr>
            <a:normAutofit/>
          </a:bodyPr>
          <a:lstStyle/>
          <a:p>
            <a:pPr marL="0" indent="0">
              <a:buNone/>
            </a:pPr>
            <a:r>
              <a:rPr lang="en-US" b="1" dirty="0"/>
              <a:t>4. The Gupta empire, which took control in 320 C. E., promoted this religion.</a:t>
            </a:r>
          </a:p>
          <a:p>
            <a:pPr marL="0" indent="0">
              <a:buNone/>
            </a:pPr>
            <a:r>
              <a:rPr lang="en-US" b="1" dirty="0">
                <a:solidFill>
                  <a:srgbClr val="92001C"/>
                </a:solidFill>
              </a:rPr>
              <a:t>Hinduism</a:t>
            </a:r>
          </a:p>
          <a:p>
            <a:pPr marL="0" indent="0">
              <a:buNone/>
            </a:pPr>
            <a:r>
              <a:rPr lang="en-US" b="1" dirty="0" smtClean="0"/>
              <a:t>5. </a:t>
            </a:r>
            <a:r>
              <a:rPr lang="en-US" b="1" dirty="0"/>
              <a:t>Before the empire collapsed, about 535, it experienced great achievement in _____.</a:t>
            </a:r>
          </a:p>
          <a:p>
            <a:pPr marL="0" indent="0">
              <a:buNone/>
            </a:pPr>
            <a:r>
              <a:rPr lang="en-US" b="1" dirty="0">
                <a:solidFill>
                  <a:srgbClr val="92001C"/>
                </a:solidFill>
              </a:rPr>
              <a:t>Arts		Religious Thought		Science</a:t>
            </a:r>
            <a:endParaRPr lang="en-US" b="1" dirty="0">
              <a:solidFill>
                <a:srgbClr val="92001C"/>
              </a:solidFill>
            </a:endParaRPr>
          </a:p>
        </p:txBody>
      </p:sp>
    </p:spTree>
    <p:extLst>
      <p:ext uri="{BB962C8B-B14F-4D97-AF65-F5344CB8AC3E}">
        <p14:creationId xmlns:p14="http://schemas.microsoft.com/office/powerpoint/2010/main" val="40486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686800" cy="1219200"/>
          </a:xfrm>
        </p:spPr>
        <p:txBody>
          <a:bodyPr>
            <a:normAutofit/>
          </a:bodyPr>
          <a:lstStyle/>
          <a:p>
            <a:pPr algn="ctr"/>
            <a:r>
              <a:rPr lang="en-US" sz="2400" dirty="0"/>
              <a:t>“The Mughal Empire in India</a:t>
            </a:r>
            <a:r>
              <a:rPr lang="en-US" sz="2400" dirty="0"/>
              <a:t>” Part 1 Review</a:t>
            </a:r>
            <a:endParaRPr lang="en-US" sz="2400" dirty="0"/>
          </a:p>
        </p:txBody>
      </p:sp>
      <p:sp>
        <p:nvSpPr>
          <p:cNvPr id="3" name="Content Placeholder 2"/>
          <p:cNvSpPr>
            <a:spLocks noGrp="1"/>
          </p:cNvSpPr>
          <p:nvPr>
            <p:ph sz="half" idx="1"/>
          </p:nvPr>
        </p:nvSpPr>
        <p:spPr>
          <a:xfrm>
            <a:off x="397042" y="533400"/>
            <a:ext cx="11706726" cy="5715000"/>
          </a:xfrm>
        </p:spPr>
        <p:txBody>
          <a:bodyPr>
            <a:normAutofit/>
          </a:bodyPr>
          <a:lstStyle/>
          <a:p>
            <a:pPr marL="0" indent="0">
              <a:buNone/>
            </a:pPr>
            <a:r>
              <a:rPr lang="en-US" b="1" dirty="0"/>
              <a:t>1. The Mughals claimed this Mongol conqueror as their ancestor.</a:t>
            </a:r>
          </a:p>
          <a:p>
            <a:pPr marL="0" indent="0">
              <a:buNone/>
            </a:pPr>
            <a:r>
              <a:rPr lang="en-US" b="1" dirty="0">
                <a:solidFill>
                  <a:srgbClr val="92001C"/>
                </a:solidFill>
              </a:rPr>
              <a:t>Genghis Khan</a:t>
            </a:r>
          </a:p>
          <a:p>
            <a:pPr marL="0" indent="0">
              <a:buNone/>
            </a:pPr>
            <a:r>
              <a:rPr lang="en-US" b="1" dirty="0"/>
              <a:t>2. Akbar, the “Greatest One,” who ruled from 1556 to 1605, said that _______ was the root of his strength.</a:t>
            </a:r>
          </a:p>
          <a:p>
            <a:pPr marL="0" indent="0">
              <a:buNone/>
            </a:pPr>
            <a:r>
              <a:rPr lang="en-US" b="1" dirty="0">
                <a:solidFill>
                  <a:srgbClr val="92001C"/>
                </a:solidFill>
              </a:rPr>
              <a:t>Military strength	</a:t>
            </a:r>
            <a:r>
              <a:rPr lang="en-US" b="1" dirty="0"/>
              <a:t>	</a:t>
            </a:r>
          </a:p>
          <a:p>
            <a:pPr marL="0" indent="0">
              <a:buNone/>
            </a:pPr>
            <a:r>
              <a:rPr lang="en-US" b="1" dirty="0"/>
              <a:t>3. Akbar unified a land of 100 million people, and he governed this way:</a:t>
            </a:r>
          </a:p>
          <a:p>
            <a:pPr marL="0" indent="0">
              <a:buNone/>
            </a:pPr>
            <a:r>
              <a:rPr lang="en-US" b="1" dirty="0">
                <a:solidFill>
                  <a:srgbClr val="92001C"/>
                </a:solidFill>
              </a:rPr>
              <a:t>Religious tolerance         bureaucracy of officials	turned enemies to allies</a:t>
            </a:r>
          </a:p>
          <a:p>
            <a:pPr marL="0" indent="0">
              <a:buNone/>
            </a:pPr>
            <a:r>
              <a:rPr lang="en-US" b="1" dirty="0"/>
              <a:t>4. This was the type of tax levied on farmers.</a:t>
            </a:r>
          </a:p>
          <a:p>
            <a:pPr marL="0" indent="0">
              <a:buNone/>
            </a:pPr>
            <a:r>
              <a:rPr lang="en-US" b="1" dirty="0">
                <a:solidFill>
                  <a:srgbClr val="92001C"/>
                </a:solidFill>
              </a:rPr>
              <a:t>Graduated income tax</a:t>
            </a:r>
            <a:r>
              <a:rPr lang="en-US" b="1" dirty="0"/>
              <a:t>	</a:t>
            </a:r>
          </a:p>
        </p:txBody>
      </p:sp>
    </p:spTree>
    <p:extLst>
      <p:ext uri="{BB962C8B-B14F-4D97-AF65-F5344CB8AC3E}">
        <p14:creationId xmlns:p14="http://schemas.microsoft.com/office/powerpoint/2010/main" val="11875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686800" cy="1219200"/>
          </a:xfrm>
        </p:spPr>
        <p:txBody>
          <a:bodyPr>
            <a:normAutofit/>
          </a:bodyPr>
          <a:lstStyle/>
          <a:p>
            <a:pPr algn="ctr"/>
            <a:r>
              <a:rPr lang="en-US" sz="2400" dirty="0"/>
              <a:t>“The Mughal Empire in India</a:t>
            </a:r>
            <a:r>
              <a:rPr lang="en-US" sz="2400" dirty="0"/>
              <a:t>” Part 1 Review</a:t>
            </a:r>
            <a:endParaRPr lang="en-US" sz="2400" dirty="0"/>
          </a:p>
        </p:txBody>
      </p:sp>
      <p:sp>
        <p:nvSpPr>
          <p:cNvPr id="3" name="Content Placeholder 2"/>
          <p:cNvSpPr>
            <a:spLocks noGrp="1"/>
          </p:cNvSpPr>
          <p:nvPr>
            <p:ph sz="half" idx="1"/>
          </p:nvPr>
        </p:nvSpPr>
        <p:spPr>
          <a:xfrm>
            <a:off x="216568" y="533400"/>
            <a:ext cx="11490158" cy="5638800"/>
          </a:xfrm>
        </p:spPr>
        <p:txBody>
          <a:bodyPr>
            <a:noAutofit/>
          </a:bodyPr>
          <a:lstStyle/>
          <a:p>
            <a:pPr marL="0" indent="0">
              <a:buNone/>
            </a:pPr>
            <a:r>
              <a:rPr lang="en-US" b="1" dirty="0"/>
              <a:t>5</a:t>
            </a:r>
            <a:r>
              <a:rPr lang="en-US" b="1" dirty="0" smtClean="0"/>
              <a:t>. </a:t>
            </a:r>
            <a:r>
              <a:rPr lang="en-US" b="1" dirty="0"/>
              <a:t>This language, the most common in India, was a result of cultural blending during Akbar’s time.</a:t>
            </a:r>
          </a:p>
          <a:p>
            <a:pPr marL="0" indent="0">
              <a:buNone/>
            </a:pPr>
            <a:r>
              <a:rPr lang="en-US" b="1" dirty="0">
                <a:solidFill>
                  <a:srgbClr val="92001C"/>
                </a:solidFill>
              </a:rPr>
              <a:t>Hindi</a:t>
            </a:r>
          </a:p>
          <a:p>
            <a:pPr marL="0" indent="0">
              <a:buNone/>
            </a:pPr>
            <a:r>
              <a:rPr lang="en-US" b="1" dirty="0" smtClean="0"/>
              <a:t>8</a:t>
            </a:r>
            <a:r>
              <a:rPr lang="en-US" b="1" dirty="0"/>
              <a:t>. </a:t>
            </a:r>
            <a:r>
              <a:rPr lang="en-US" b="1" dirty="0"/>
              <a:t>Name other cultural areas influenced by Akbar’s rule.</a:t>
            </a:r>
          </a:p>
          <a:p>
            <a:pPr marL="0" indent="0">
              <a:buNone/>
            </a:pPr>
            <a:r>
              <a:rPr lang="en-US" b="1" dirty="0">
                <a:solidFill>
                  <a:srgbClr val="92001C"/>
                </a:solidFill>
              </a:rPr>
              <a:t>Arts and literature		architecture </a:t>
            </a:r>
            <a:r>
              <a:rPr lang="en-US" b="1" dirty="0"/>
              <a:t>	</a:t>
            </a:r>
          </a:p>
        </p:txBody>
      </p:sp>
    </p:spTree>
    <p:extLst>
      <p:ext uri="{BB962C8B-B14F-4D97-AF65-F5344CB8AC3E}">
        <p14:creationId xmlns:p14="http://schemas.microsoft.com/office/powerpoint/2010/main" val="36861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1219200"/>
          </a:xfrm>
        </p:spPr>
        <p:txBody>
          <a:bodyPr>
            <a:normAutofit/>
          </a:bodyPr>
          <a:lstStyle/>
          <a:p>
            <a:pPr algn="ctr"/>
            <a:r>
              <a:rPr lang="en-US" sz="2400" dirty="0"/>
              <a:t>“The Mughal Empire in India” Part </a:t>
            </a:r>
            <a:r>
              <a:rPr lang="en-US" sz="2400" dirty="0"/>
              <a:t>2 </a:t>
            </a:r>
            <a:r>
              <a:rPr lang="en-US" sz="2400" dirty="0"/>
              <a:t>Review</a:t>
            </a:r>
          </a:p>
        </p:txBody>
      </p:sp>
      <p:sp>
        <p:nvSpPr>
          <p:cNvPr id="3" name="Content Placeholder 2"/>
          <p:cNvSpPr>
            <a:spLocks noGrp="1"/>
          </p:cNvSpPr>
          <p:nvPr>
            <p:ph sz="half" idx="1"/>
          </p:nvPr>
        </p:nvSpPr>
        <p:spPr>
          <a:xfrm>
            <a:off x="348915" y="533400"/>
            <a:ext cx="11730789" cy="6019800"/>
          </a:xfrm>
        </p:spPr>
        <p:txBody>
          <a:bodyPr>
            <a:normAutofit/>
          </a:bodyPr>
          <a:lstStyle/>
          <a:p>
            <a:pPr marL="342900" indent="-342900">
              <a:buAutoNum type="arabicPeriod"/>
            </a:pPr>
            <a:r>
              <a:rPr lang="en-US" b="1" dirty="0"/>
              <a:t>This Persian princess held the power after 1605.</a:t>
            </a:r>
          </a:p>
          <a:p>
            <a:pPr marL="0" indent="0">
              <a:buNone/>
            </a:pPr>
            <a:r>
              <a:rPr lang="en-US" b="1" dirty="0" err="1">
                <a:solidFill>
                  <a:srgbClr val="92001C"/>
                </a:solidFill>
              </a:rPr>
              <a:t>Nur</a:t>
            </a:r>
            <a:r>
              <a:rPr lang="en-US" b="1" dirty="0">
                <a:solidFill>
                  <a:srgbClr val="92001C"/>
                </a:solidFill>
              </a:rPr>
              <a:t> </a:t>
            </a:r>
            <a:r>
              <a:rPr lang="en-US" b="1" dirty="0" err="1">
                <a:solidFill>
                  <a:srgbClr val="92001C"/>
                </a:solidFill>
              </a:rPr>
              <a:t>Jahan</a:t>
            </a:r>
            <a:endParaRPr lang="en-US" b="1" dirty="0">
              <a:solidFill>
                <a:srgbClr val="92001C"/>
              </a:solidFill>
            </a:endParaRPr>
          </a:p>
          <a:p>
            <a:pPr marL="0" indent="0">
              <a:buNone/>
            </a:pPr>
            <a:r>
              <a:rPr lang="en-US" b="1" dirty="0"/>
              <a:t>2. This religious group, which espoused nonviolence, protected </a:t>
            </a:r>
            <a:r>
              <a:rPr lang="en-US" b="1" dirty="0" err="1"/>
              <a:t>Khusrau</a:t>
            </a:r>
            <a:r>
              <a:rPr lang="en-US" b="1" dirty="0"/>
              <a:t> after he became an enemy of the empire and </a:t>
            </a:r>
            <a:r>
              <a:rPr lang="en-US" b="1" dirty="0" err="1"/>
              <a:t>Nur</a:t>
            </a:r>
            <a:r>
              <a:rPr lang="en-US" b="1" dirty="0"/>
              <a:t> </a:t>
            </a:r>
            <a:r>
              <a:rPr lang="en-US" b="1" dirty="0" err="1"/>
              <a:t>Jahan</a:t>
            </a:r>
            <a:r>
              <a:rPr lang="en-US" b="1" dirty="0"/>
              <a:t>.</a:t>
            </a:r>
          </a:p>
          <a:p>
            <a:pPr marL="0" indent="0">
              <a:buNone/>
            </a:pPr>
            <a:r>
              <a:rPr lang="en-US" b="1" dirty="0">
                <a:solidFill>
                  <a:srgbClr val="92001C"/>
                </a:solidFill>
              </a:rPr>
              <a:t>Sikhs</a:t>
            </a:r>
          </a:p>
          <a:p>
            <a:pPr marL="0" indent="0">
              <a:buNone/>
            </a:pPr>
            <a:r>
              <a:rPr lang="en-US" b="1" dirty="0"/>
              <a:t>3. This building was built for Shah </a:t>
            </a:r>
            <a:r>
              <a:rPr lang="en-US" b="1" dirty="0" err="1"/>
              <a:t>Jahan’s</a:t>
            </a:r>
            <a:r>
              <a:rPr lang="en-US" b="1" dirty="0"/>
              <a:t> wife, to be “as beautiful as she was beautiful.” </a:t>
            </a:r>
          </a:p>
          <a:p>
            <a:pPr marL="0" indent="0">
              <a:buNone/>
            </a:pPr>
            <a:r>
              <a:rPr lang="en-US" b="1" dirty="0" err="1">
                <a:solidFill>
                  <a:srgbClr val="92001C"/>
                </a:solidFill>
              </a:rPr>
              <a:t>Taj</a:t>
            </a:r>
            <a:r>
              <a:rPr lang="en-US" b="1" dirty="0">
                <a:solidFill>
                  <a:srgbClr val="92001C"/>
                </a:solidFill>
              </a:rPr>
              <a:t> </a:t>
            </a:r>
            <a:r>
              <a:rPr lang="en-US" b="1" dirty="0" err="1">
                <a:solidFill>
                  <a:srgbClr val="92001C"/>
                </a:solidFill>
              </a:rPr>
              <a:t>Mahal</a:t>
            </a:r>
            <a:endParaRPr lang="en-US" b="1" dirty="0">
              <a:solidFill>
                <a:srgbClr val="92001C"/>
              </a:solidFill>
            </a:endParaRPr>
          </a:p>
          <a:p>
            <a:pPr marL="0" indent="0">
              <a:buNone/>
            </a:pPr>
            <a:r>
              <a:rPr lang="en-US" b="1" dirty="0"/>
              <a:t>4. Three reasons the empire decline during Shah </a:t>
            </a:r>
            <a:r>
              <a:rPr lang="en-US" b="1" dirty="0" err="1"/>
              <a:t>Jahan’s</a:t>
            </a:r>
            <a:r>
              <a:rPr lang="en-US" b="1" dirty="0"/>
              <a:t> time were …</a:t>
            </a:r>
          </a:p>
          <a:p>
            <a:pPr marL="0" indent="0">
              <a:buNone/>
            </a:pPr>
            <a:r>
              <a:rPr lang="en-US" sz="2400" b="1" dirty="0">
                <a:solidFill>
                  <a:srgbClr val="92001C"/>
                </a:solidFill>
              </a:rPr>
              <a:t>Building of monuments	rulers’ extravagant living	war</a:t>
            </a:r>
            <a:r>
              <a:rPr lang="en-US" sz="1600" dirty="0"/>
              <a:t>	</a:t>
            </a:r>
          </a:p>
          <a:p>
            <a:pPr marL="0" indent="0">
              <a:buNone/>
            </a:pPr>
            <a:endParaRPr lang="en-US" dirty="0" smtClean="0"/>
          </a:p>
        </p:txBody>
      </p:sp>
    </p:spTree>
    <p:extLst>
      <p:ext uri="{BB962C8B-B14F-4D97-AF65-F5344CB8AC3E}">
        <p14:creationId xmlns:p14="http://schemas.microsoft.com/office/powerpoint/2010/main" val="22939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1219200"/>
          </a:xfrm>
        </p:spPr>
        <p:txBody>
          <a:bodyPr>
            <a:normAutofit/>
          </a:bodyPr>
          <a:lstStyle/>
          <a:p>
            <a:pPr algn="ctr"/>
            <a:r>
              <a:rPr lang="en-US" sz="2400" dirty="0"/>
              <a:t>“The Mughal Empire in India” Part </a:t>
            </a:r>
            <a:r>
              <a:rPr lang="en-US" sz="2400" dirty="0"/>
              <a:t>2 </a:t>
            </a:r>
            <a:r>
              <a:rPr lang="en-US" sz="2400" dirty="0"/>
              <a:t>Review</a:t>
            </a:r>
          </a:p>
        </p:txBody>
      </p:sp>
      <p:sp>
        <p:nvSpPr>
          <p:cNvPr id="3" name="Content Placeholder 2"/>
          <p:cNvSpPr>
            <a:spLocks noGrp="1"/>
          </p:cNvSpPr>
          <p:nvPr>
            <p:ph sz="half" idx="1"/>
          </p:nvPr>
        </p:nvSpPr>
        <p:spPr>
          <a:xfrm>
            <a:off x="228599" y="381000"/>
            <a:ext cx="11863137" cy="6172200"/>
          </a:xfrm>
        </p:spPr>
        <p:txBody>
          <a:bodyPr>
            <a:normAutofit/>
          </a:bodyPr>
          <a:lstStyle/>
          <a:p>
            <a:pPr marL="0" indent="0">
              <a:buNone/>
            </a:pPr>
            <a:r>
              <a:rPr lang="en-US" b="1" dirty="0"/>
              <a:t>5. Aurangzeb had this success during his reign.</a:t>
            </a:r>
          </a:p>
          <a:p>
            <a:pPr marL="0" indent="0">
              <a:buNone/>
            </a:pPr>
            <a:r>
              <a:rPr lang="en-US" b="1" dirty="0">
                <a:solidFill>
                  <a:srgbClr val="92001C"/>
                </a:solidFill>
              </a:rPr>
              <a:t>Expanded the empire to its largest</a:t>
            </a:r>
          </a:p>
          <a:p>
            <a:pPr marL="0" indent="0">
              <a:buNone/>
            </a:pPr>
            <a:r>
              <a:rPr lang="en-US" b="1" dirty="0"/>
              <a:t>6. Give examples of ineffective leadership from Aurangzeb.</a:t>
            </a:r>
          </a:p>
          <a:p>
            <a:pPr marL="0" indent="0">
              <a:buNone/>
            </a:pPr>
            <a:r>
              <a:rPr lang="en-US" b="1" dirty="0">
                <a:solidFill>
                  <a:srgbClr val="92001C"/>
                </a:solidFill>
              </a:rPr>
              <a:t>Rigidly enforced Islamic laws on diverse population</a:t>
            </a:r>
          </a:p>
          <a:p>
            <a:pPr marL="0" indent="0">
              <a:buNone/>
            </a:pPr>
            <a:r>
              <a:rPr lang="en-US" b="1" dirty="0">
                <a:solidFill>
                  <a:srgbClr val="92001C"/>
                </a:solidFill>
              </a:rPr>
              <a:t>Brought back unequal taxes</a:t>
            </a:r>
          </a:p>
          <a:p>
            <a:pPr marL="0" indent="0">
              <a:buNone/>
            </a:pPr>
            <a:r>
              <a:rPr lang="en-US" b="1" dirty="0">
                <a:solidFill>
                  <a:srgbClr val="92001C"/>
                </a:solidFill>
              </a:rPr>
              <a:t>Banned new Hindu construction and destroyed monuments </a:t>
            </a:r>
          </a:p>
          <a:p>
            <a:pPr marL="0" indent="0">
              <a:buNone/>
            </a:pPr>
            <a:r>
              <a:rPr lang="en-US" b="1" dirty="0"/>
              <a:t>7. More than _________ people died in famines at the end of Aurangzeb’s rule.</a:t>
            </a:r>
          </a:p>
          <a:p>
            <a:pPr marL="0" indent="0">
              <a:buNone/>
            </a:pPr>
            <a:r>
              <a:rPr lang="en-US" b="1" dirty="0">
                <a:solidFill>
                  <a:srgbClr val="92001C"/>
                </a:solidFill>
              </a:rPr>
              <a:t>2 million</a:t>
            </a:r>
          </a:p>
          <a:p>
            <a:pPr marL="0" indent="0">
              <a:buNone/>
            </a:pPr>
            <a:r>
              <a:rPr lang="en-US" b="1" dirty="0">
                <a:solidFill>
                  <a:srgbClr val="92001C"/>
                </a:solidFill>
              </a:rPr>
              <a:t>	</a:t>
            </a:r>
          </a:p>
          <a:p>
            <a:pPr marL="0" indent="0">
              <a:buNone/>
            </a:pPr>
            <a:endParaRPr lang="en-US" dirty="0" smtClean="0"/>
          </a:p>
        </p:txBody>
      </p:sp>
    </p:spTree>
    <p:extLst>
      <p:ext uri="{BB962C8B-B14F-4D97-AF65-F5344CB8AC3E}">
        <p14:creationId xmlns:p14="http://schemas.microsoft.com/office/powerpoint/2010/main" val="137207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219200"/>
          </a:xfrm>
        </p:spPr>
        <p:txBody>
          <a:bodyPr>
            <a:normAutofit/>
          </a:bodyPr>
          <a:lstStyle/>
          <a:p>
            <a:pPr algn="ctr"/>
            <a:r>
              <a:rPr lang="en-US" sz="2400" dirty="0"/>
              <a:t>“British Imperialism in India</a:t>
            </a:r>
            <a:r>
              <a:rPr lang="en-US" sz="2400" dirty="0"/>
              <a:t>” Part 1 Review</a:t>
            </a:r>
            <a:r>
              <a:rPr lang="en-US" sz="2400" dirty="0"/>
              <a:t/>
            </a:r>
            <a:br>
              <a:rPr lang="en-US" sz="2400" dirty="0"/>
            </a:br>
            <a:endParaRPr lang="en-US" sz="2400" dirty="0"/>
          </a:p>
        </p:txBody>
      </p:sp>
      <p:sp>
        <p:nvSpPr>
          <p:cNvPr id="3" name="Content Placeholder 2"/>
          <p:cNvSpPr>
            <a:spLocks noGrp="1"/>
          </p:cNvSpPr>
          <p:nvPr>
            <p:ph sz="half" idx="1"/>
          </p:nvPr>
        </p:nvSpPr>
        <p:spPr>
          <a:xfrm>
            <a:off x="445168" y="457200"/>
            <a:ext cx="11502190" cy="5791200"/>
          </a:xfrm>
        </p:spPr>
        <p:txBody>
          <a:bodyPr>
            <a:normAutofit/>
          </a:bodyPr>
          <a:lstStyle/>
          <a:p>
            <a:pPr marL="0" indent="0">
              <a:buNone/>
            </a:pPr>
            <a:r>
              <a:rPr lang="en-US" b="1" dirty="0"/>
              <a:t>1</a:t>
            </a:r>
            <a:r>
              <a:rPr lang="en-US" b="1" dirty="0" smtClean="0"/>
              <a:t>. </a:t>
            </a:r>
            <a:r>
              <a:rPr lang="en-US" b="1" dirty="0"/>
              <a:t>After 1757, this company became the leading power in India.</a:t>
            </a:r>
          </a:p>
          <a:p>
            <a:pPr marL="0" indent="0">
              <a:buNone/>
            </a:pPr>
            <a:r>
              <a:rPr lang="en-US" b="1" dirty="0">
                <a:solidFill>
                  <a:srgbClr val="92001C"/>
                </a:solidFill>
              </a:rPr>
              <a:t>East India Company</a:t>
            </a:r>
          </a:p>
          <a:p>
            <a:pPr marL="0" indent="0">
              <a:buNone/>
            </a:pPr>
            <a:r>
              <a:rPr lang="en-US" b="1" dirty="0"/>
              <a:t>2</a:t>
            </a:r>
            <a:r>
              <a:rPr lang="en-US" b="1" dirty="0" smtClean="0"/>
              <a:t>. </a:t>
            </a:r>
            <a:r>
              <a:rPr lang="en-US" b="1" dirty="0"/>
              <a:t>Indian soldiers led by British officers were __________.</a:t>
            </a:r>
          </a:p>
          <a:p>
            <a:pPr marL="0" indent="0">
              <a:buNone/>
            </a:pPr>
            <a:r>
              <a:rPr lang="en-US" b="1" dirty="0" err="1" smtClean="0">
                <a:solidFill>
                  <a:srgbClr val="92001C"/>
                </a:solidFill>
              </a:rPr>
              <a:t>Sepoys</a:t>
            </a:r>
            <a:endParaRPr lang="en-US" b="1" dirty="0" smtClean="0">
              <a:solidFill>
                <a:srgbClr val="92001C"/>
              </a:solidFill>
            </a:endParaRPr>
          </a:p>
          <a:p>
            <a:pPr marL="0" indent="0">
              <a:buNone/>
            </a:pPr>
            <a:r>
              <a:rPr lang="en-US" b="1" dirty="0" smtClean="0"/>
              <a:t>3. </a:t>
            </a:r>
            <a:r>
              <a:rPr lang="en-US" b="1" dirty="0"/>
              <a:t>The British called India the brightest _________________ because of its value.</a:t>
            </a:r>
          </a:p>
          <a:p>
            <a:pPr marL="0" indent="0">
              <a:buNone/>
            </a:pPr>
            <a:r>
              <a:rPr lang="en-US" b="1" dirty="0">
                <a:solidFill>
                  <a:srgbClr val="92001C"/>
                </a:solidFill>
              </a:rPr>
              <a:t>Jewel in the Crown</a:t>
            </a:r>
          </a:p>
          <a:p>
            <a:pPr marL="0" indent="0">
              <a:buNone/>
            </a:pPr>
            <a:r>
              <a:rPr lang="en-US" b="1" dirty="0" smtClean="0"/>
              <a:t>4. </a:t>
            </a:r>
            <a:r>
              <a:rPr lang="en-US" b="1" dirty="0"/>
              <a:t>India was to produce ___________ for Britain and buy __________ from Britain.</a:t>
            </a:r>
          </a:p>
          <a:p>
            <a:pPr marL="0" indent="0">
              <a:buNone/>
            </a:pPr>
            <a:r>
              <a:rPr lang="en-US" b="1" dirty="0">
                <a:solidFill>
                  <a:srgbClr val="92001C"/>
                </a:solidFill>
              </a:rPr>
              <a:t>Raw materials 		manufactured goods</a:t>
            </a:r>
          </a:p>
          <a:p>
            <a:pPr marL="0" indent="0">
              <a:buNone/>
            </a:pPr>
            <a:endParaRPr lang="en-US" b="1" dirty="0">
              <a:solidFill>
                <a:srgbClr val="92001C"/>
              </a:solidFill>
            </a:endParaRPr>
          </a:p>
        </p:txBody>
      </p:sp>
    </p:spTree>
    <p:extLst>
      <p:ext uri="{BB962C8B-B14F-4D97-AF65-F5344CB8AC3E}">
        <p14:creationId xmlns:p14="http://schemas.microsoft.com/office/powerpoint/2010/main" val="11270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1219200"/>
          </a:xfrm>
        </p:spPr>
        <p:txBody>
          <a:bodyPr>
            <a:normAutofit fontScale="90000"/>
          </a:bodyPr>
          <a:lstStyle/>
          <a:p>
            <a:pPr algn="ctr"/>
            <a:r>
              <a:rPr lang="en-US" dirty="0"/>
              <a:t>“British Imperialism in India” Part </a:t>
            </a:r>
            <a:r>
              <a:rPr lang="en-US" dirty="0" smtClean="0"/>
              <a:t>2 </a:t>
            </a:r>
            <a:r>
              <a:rPr lang="en-US" dirty="0"/>
              <a:t>Review</a:t>
            </a:r>
          </a:p>
        </p:txBody>
      </p:sp>
      <p:sp>
        <p:nvSpPr>
          <p:cNvPr id="3" name="Content Placeholder 2"/>
          <p:cNvSpPr>
            <a:spLocks noGrp="1"/>
          </p:cNvSpPr>
          <p:nvPr>
            <p:ph sz="half" idx="1"/>
          </p:nvPr>
        </p:nvSpPr>
        <p:spPr>
          <a:xfrm>
            <a:off x="469231" y="733926"/>
            <a:ext cx="11514221" cy="5666874"/>
          </a:xfrm>
        </p:spPr>
        <p:txBody>
          <a:bodyPr>
            <a:noAutofit/>
          </a:bodyPr>
          <a:lstStyle/>
          <a:p>
            <a:pPr marL="342900" indent="-342900">
              <a:buAutoNum type="arabicPeriod"/>
            </a:pPr>
            <a:r>
              <a:rPr lang="en-US" b="1" dirty="0"/>
              <a:t>According to the caste system, Indians could do a variety of different jobs.</a:t>
            </a:r>
          </a:p>
          <a:p>
            <a:pPr marL="0" indent="0">
              <a:buNone/>
            </a:pPr>
            <a:r>
              <a:rPr lang="en-US" b="1" dirty="0">
                <a:solidFill>
                  <a:srgbClr val="92001C"/>
                </a:solidFill>
              </a:rPr>
              <a:t>False</a:t>
            </a:r>
          </a:p>
          <a:p>
            <a:pPr marL="0" indent="0">
              <a:buNone/>
            </a:pPr>
            <a:r>
              <a:rPr lang="en-US" b="1" dirty="0"/>
              <a:t>2. The constant racism and proselytizing caused the Indians to develop ________.</a:t>
            </a:r>
          </a:p>
          <a:p>
            <a:pPr marL="0" indent="0">
              <a:buNone/>
            </a:pPr>
            <a:r>
              <a:rPr lang="en-US" b="1" dirty="0">
                <a:solidFill>
                  <a:srgbClr val="92001C"/>
                </a:solidFill>
              </a:rPr>
              <a:t>Nationalism</a:t>
            </a:r>
          </a:p>
          <a:p>
            <a:pPr marL="0" indent="0">
              <a:buNone/>
            </a:pPr>
            <a:r>
              <a:rPr lang="en-US" b="1" dirty="0"/>
              <a:t>3. The British government had to help the East India Company put down the _______ rebellion.</a:t>
            </a:r>
          </a:p>
          <a:p>
            <a:pPr marL="0" indent="0">
              <a:buNone/>
            </a:pPr>
            <a:r>
              <a:rPr lang="en-US" b="1" dirty="0" err="1">
                <a:solidFill>
                  <a:srgbClr val="92001C"/>
                </a:solidFill>
              </a:rPr>
              <a:t>Sepoy</a:t>
            </a:r>
            <a:endParaRPr lang="en-US" b="1" dirty="0">
              <a:solidFill>
                <a:srgbClr val="92001C"/>
              </a:solidFill>
            </a:endParaRPr>
          </a:p>
          <a:p>
            <a:pPr marL="0" indent="0">
              <a:buNone/>
            </a:pPr>
            <a:r>
              <a:rPr lang="en-US" b="1" dirty="0"/>
              <a:t>4. Two reasons the Indians did not unite against the British were …</a:t>
            </a:r>
          </a:p>
          <a:p>
            <a:pPr marL="0" indent="0">
              <a:buNone/>
            </a:pPr>
            <a:r>
              <a:rPr lang="en-US" sz="2400" b="1" dirty="0">
                <a:solidFill>
                  <a:srgbClr val="92001C"/>
                </a:solidFill>
              </a:rPr>
              <a:t>Weak leadership		splits between Muslims and Hindus</a:t>
            </a:r>
          </a:p>
        </p:txBody>
      </p:sp>
    </p:spTree>
    <p:extLst>
      <p:ext uri="{BB962C8B-B14F-4D97-AF65-F5344CB8AC3E}">
        <p14:creationId xmlns:p14="http://schemas.microsoft.com/office/powerpoint/2010/main" val="1161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1219200"/>
          </a:xfrm>
        </p:spPr>
        <p:txBody>
          <a:bodyPr>
            <a:normAutofit fontScale="90000"/>
          </a:bodyPr>
          <a:lstStyle/>
          <a:p>
            <a:pPr algn="ctr"/>
            <a:r>
              <a:rPr lang="en-US" dirty="0"/>
              <a:t>“British Imperialism in India” Part </a:t>
            </a:r>
            <a:r>
              <a:rPr lang="en-US" dirty="0" smtClean="0"/>
              <a:t>2 </a:t>
            </a:r>
            <a:r>
              <a:rPr lang="en-US" dirty="0"/>
              <a:t>Review</a:t>
            </a:r>
          </a:p>
        </p:txBody>
      </p:sp>
      <p:sp>
        <p:nvSpPr>
          <p:cNvPr id="3" name="Content Placeholder 2"/>
          <p:cNvSpPr>
            <a:spLocks noGrp="1"/>
          </p:cNvSpPr>
          <p:nvPr>
            <p:ph sz="half" idx="1"/>
          </p:nvPr>
        </p:nvSpPr>
        <p:spPr>
          <a:xfrm>
            <a:off x="517357" y="533400"/>
            <a:ext cx="11044989" cy="5943600"/>
          </a:xfrm>
        </p:spPr>
        <p:txBody>
          <a:bodyPr>
            <a:normAutofit/>
          </a:bodyPr>
          <a:lstStyle/>
          <a:p>
            <a:pPr marL="0" indent="0">
              <a:buNone/>
            </a:pPr>
            <a:r>
              <a:rPr lang="en-US" b="1" dirty="0"/>
              <a:t>5. This religious group that had been hostile to the Mughals remained loyal to the British.</a:t>
            </a:r>
          </a:p>
          <a:p>
            <a:pPr marL="0" indent="0">
              <a:buNone/>
            </a:pPr>
            <a:r>
              <a:rPr lang="en-US" b="1" dirty="0">
                <a:solidFill>
                  <a:srgbClr val="92001C"/>
                </a:solidFill>
              </a:rPr>
              <a:t>Sikhs</a:t>
            </a:r>
          </a:p>
          <a:p>
            <a:pPr marL="0" indent="0">
              <a:buNone/>
            </a:pPr>
            <a:r>
              <a:rPr lang="en-US" b="1" dirty="0"/>
              <a:t>6. </a:t>
            </a:r>
            <a:r>
              <a:rPr lang="en-US" b="1" dirty="0"/>
              <a:t>The part of India under direct control of the British government was the ____, </a:t>
            </a:r>
          </a:p>
          <a:p>
            <a:pPr marL="0" indent="0">
              <a:buNone/>
            </a:pPr>
            <a:r>
              <a:rPr lang="en-US" b="1" dirty="0">
                <a:solidFill>
                  <a:srgbClr val="92001C"/>
                </a:solidFill>
              </a:rPr>
              <a:t>Raj	</a:t>
            </a:r>
            <a:endParaRPr lang="en-US" b="1" dirty="0" smtClean="0">
              <a:solidFill>
                <a:srgbClr val="92001C"/>
              </a:solidFill>
            </a:endParaRPr>
          </a:p>
          <a:p>
            <a:pPr marL="0" indent="0">
              <a:buNone/>
            </a:pPr>
            <a:r>
              <a:rPr lang="en-US" b="1" dirty="0" smtClean="0"/>
              <a:t>7</a:t>
            </a:r>
            <a:r>
              <a:rPr lang="en-US" b="1" dirty="0"/>
              <a:t>. </a:t>
            </a:r>
            <a:r>
              <a:rPr lang="en-US" b="1" dirty="0"/>
              <a:t>Ram </a:t>
            </a:r>
            <a:r>
              <a:rPr lang="en-US" b="1" dirty="0" err="1"/>
              <a:t>Mohum</a:t>
            </a:r>
            <a:r>
              <a:rPr lang="en-US" b="1" dirty="0"/>
              <a:t> Roy led India away from traditional practices and ideas and was called ___.</a:t>
            </a:r>
          </a:p>
          <a:p>
            <a:pPr marL="0" indent="0">
              <a:buNone/>
            </a:pPr>
            <a:r>
              <a:rPr lang="en-US" b="1" dirty="0">
                <a:solidFill>
                  <a:srgbClr val="92001C"/>
                </a:solidFill>
              </a:rPr>
              <a:t>The father of modern India</a:t>
            </a:r>
          </a:p>
          <a:p>
            <a:pPr marL="0" indent="0">
              <a:buNone/>
            </a:pPr>
            <a:r>
              <a:rPr lang="en-US" b="1" dirty="0"/>
              <a:t>8. By the early 1900s, Indian nationalist groups were calling for _________.</a:t>
            </a:r>
          </a:p>
          <a:p>
            <a:pPr marL="0" indent="0">
              <a:buNone/>
            </a:pPr>
            <a:r>
              <a:rPr lang="en-US" b="1" dirty="0">
                <a:solidFill>
                  <a:srgbClr val="92001C"/>
                </a:solidFill>
              </a:rPr>
              <a:t>Self government</a:t>
            </a:r>
          </a:p>
        </p:txBody>
      </p:sp>
    </p:spTree>
    <p:extLst>
      <p:ext uri="{BB962C8B-B14F-4D97-AF65-F5344CB8AC3E}">
        <p14:creationId xmlns:p14="http://schemas.microsoft.com/office/powerpoint/2010/main" val="426380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Thesis statements looking good! </a:t>
            </a:r>
            <a:r>
              <a:rPr lang="en-US" sz="4800" dirty="0" smtClean="0"/>
              <a:t>However…</a:t>
            </a:r>
          </a:p>
          <a:p>
            <a:pPr marL="1143000" lvl="1" indent="-685800" algn="l">
              <a:buFont typeface="Arial" panose="020B0604020202020204" pitchFamily="34" charset="0"/>
              <a:buChar char="•"/>
            </a:pPr>
            <a:r>
              <a:rPr lang="en-US" sz="4400" dirty="0" smtClean="0"/>
              <a:t>Make sure you know what your so what is and that it is addressed and proven throughout paper</a:t>
            </a:r>
          </a:p>
        </p:txBody>
      </p:sp>
    </p:spTree>
    <p:extLst>
      <p:ext uri="{BB962C8B-B14F-4D97-AF65-F5344CB8AC3E}">
        <p14:creationId xmlns:p14="http://schemas.microsoft.com/office/powerpoint/2010/main" val="388199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Be careful about your topic choice and KNOW YOUR RESEARCH QUESTION!</a:t>
            </a:r>
          </a:p>
          <a:p>
            <a:pPr marL="1143000" lvl="1" indent="-685800" algn="l">
              <a:buFont typeface="Arial" panose="020B0604020202020204" pitchFamily="34" charset="0"/>
              <a:buChar char="•"/>
            </a:pPr>
            <a:r>
              <a:rPr lang="en-US" sz="4000" dirty="0" smtClean="0"/>
              <a:t>Many of you clearly did not have a good understanding of your topic. </a:t>
            </a:r>
            <a:endParaRPr lang="en-US" sz="4000" dirty="0"/>
          </a:p>
          <a:p>
            <a:pPr marL="1143000" lvl="1" indent="-685800" algn="l">
              <a:buFont typeface="Arial" panose="020B0604020202020204" pitchFamily="34" charset="0"/>
              <a:buChar char="•"/>
            </a:pPr>
            <a:r>
              <a:rPr lang="en-US" sz="4000" dirty="0" smtClean="0"/>
              <a:t>Don’t just pick something because it sounds cool. If you can’t thoroughly explain what caused it, what happened, and why it’s a problem then DON’T WRITE ABOUT IT!</a:t>
            </a:r>
          </a:p>
        </p:txBody>
      </p:sp>
    </p:spTree>
    <p:extLst>
      <p:ext uri="{BB962C8B-B14F-4D97-AF65-F5344CB8AC3E}">
        <p14:creationId xmlns:p14="http://schemas.microsoft.com/office/powerpoint/2010/main" val="295541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Be careful about your topic choice and KNOW YOUR RESEARCH QUESTION!</a:t>
            </a:r>
          </a:p>
          <a:p>
            <a:pPr marL="1143000" lvl="1" indent="-685800" algn="l">
              <a:buFont typeface="Arial" panose="020B0604020202020204" pitchFamily="34" charset="0"/>
              <a:buChar char="•"/>
            </a:pPr>
            <a:r>
              <a:rPr lang="en-US" sz="4000" dirty="0" smtClean="0"/>
              <a:t>Understand your research question. Know what kind of evidence you need to look for.</a:t>
            </a:r>
          </a:p>
        </p:txBody>
      </p:sp>
    </p:spTree>
    <p:extLst>
      <p:ext uri="{BB962C8B-B14F-4D97-AF65-F5344CB8AC3E}">
        <p14:creationId xmlns:p14="http://schemas.microsoft.com/office/powerpoint/2010/main" val="135518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Evidence was hit and miss</a:t>
            </a:r>
          </a:p>
          <a:p>
            <a:pPr marL="1143000" lvl="1" indent="-685800" algn="l">
              <a:buFont typeface="Arial" panose="020B0604020202020204" pitchFamily="34" charset="0"/>
              <a:buChar char="•"/>
            </a:pPr>
            <a:r>
              <a:rPr lang="en-US" sz="3600" dirty="0" smtClean="0"/>
              <a:t>Don’t just have random evidence about your topic</a:t>
            </a:r>
          </a:p>
          <a:p>
            <a:pPr marL="1143000" lvl="1" indent="-685800" algn="l">
              <a:buFont typeface="Arial" panose="020B0604020202020204" pitchFamily="34" charset="0"/>
              <a:buChar char="•"/>
            </a:pPr>
            <a:r>
              <a:rPr lang="en-US" sz="3600" dirty="0" smtClean="0"/>
              <a:t>Evidence should be proving your so what. If your so what is that your conflict created instability, you should have evidence of the instability. Don’t just give evidence of what happened in the conflict and then say “This further destabilized the country…” </a:t>
            </a:r>
          </a:p>
          <a:p>
            <a:pPr marL="1600200" lvl="2" indent="-685800" algn="l">
              <a:buFont typeface="Arial" panose="020B0604020202020204" pitchFamily="34" charset="0"/>
              <a:buChar char="•"/>
            </a:pPr>
            <a:r>
              <a:rPr lang="en-US" sz="3400" dirty="0" smtClean="0"/>
              <a:t>NOT sufficient</a:t>
            </a:r>
          </a:p>
        </p:txBody>
      </p:sp>
    </p:spTree>
    <p:extLst>
      <p:ext uri="{BB962C8B-B14F-4D97-AF65-F5344CB8AC3E}">
        <p14:creationId xmlns:p14="http://schemas.microsoft.com/office/powerpoint/2010/main" val="415571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Analysis was hit and miss</a:t>
            </a:r>
          </a:p>
          <a:p>
            <a:pPr marL="1143000" lvl="1" indent="-685800" algn="l">
              <a:buFont typeface="Arial" panose="020B0604020202020204" pitchFamily="34" charset="0"/>
              <a:buChar char="•"/>
            </a:pPr>
            <a:r>
              <a:rPr lang="en-US" sz="3600" dirty="0" smtClean="0"/>
              <a:t>Don’t just say it, show it. Again, have evidence to prove it.</a:t>
            </a:r>
          </a:p>
          <a:p>
            <a:pPr marL="1143000" lvl="1" indent="-685800" algn="l">
              <a:buFont typeface="Arial" panose="020B0604020202020204" pitchFamily="34" charset="0"/>
              <a:buChar char="•"/>
            </a:pPr>
            <a:r>
              <a:rPr lang="en-US" sz="3600" dirty="0" smtClean="0"/>
              <a:t>Please avoid the following:</a:t>
            </a:r>
          </a:p>
          <a:p>
            <a:pPr marL="1600200" lvl="2" indent="-685800" algn="l">
              <a:buFont typeface="Arial" panose="020B0604020202020204" pitchFamily="34" charset="0"/>
              <a:buChar char="•"/>
            </a:pPr>
            <a:r>
              <a:rPr lang="en-US" sz="3200" dirty="0" smtClean="0"/>
              <a:t>“This quote is saying…”</a:t>
            </a:r>
          </a:p>
          <a:p>
            <a:pPr marL="1600200" lvl="2" indent="-685800" algn="l">
              <a:buFont typeface="Arial" panose="020B0604020202020204" pitchFamily="34" charset="0"/>
              <a:buChar char="•"/>
            </a:pPr>
            <a:r>
              <a:rPr lang="en-US" sz="3200" dirty="0" smtClean="0"/>
              <a:t>“This shows that…”</a:t>
            </a:r>
          </a:p>
          <a:p>
            <a:pPr marL="1600200" lvl="2" indent="-685800" algn="l">
              <a:buFont typeface="Arial" panose="020B0604020202020204" pitchFamily="34" charset="0"/>
              <a:buChar char="•"/>
            </a:pPr>
            <a:r>
              <a:rPr lang="en-US" sz="3200" b="1" dirty="0" smtClean="0"/>
              <a:t>These are not analysis. </a:t>
            </a:r>
            <a:r>
              <a:rPr lang="en-US" sz="3200" dirty="0" smtClean="0"/>
              <a:t>These are you proving that you don’t know how to analyze.</a:t>
            </a:r>
          </a:p>
          <a:p>
            <a:pPr marL="1143000" lvl="1" indent="-685800" algn="l">
              <a:buFont typeface="Arial" panose="020B0604020202020204" pitchFamily="34" charset="0"/>
              <a:buChar char="•"/>
            </a:pPr>
            <a:endParaRPr lang="en-US" sz="3400" dirty="0" smtClean="0"/>
          </a:p>
        </p:txBody>
      </p:sp>
    </p:spTree>
    <p:extLst>
      <p:ext uri="{BB962C8B-B14F-4D97-AF65-F5344CB8AC3E}">
        <p14:creationId xmlns:p14="http://schemas.microsoft.com/office/powerpoint/2010/main" val="218492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07963"/>
            <a:ext cx="10110537" cy="731375"/>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Global Conflict Paper Takeaways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7829" y="1080656"/>
            <a:ext cx="10842171" cy="5370944"/>
          </a:xfrm>
        </p:spPr>
        <p:txBody>
          <a:bodyPr>
            <a:normAutofit/>
          </a:bodyPr>
          <a:lstStyle/>
          <a:p>
            <a:pPr marL="685800" indent="-685800" algn="l">
              <a:buFont typeface="Arial" panose="020B0604020202020204" pitchFamily="34" charset="0"/>
              <a:buChar char="•"/>
            </a:pPr>
            <a:r>
              <a:rPr lang="en-US" sz="4800" b="1" dirty="0" smtClean="0">
                <a:solidFill>
                  <a:srgbClr val="7030A0"/>
                </a:solidFill>
              </a:rPr>
              <a:t>Body Thesis Statements</a:t>
            </a:r>
          </a:p>
          <a:p>
            <a:pPr marL="1143000" lvl="1" indent="-685800" algn="l">
              <a:buFont typeface="Arial" panose="020B0604020202020204" pitchFamily="34" charset="0"/>
              <a:buChar char="•"/>
            </a:pPr>
            <a:r>
              <a:rPr lang="en-US" sz="3600" dirty="0" smtClean="0"/>
              <a:t>Not just a statement. They need to have an argument.</a:t>
            </a:r>
            <a:endParaRPr lang="en-US" sz="3200" dirty="0" smtClean="0"/>
          </a:p>
          <a:p>
            <a:pPr marL="1143000" lvl="1" indent="-685800" algn="l">
              <a:buFont typeface="Arial" panose="020B0604020202020204" pitchFamily="34" charset="0"/>
              <a:buChar char="•"/>
            </a:pPr>
            <a:endParaRPr lang="en-US" sz="3400" dirty="0" smtClean="0"/>
          </a:p>
        </p:txBody>
      </p:sp>
    </p:spTree>
    <p:extLst>
      <p:ext uri="{BB962C8B-B14F-4D97-AF65-F5344CB8AC3E}">
        <p14:creationId xmlns:p14="http://schemas.microsoft.com/office/powerpoint/2010/main" val="3318362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1763</Words>
  <Application>Microsoft Office PowerPoint</Application>
  <PresentationFormat>Widescreen</PresentationFormat>
  <Paragraphs>269</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Oswald</vt:lpstr>
      <vt:lpstr>Times New Roman</vt:lpstr>
      <vt:lpstr>Wingdings</vt:lpstr>
      <vt:lpstr>Office Theme</vt:lpstr>
      <vt:lpstr>Warm Up 5/21 (#4)</vt:lpstr>
      <vt:lpstr>May 21, 2018</vt:lpstr>
      <vt:lpstr>May 31, 2018</vt:lpstr>
      <vt:lpstr>Global Conflict Paper Takeaways</vt:lpstr>
      <vt:lpstr>Global Conflict Paper Takeaways</vt:lpstr>
      <vt:lpstr>Global Conflict Paper Takeaways</vt:lpstr>
      <vt:lpstr>Global Conflict Paper Takeaways</vt:lpstr>
      <vt:lpstr>Global Conflict Paper Takeaways</vt:lpstr>
      <vt:lpstr>Global Conflict Paper Takeaways</vt:lpstr>
      <vt:lpstr>Global Conflict Paper Takeaways</vt:lpstr>
      <vt:lpstr>Warm Up 6/1 (#5)</vt:lpstr>
      <vt:lpstr>June 1, 2018</vt:lpstr>
      <vt:lpstr>Indus Valley People</vt:lpstr>
      <vt:lpstr>Aryans</vt:lpstr>
      <vt:lpstr>Aryan Caste System</vt:lpstr>
      <vt:lpstr>Mauryan Empire</vt:lpstr>
      <vt:lpstr>Mauryan Empire</vt:lpstr>
      <vt:lpstr>Gupta Empire</vt:lpstr>
      <vt:lpstr>Gupta Empire</vt:lpstr>
      <vt:lpstr>Mughal Empire</vt:lpstr>
      <vt:lpstr>Mughal Empire</vt:lpstr>
      <vt:lpstr>Mughal Empire</vt:lpstr>
      <vt:lpstr>Mughal Empire</vt:lpstr>
      <vt:lpstr>British Raj</vt:lpstr>
      <vt:lpstr>British Raj</vt:lpstr>
      <vt:lpstr>British Raj</vt:lpstr>
      <vt:lpstr>British Raj</vt:lpstr>
      <vt:lpstr>British Raj</vt:lpstr>
      <vt:lpstr>“India’s First Empires”  Part 1Review </vt:lpstr>
      <vt:lpstr>“India’s First Empires”  Part 1Review </vt:lpstr>
      <vt:lpstr>“India’s First Empires”  Part 2 Review </vt:lpstr>
      <vt:lpstr>“India’s First Empires”  Part 2 Review </vt:lpstr>
      <vt:lpstr>“The Mughal Empire in India” Part 1 Review</vt:lpstr>
      <vt:lpstr>“The Mughal Empire in India” Part 1 Review</vt:lpstr>
      <vt:lpstr>“The Mughal Empire in India” Part 2 Review</vt:lpstr>
      <vt:lpstr>“The Mughal Empire in India” Part 2 Review</vt:lpstr>
      <vt:lpstr>“British Imperialism in India” Part 1 Review </vt:lpstr>
      <vt:lpstr>“British Imperialism in India” Part 2 Review</vt:lpstr>
      <vt:lpstr>“British Imperialism in India” Part 2 Review</vt:lpstr>
    </vt:vector>
  </TitlesOfParts>
  <Company>Issaquah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5/21 (#4)</dc:title>
  <dc:creator>Santos, Megan    SHS - Staff</dc:creator>
  <cp:lastModifiedBy>Santos, Megan    SHS - Staff</cp:lastModifiedBy>
  <cp:revision>40</cp:revision>
  <dcterms:created xsi:type="dcterms:W3CDTF">2018-05-21T15:11:38Z</dcterms:created>
  <dcterms:modified xsi:type="dcterms:W3CDTF">2018-05-31T18:10:34Z</dcterms:modified>
</cp:coreProperties>
</file>