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58" r:id="rId11"/>
    <p:sldId id="259" r:id="rId12"/>
    <p:sldId id="260" r:id="rId13"/>
    <p:sldId id="261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9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79B4-F4C4-4546-9214-30BE3CCDE9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CBC3-0B6B-45E6-819C-307D5F8A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67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10/10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6629"/>
            <a:ext cx="9144000" cy="3446289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Why is it not always easy to put good ideas into practice?</a:t>
            </a:r>
          </a:p>
          <a:p>
            <a:endParaRPr lang="en-US" sz="4800" dirty="0"/>
          </a:p>
          <a:p>
            <a:r>
              <a:rPr lang="en-US" sz="4800" b="1" dirty="0" smtClean="0"/>
              <a:t>Have your Declaration Reading on your desk.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42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of the Constitution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470025"/>
            <a:ext cx="6859639" cy="48418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Separation of Powers/Check and Balances</a:t>
            </a:r>
          </a:p>
          <a:p>
            <a:pPr lvl="1"/>
            <a:r>
              <a:rPr lang="en-US" sz="4000" dirty="0"/>
              <a:t>3 Branches, separate powers</a:t>
            </a:r>
          </a:p>
          <a:p>
            <a:pPr lvl="1"/>
            <a:r>
              <a:rPr lang="en-US" sz="4000" dirty="0"/>
              <a:t>Ex: Treaty approval, Veto</a:t>
            </a:r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9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ecks and bal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09" y="-136295"/>
            <a:ext cx="8161521" cy="69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of the Constitution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9" y="1470025"/>
            <a:ext cx="5591279" cy="48418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Federalism</a:t>
            </a:r>
          </a:p>
          <a:p>
            <a:pPr lvl="1"/>
            <a:r>
              <a:rPr lang="en-US" sz="4000" dirty="0"/>
              <a:t>State vs central power</a:t>
            </a:r>
          </a:p>
          <a:p>
            <a:pPr lvl="1"/>
            <a:r>
              <a:rPr lang="en-US" sz="4000" b="1" dirty="0"/>
              <a:t>Delegated powers</a:t>
            </a:r>
          </a:p>
          <a:p>
            <a:pPr lvl="2"/>
            <a:r>
              <a:rPr lang="en-US" sz="3600" dirty="0"/>
              <a:t> powers granted to national government</a:t>
            </a:r>
          </a:p>
          <a:p>
            <a:pPr lvl="2"/>
            <a:r>
              <a:rPr lang="en-US" sz="3600" dirty="0"/>
              <a:t>Enumerated or implied</a:t>
            </a:r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480" y="1470025"/>
            <a:ext cx="5591279" cy="364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000" b="1" dirty="0"/>
          </a:p>
          <a:p>
            <a:pPr lvl="1"/>
            <a:endParaRPr lang="en-US" sz="4000" b="1" dirty="0"/>
          </a:p>
          <a:p>
            <a:pPr lvl="1"/>
            <a:r>
              <a:rPr lang="en-US" sz="4000" b="1" dirty="0"/>
              <a:t>Reserved Powers</a:t>
            </a:r>
          </a:p>
          <a:p>
            <a:pPr lvl="2"/>
            <a:r>
              <a:rPr lang="en-US" sz="3600" dirty="0"/>
              <a:t>Kept by the states</a:t>
            </a:r>
          </a:p>
          <a:p>
            <a:pPr lvl="1"/>
            <a:r>
              <a:rPr lang="en-US" sz="4000" b="1" dirty="0"/>
              <a:t>Concurrent Powers</a:t>
            </a:r>
          </a:p>
          <a:p>
            <a:pPr lvl="2"/>
            <a:r>
              <a:rPr lang="en-US" sz="3200" dirty="0"/>
              <a:t>Shared powers</a:t>
            </a:r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04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of the Constitution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470025"/>
            <a:ext cx="6859639" cy="48418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Independent Judiciary</a:t>
            </a:r>
          </a:p>
          <a:p>
            <a:pPr lvl="1"/>
            <a:r>
              <a:rPr lang="en-US" sz="4000" dirty="0"/>
              <a:t>To support rule of law</a:t>
            </a:r>
          </a:p>
          <a:p>
            <a:pPr lvl="1"/>
            <a:r>
              <a:rPr lang="en-US" sz="4000" dirty="0"/>
              <a:t>Protects against abuses of the system</a:t>
            </a:r>
          </a:p>
          <a:p>
            <a:pPr lvl="1"/>
            <a:r>
              <a:rPr lang="en-US" sz="4000" dirty="0"/>
              <a:t>Lifetime tenure/secure salary</a:t>
            </a:r>
          </a:p>
          <a:p>
            <a:pPr lvl="2"/>
            <a:r>
              <a:rPr lang="en-US" sz="3600" dirty="0"/>
              <a:t>Insulated from politics</a:t>
            </a:r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  <p:pic>
        <p:nvPicPr>
          <p:cNvPr id="6146" name="Picture 2" descr="All nine Supreme Court Justices pose for a group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23" y="3341690"/>
            <a:ext cx="5284428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of the Constitution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470025"/>
            <a:ext cx="6859639" cy="48418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Individual Rights</a:t>
            </a:r>
          </a:p>
          <a:p>
            <a:pPr lvl="1"/>
            <a:r>
              <a:rPr lang="en-US" sz="4000" dirty="0"/>
              <a:t>Bill of Rights!!</a:t>
            </a:r>
          </a:p>
          <a:p>
            <a:pPr lvl="1"/>
            <a:r>
              <a:rPr lang="en-US" sz="4000" dirty="0"/>
              <a:t>Free speech protections</a:t>
            </a:r>
            <a:endParaRPr lang="en-US" sz="3600" dirty="0"/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  <p:pic>
        <p:nvPicPr>
          <p:cNvPr id="8194" name="Picture 2" descr="Image result for freedom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8" y="3339847"/>
            <a:ext cx="6029632" cy="33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67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10/11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6629"/>
            <a:ext cx="9144000" cy="34462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Which of the 6 Guiding Principles of the Constitution do you think is most important?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29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9034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Objectives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470025"/>
            <a:ext cx="10305934" cy="48418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Apply</a:t>
            </a:r>
            <a:r>
              <a:rPr lang="en-US" sz="3600" dirty="0" smtClean="0"/>
              <a:t> our knowledge of the guiding principles to propaganda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Skills</a:t>
            </a:r>
          </a:p>
          <a:p>
            <a:pPr lvl="1"/>
            <a:r>
              <a:rPr lang="en-US" sz="3200" dirty="0" smtClean="0"/>
              <a:t>Group collaboration</a:t>
            </a:r>
          </a:p>
          <a:p>
            <a:pPr lvl="1"/>
            <a:r>
              <a:rPr lang="en-US" sz="3200" dirty="0" smtClean="0"/>
              <a:t>Analysis/application of knowledge</a:t>
            </a:r>
          </a:p>
          <a:p>
            <a:pPr lvl="1"/>
            <a:r>
              <a:rPr lang="en-US" sz="3200" dirty="0" smtClean="0"/>
              <a:t>Following instructions</a:t>
            </a:r>
            <a:endParaRPr lang="en-US" sz="3200" dirty="0" smtClean="0"/>
          </a:p>
          <a:p>
            <a:endParaRPr lang="en-US" sz="3600" dirty="0"/>
          </a:p>
          <a:p>
            <a:pPr marL="457189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80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986"/>
            <a:ext cx="9144000" cy="11767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Debrief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6629"/>
            <a:ext cx="9144000" cy="2841171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Turn to your table groups.</a:t>
            </a:r>
          </a:p>
          <a:p>
            <a:endParaRPr lang="en-US" sz="4800" dirty="0"/>
          </a:p>
          <a:p>
            <a:r>
              <a:rPr lang="en-US" sz="4800" dirty="0" smtClean="0"/>
              <a:t>What ideas did you see the most in the Declaration? Share some examples.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89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365131"/>
            <a:ext cx="7886700" cy="71119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Convention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323975"/>
            <a:ext cx="6669679" cy="4852988"/>
          </a:xfrm>
        </p:spPr>
        <p:txBody>
          <a:bodyPr/>
          <a:lstStyle/>
          <a:p>
            <a:r>
              <a:rPr lang="en-US" sz="3600" dirty="0" smtClean="0"/>
              <a:t>Instructed </a:t>
            </a:r>
            <a:r>
              <a:rPr lang="en-US" sz="3600" dirty="0"/>
              <a:t>by Congress to</a:t>
            </a:r>
            <a:r>
              <a:rPr lang="en-US" sz="3600" b="1" dirty="0"/>
              <a:t> </a:t>
            </a:r>
            <a:r>
              <a:rPr lang="en-US" sz="3600" b="1" i="1" dirty="0"/>
              <a:t>revise</a:t>
            </a:r>
            <a:r>
              <a:rPr lang="en-US" sz="3600" b="1" dirty="0"/>
              <a:t> </a:t>
            </a:r>
            <a:r>
              <a:rPr lang="en-US" sz="3600" dirty="0"/>
              <a:t>not replace Articles</a:t>
            </a:r>
          </a:p>
          <a:p>
            <a:r>
              <a:rPr lang="en-US" sz="3600" dirty="0"/>
              <a:t>America’s leading minds </a:t>
            </a:r>
          </a:p>
          <a:p>
            <a:pPr lvl="1"/>
            <a:r>
              <a:rPr lang="en-US" sz="3200" dirty="0"/>
              <a:t>Ben Franklin</a:t>
            </a:r>
          </a:p>
          <a:p>
            <a:pPr lvl="1"/>
            <a:r>
              <a:rPr lang="en-US" sz="3200" dirty="0"/>
              <a:t>George Washington</a:t>
            </a:r>
          </a:p>
          <a:p>
            <a:pPr lvl="1"/>
            <a:r>
              <a:rPr lang="en-US" sz="3200" dirty="0"/>
              <a:t>Alexander Hamilton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James Madison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ben frank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1" y="214001"/>
            <a:ext cx="1889547" cy="23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e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65" y="1313103"/>
            <a:ext cx="1986118" cy="26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1" y="3750469"/>
            <a:ext cx="1991540" cy="19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james madison\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64" y="4306524"/>
            <a:ext cx="1866901" cy="22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20" y="169188"/>
            <a:ext cx="7886700" cy="71119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Compromises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1076330"/>
            <a:ext cx="9951750" cy="55726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Great Compromise</a:t>
            </a:r>
          </a:p>
          <a:p>
            <a:pPr lvl="1"/>
            <a:r>
              <a:rPr lang="en-US" sz="3600" dirty="0"/>
              <a:t>Virginia Plan</a:t>
            </a:r>
          </a:p>
          <a:p>
            <a:pPr lvl="2"/>
            <a:r>
              <a:rPr lang="en-US" sz="3200" dirty="0"/>
              <a:t>Replace Articles</a:t>
            </a:r>
          </a:p>
          <a:p>
            <a:pPr lvl="2"/>
            <a:r>
              <a:rPr lang="en-US" sz="3200" dirty="0"/>
              <a:t>Bicameral Legislature based on population</a:t>
            </a:r>
          </a:p>
          <a:p>
            <a:pPr lvl="1"/>
            <a:r>
              <a:rPr lang="en-US" sz="3600" dirty="0"/>
              <a:t>New Jersey Plan</a:t>
            </a:r>
          </a:p>
          <a:p>
            <a:pPr lvl="2"/>
            <a:r>
              <a:rPr lang="en-US" sz="3200" dirty="0"/>
              <a:t>Revise Articles</a:t>
            </a:r>
          </a:p>
          <a:p>
            <a:pPr lvl="2"/>
            <a:r>
              <a:rPr lang="en-US" sz="3200" dirty="0"/>
              <a:t>Unicameral with equal representation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Compromise</a:t>
            </a:r>
            <a:endParaRPr lang="en-US" sz="3600" dirty="0">
              <a:solidFill>
                <a:srgbClr val="7030A0"/>
              </a:solidFill>
            </a:endParaRPr>
          </a:p>
          <a:p>
            <a:pPr lvl="2"/>
            <a:r>
              <a:rPr lang="en-US" sz="3200" dirty="0" smtClean="0">
                <a:solidFill>
                  <a:srgbClr val="7030A0"/>
                </a:solidFill>
              </a:rPr>
              <a:t>House </a:t>
            </a:r>
            <a:r>
              <a:rPr lang="en-US" sz="3200" dirty="0">
                <a:solidFill>
                  <a:srgbClr val="7030A0"/>
                </a:solidFill>
              </a:rPr>
              <a:t>= population, Senate = equal reps</a:t>
            </a:r>
          </a:p>
          <a:p>
            <a:pPr lvl="2"/>
            <a:endParaRPr lang="en-US" sz="32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92901"/>
            <a:ext cx="7886700" cy="71119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Compromises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804101"/>
            <a:ext cx="10069316" cy="57619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Three-Fifths Compromise</a:t>
            </a:r>
          </a:p>
          <a:p>
            <a:pPr lvl="1"/>
            <a:r>
              <a:rPr lang="en-US" sz="3600" dirty="0"/>
              <a:t>Slave counts for taxation vs representation</a:t>
            </a:r>
          </a:p>
          <a:p>
            <a:pPr lvl="1"/>
            <a:r>
              <a:rPr lang="en-US" sz="3600" dirty="0"/>
              <a:t>North vs. South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Compromise</a:t>
            </a:r>
          </a:p>
          <a:p>
            <a:pPr lvl="2"/>
            <a:r>
              <a:rPr lang="en-US" sz="3200" dirty="0">
                <a:solidFill>
                  <a:srgbClr val="7030A0"/>
                </a:solidFill>
              </a:rPr>
              <a:t>Every 5 slaves counted as 3 white </a:t>
            </a:r>
          </a:p>
          <a:p>
            <a:r>
              <a:rPr lang="en-US" sz="3600" b="1" dirty="0"/>
              <a:t>Commerce</a:t>
            </a:r>
          </a:p>
          <a:p>
            <a:pPr lvl="1"/>
            <a:r>
              <a:rPr lang="en-US" sz="2800" dirty="0"/>
              <a:t>North vs. South</a:t>
            </a:r>
          </a:p>
          <a:p>
            <a:pPr lvl="1"/>
            <a:r>
              <a:rPr lang="en-US" b="1" dirty="0"/>
              <a:t>Compromise</a:t>
            </a:r>
          </a:p>
          <a:p>
            <a:pPr lvl="2"/>
            <a:r>
              <a:rPr lang="en-US" dirty="0"/>
              <a:t>Congress = foreign trade and interstate commerce</a:t>
            </a:r>
          </a:p>
          <a:p>
            <a:pPr lvl="2"/>
            <a:r>
              <a:rPr lang="en-US" dirty="0"/>
              <a:t>No taxing exports, no outlawing slave trade until 1808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pPr lvl="2"/>
            <a:endParaRPr lang="en-US" sz="3600" b="1" dirty="0"/>
          </a:p>
          <a:p>
            <a:pPr lvl="1"/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5684" y="971283"/>
            <a:ext cx="6191479" cy="50677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1995" y="3160184"/>
            <a:ext cx="5458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Lucida Calligraphy" panose="03010101010101010101" pitchFamily="66" charset="0"/>
              </a:rPr>
              <a:t>All Men Created Equal</a:t>
            </a:r>
          </a:p>
        </p:txBody>
      </p:sp>
      <p:sp>
        <p:nvSpPr>
          <p:cNvPr id="6" name="Multiply 5"/>
          <p:cNvSpPr/>
          <p:nvPr/>
        </p:nvSpPr>
        <p:spPr>
          <a:xfrm>
            <a:off x="3928434" y="1378907"/>
            <a:ext cx="5172420" cy="46601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365131"/>
            <a:ext cx="7886700" cy="71119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Compromises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323975"/>
            <a:ext cx="6292573" cy="48529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Electoral College</a:t>
            </a:r>
          </a:p>
          <a:p>
            <a:pPr lvl="1"/>
            <a:r>
              <a:rPr lang="en-US" sz="3600" dirty="0"/>
              <a:t>Congressional vs popular vote for president</a:t>
            </a:r>
          </a:p>
          <a:p>
            <a:pPr lvl="1"/>
            <a:r>
              <a:rPr lang="en-US" sz="3600" dirty="0"/>
              <a:t>Senators plus representatives = number of electors</a:t>
            </a:r>
          </a:p>
          <a:p>
            <a:pPr lvl="1"/>
            <a:r>
              <a:rPr lang="en-US" sz="3600" dirty="0"/>
              <a:t>Elected president and vice president</a:t>
            </a:r>
          </a:p>
          <a:p>
            <a:pPr lvl="2"/>
            <a:endParaRPr lang="en-US" sz="3200" b="1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6326" y="4355601"/>
            <a:ext cx="3481331" cy="1564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8528" y="4476078"/>
            <a:ext cx="321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Santos Soapbox</a:t>
            </a:r>
          </a:p>
        </p:txBody>
      </p:sp>
      <p:sp>
        <p:nvSpPr>
          <p:cNvPr id="6" name="Down Arrow 5"/>
          <p:cNvSpPr/>
          <p:nvPr/>
        </p:nvSpPr>
        <p:spPr>
          <a:xfrm rot="7166086">
            <a:off x="6725779" y="2029933"/>
            <a:ext cx="771181" cy="193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21354" y="1492661"/>
            <a:ext cx="2412695" cy="18748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34127" y="1991140"/>
            <a:ext cx="243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ucida Calligraphy" panose="03010101010101010101" pitchFamily="66" charset="0"/>
              </a:rPr>
              <a:t>Popular </a:t>
            </a:r>
          </a:p>
          <a:p>
            <a:pPr algn="ctr"/>
            <a:r>
              <a:rPr lang="en-US" sz="2400" b="1" dirty="0">
                <a:latin typeface="Lucida Calligraphy" panose="03010101010101010101" pitchFamily="66" charset="0"/>
              </a:rPr>
              <a:t>Sovereignty</a:t>
            </a:r>
          </a:p>
        </p:txBody>
      </p:sp>
      <p:sp>
        <p:nvSpPr>
          <p:cNvPr id="10" name="Multiply 9"/>
          <p:cNvSpPr/>
          <p:nvPr/>
        </p:nvSpPr>
        <p:spPr>
          <a:xfrm>
            <a:off x="8156277" y="1730500"/>
            <a:ext cx="2342840" cy="13991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8" y="365127"/>
            <a:ext cx="7886700" cy="7111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Ratification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323975"/>
            <a:ext cx="6141386" cy="4852988"/>
          </a:xfrm>
        </p:spPr>
        <p:txBody>
          <a:bodyPr/>
          <a:lstStyle/>
          <a:p>
            <a:r>
              <a:rPr lang="en-US" sz="4000" dirty="0"/>
              <a:t>Federalists</a:t>
            </a:r>
          </a:p>
          <a:p>
            <a:pPr lvl="1"/>
            <a:r>
              <a:rPr lang="en-US" sz="3600" dirty="0"/>
              <a:t>Pro constitution and strong government</a:t>
            </a:r>
          </a:p>
          <a:p>
            <a:r>
              <a:rPr lang="en-US" sz="4000" dirty="0"/>
              <a:t>Anti-Federalists</a:t>
            </a:r>
          </a:p>
          <a:p>
            <a:pPr lvl="1"/>
            <a:r>
              <a:rPr lang="en-US" sz="3600" dirty="0"/>
              <a:t>Pro state governments</a:t>
            </a:r>
          </a:p>
          <a:p>
            <a:pPr lvl="1"/>
            <a:r>
              <a:rPr lang="en-US" sz="3600" dirty="0"/>
              <a:t>Disliked lack of Bill of Rights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james madison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61" y="365127"/>
            <a:ext cx="1773543" cy="2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omas jeff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8" y="2184402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ll of righ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3" y="4314071"/>
            <a:ext cx="3320968" cy="23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237540"/>
            <a:ext cx="7886700" cy="7111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Ratification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23975"/>
            <a:ext cx="6087598" cy="4852988"/>
          </a:xfrm>
        </p:spPr>
        <p:txBody>
          <a:bodyPr/>
          <a:lstStyle/>
          <a:p>
            <a:r>
              <a:rPr lang="en-US" sz="4000" dirty="0"/>
              <a:t>Ratified by all but 2 states </a:t>
            </a:r>
            <a:r>
              <a:rPr lang="en-US" sz="4000" b="1" dirty="0"/>
              <a:t>1788</a:t>
            </a:r>
          </a:p>
          <a:p>
            <a:pPr lvl="1"/>
            <a:r>
              <a:rPr lang="en-US" sz="3200" b="1" dirty="0"/>
              <a:t>North Carolina </a:t>
            </a:r>
            <a:r>
              <a:rPr lang="en-US" sz="3200" dirty="0"/>
              <a:t>1789</a:t>
            </a:r>
          </a:p>
          <a:p>
            <a:pPr lvl="1"/>
            <a:r>
              <a:rPr lang="en-US" sz="3200" b="1" dirty="0"/>
              <a:t>Rhode Island </a:t>
            </a:r>
            <a:r>
              <a:rPr lang="en-US" sz="3200" dirty="0"/>
              <a:t>1790</a:t>
            </a:r>
          </a:p>
          <a:p>
            <a:r>
              <a:rPr lang="en-US" sz="3600" dirty="0"/>
              <a:t>Bill of Rights</a:t>
            </a:r>
          </a:p>
          <a:p>
            <a:pPr lvl="1"/>
            <a:r>
              <a:rPr lang="en-US" sz="3200" dirty="0"/>
              <a:t>Ratified 1791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james madison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61" y="365127"/>
            <a:ext cx="1773543" cy="2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omas jeff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8" y="2184402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ll of righ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3" y="4314071"/>
            <a:ext cx="3320968" cy="23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of the Constitution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470025"/>
            <a:ext cx="6565900" cy="48418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Popular Sovereignty </a:t>
            </a:r>
          </a:p>
          <a:p>
            <a:pPr lvl="1"/>
            <a:r>
              <a:rPr lang="en-US" sz="3600" dirty="0"/>
              <a:t>Power resides with the people</a:t>
            </a:r>
          </a:p>
          <a:p>
            <a:pPr lvl="1"/>
            <a:r>
              <a:rPr lang="en-US" sz="3600" dirty="0"/>
              <a:t>Republic system</a:t>
            </a:r>
          </a:p>
          <a:p>
            <a:pPr marL="457189" lvl="1" indent="0">
              <a:buNone/>
            </a:pPr>
            <a:endParaRPr lang="en-US" sz="3600" dirty="0"/>
          </a:p>
          <a:p>
            <a:r>
              <a:rPr lang="en-US" sz="4000" b="1" dirty="0">
                <a:solidFill>
                  <a:srgbClr val="FF0000"/>
                </a:solidFill>
              </a:rPr>
              <a:t>Rule of Law</a:t>
            </a:r>
          </a:p>
          <a:p>
            <a:pPr lvl="1"/>
            <a:r>
              <a:rPr lang="en-US" sz="3600" dirty="0"/>
              <a:t>Government </a:t>
            </a:r>
            <a:r>
              <a:rPr lang="en-US" sz="3600" i="1" dirty="0"/>
              <a:t>and</a:t>
            </a:r>
            <a:r>
              <a:rPr lang="en-US" sz="3600" dirty="0"/>
              <a:t> people abide by laws</a:t>
            </a:r>
          </a:p>
          <a:p>
            <a:pPr lvl="1"/>
            <a:r>
              <a:rPr lang="en-US" sz="3600" dirty="0"/>
              <a:t>Constitution is supreme law</a:t>
            </a:r>
          </a:p>
          <a:p>
            <a:pPr lvl="1"/>
            <a:endParaRPr lang="en-US" sz="3200" dirty="0"/>
          </a:p>
          <a:p>
            <a:pPr marL="457189" lvl="1" indent="0">
              <a:buNone/>
            </a:pPr>
            <a:endParaRPr lang="en-US" sz="3600" dirty="0"/>
          </a:p>
        </p:txBody>
      </p:sp>
      <p:pic>
        <p:nvPicPr>
          <p:cNvPr id="3074" name="Picture 2" descr="Image result for vo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1470028"/>
            <a:ext cx="4318000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dy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8" y="3890963"/>
            <a:ext cx="4149725" cy="27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372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 Calligraphy</vt:lpstr>
      <vt:lpstr>Times New Roman</vt:lpstr>
      <vt:lpstr>Office Theme</vt:lpstr>
      <vt:lpstr>Warm Up 10/10</vt:lpstr>
      <vt:lpstr>Let’s Debrief</vt:lpstr>
      <vt:lpstr>Constitutional Convention</vt:lpstr>
      <vt:lpstr>A Series of Compromises</vt:lpstr>
      <vt:lpstr>A Series of Compromises</vt:lpstr>
      <vt:lpstr>A Series of Compromises</vt:lpstr>
      <vt:lpstr>Ratification</vt:lpstr>
      <vt:lpstr>Ratification</vt:lpstr>
      <vt:lpstr>Guiding Principles of the Constitution</vt:lpstr>
      <vt:lpstr>Guiding Principles of the Constitution</vt:lpstr>
      <vt:lpstr>PowerPoint Presentation</vt:lpstr>
      <vt:lpstr>Guiding Principles of the Constitution</vt:lpstr>
      <vt:lpstr>Guiding Principles of the Constitution</vt:lpstr>
      <vt:lpstr>Guiding Principles of the Constitution</vt:lpstr>
      <vt:lpstr>Warm Up 10/11</vt:lpstr>
      <vt:lpstr>Today’s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10/10</dc:title>
  <dc:creator>Santos, Megan    SHS - Staff</dc:creator>
  <cp:lastModifiedBy>Santos, Megan    SHS - Staff</cp:lastModifiedBy>
  <cp:revision>5</cp:revision>
  <dcterms:created xsi:type="dcterms:W3CDTF">2017-10-10T00:00:13Z</dcterms:created>
  <dcterms:modified xsi:type="dcterms:W3CDTF">2017-10-12T17:37:18Z</dcterms:modified>
</cp:coreProperties>
</file>