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1"/>
  </p:handoutMasterIdLst>
  <p:sldIdLst>
    <p:sldId id="256" r:id="rId2"/>
    <p:sldId id="259" r:id="rId3"/>
    <p:sldId id="260" r:id="rId4"/>
    <p:sldId id="261" r:id="rId5"/>
    <p:sldId id="262" r:id="rId6"/>
    <p:sldId id="263" r:id="rId7"/>
    <p:sldId id="264" r:id="rId8"/>
    <p:sldId id="265" r:id="rId9"/>
    <p:sldId id="266" r:id="rId10"/>
    <p:sldId id="267" r:id="rId11"/>
    <p:sldId id="257" r:id="rId12"/>
    <p:sldId id="258" r:id="rId13"/>
    <p:sldId id="268" r:id="rId14"/>
    <p:sldId id="294" r:id="rId15"/>
    <p:sldId id="269" r:id="rId16"/>
    <p:sldId id="272" r:id="rId17"/>
    <p:sldId id="273" r:id="rId18"/>
    <p:sldId id="270" r:id="rId19"/>
    <p:sldId id="271"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93" r:id="rId35"/>
    <p:sldId id="288" r:id="rId36"/>
    <p:sldId id="289" r:id="rId37"/>
    <p:sldId id="290" r:id="rId38"/>
    <p:sldId id="291" r:id="rId39"/>
    <p:sldId id="292" r:id="rId40"/>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8" d="100"/>
          <a:sy n="108" d="100"/>
        </p:scale>
        <p:origin x="10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4282BF-7819-4D42-A330-10D10A64B4FE}" type="doc">
      <dgm:prSet loTypeId="urn:microsoft.com/office/officeart/2005/8/layout/cycle1" loCatId="cycle" qsTypeId="urn:microsoft.com/office/officeart/2005/8/quickstyle/simple1" qsCatId="simple" csTypeId="urn:microsoft.com/office/officeart/2005/8/colors/accent1_2" csCatId="accent1"/>
      <dgm:spPr/>
    </dgm:pt>
    <dgm:pt modelId="{718D6584-70E1-4F7E-A45C-E7D07015E7D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Baskerville Old Face" panose="02020602080505020303" pitchFamily="18"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~Do not own land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Do not own seed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Do not own tools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All borrowed from land owner</a:t>
          </a:r>
        </a:p>
      </dgm:t>
    </dgm:pt>
    <dgm:pt modelId="{A29791FD-DC55-403D-80E8-2FA908BB104B}" type="parTrans" cxnId="{DAF015A6-4146-4F91-A8C9-36B944819E5A}">
      <dgm:prSet/>
      <dgm:spPr/>
    </dgm:pt>
    <dgm:pt modelId="{039333A7-613A-4A30-B5CA-93BB8EE34FE3}" type="sibTrans" cxnId="{DAF015A6-4146-4F91-A8C9-36B944819E5A}">
      <dgm:prSet/>
      <dgm:spPr/>
    </dgm:pt>
    <dgm:pt modelId="{2594DCBE-AF97-409A-9E61-9080DE1C068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Baskerville Old Face" panose="02020602080505020303" pitchFamily="18" charset="0"/>
            </a:rPr>
            <a:t>2.</a:t>
          </a:r>
          <a:r>
            <a:rPr kumimoji="0" lang="en-US" altLang="en-US" b="0" i="0" u="none" strike="noStrike" cap="none" normalizeH="0" baseline="0" smtClean="0">
              <a:ln>
                <a:noFill/>
              </a:ln>
              <a:solidFill>
                <a:schemeClr val="tx1"/>
              </a:solidFill>
              <a:effectLst/>
              <a:latin typeface="Baskerville Old Face" panose="02020602080505020303"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~Work land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Receive small % of crop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No $ for working land</a:t>
          </a:r>
        </a:p>
      </dgm:t>
    </dgm:pt>
    <dgm:pt modelId="{A81B7177-61E6-44FF-BB06-A97B43E2E79C}" type="parTrans" cxnId="{B5951FBB-68A6-4EBE-A38D-08AAD8FC001A}">
      <dgm:prSet/>
      <dgm:spPr/>
    </dgm:pt>
    <dgm:pt modelId="{7D45843A-D118-4762-A9B0-964021CF64E6}" type="sibTrans" cxnId="{B5951FBB-68A6-4EBE-A38D-08AAD8FC001A}">
      <dgm:prSet/>
      <dgm:spPr/>
    </dgm:pt>
    <dgm:pt modelId="{BFD26A6B-0613-40BF-AAF9-7573091F7BD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Baskerville Old Face" panose="02020602080505020303" pitchFamily="18" charset="0"/>
            </a:rPr>
            <a:t>3.</a:t>
          </a:r>
          <a:r>
            <a:rPr kumimoji="0" lang="en-US" altLang="en-US" b="0" i="0" u="none" strike="noStrike" cap="none" normalizeH="0" baseline="0" smtClean="0">
              <a:ln>
                <a:noFill/>
              </a:ln>
              <a:solidFill>
                <a:schemeClr val="tx1"/>
              </a:solidFill>
              <a:effectLst/>
              <a:latin typeface="Baskerville Old Face" panose="02020602080505020303"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Sell small % crop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Earn enough for essentials to survive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MAYBE can save a small amount</a:t>
          </a:r>
        </a:p>
      </dgm:t>
    </dgm:pt>
    <dgm:pt modelId="{2187647B-E484-4640-9BB0-B80215294296}" type="parTrans" cxnId="{FA759112-90C2-44E4-8C7A-DA8A35B91C15}">
      <dgm:prSet/>
      <dgm:spPr/>
    </dgm:pt>
    <dgm:pt modelId="{2114EB11-77AA-4262-934E-0330BE7415AC}" type="sibTrans" cxnId="{FA759112-90C2-44E4-8C7A-DA8A35B91C15}">
      <dgm:prSet/>
      <dgm:spPr/>
    </dgm:pt>
    <dgm:pt modelId="{A0F5311D-68AB-4294-B80F-A573AD545160}" type="pres">
      <dgm:prSet presAssocID="{964282BF-7819-4D42-A330-10D10A64B4FE}" presName="cycle" presStyleCnt="0">
        <dgm:presLayoutVars>
          <dgm:dir/>
          <dgm:resizeHandles val="exact"/>
        </dgm:presLayoutVars>
      </dgm:prSet>
      <dgm:spPr/>
    </dgm:pt>
    <dgm:pt modelId="{A013C620-FF67-4DE8-A09A-9BA1BA7B1BA7}" type="pres">
      <dgm:prSet presAssocID="{718D6584-70E1-4F7E-A45C-E7D07015E7DD}" presName="dummy" presStyleCnt="0"/>
      <dgm:spPr/>
    </dgm:pt>
    <dgm:pt modelId="{D4E94B28-43F3-455A-9182-FD8531146A53}" type="pres">
      <dgm:prSet presAssocID="{718D6584-70E1-4F7E-A45C-E7D07015E7DD}" presName="node" presStyleLbl="revTx" presStyleIdx="0" presStyleCnt="3">
        <dgm:presLayoutVars>
          <dgm:bulletEnabled val="1"/>
        </dgm:presLayoutVars>
      </dgm:prSet>
      <dgm:spPr/>
      <dgm:t>
        <a:bodyPr/>
        <a:lstStyle/>
        <a:p>
          <a:endParaRPr lang="en-US"/>
        </a:p>
      </dgm:t>
    </dgm:pt>
    <dgm:pt modelId="{50A96236-C7E1-4922-887E-8989FB78507E}" type="pres">
      <dgm:prSet presAssocID="{039333A7-613A-4A30-B5CA-93BB8EE34FE3}" presName="sibTrans" presStyleLbl="node1" presStyleIdx="0" presStyleCnt="3"/>
      <dgm:spPr/>
    </dgm:pt>
    <dgm:pt modelId="{09910C67-BA3C-46CC-B550-27EAE2C3D30D}" type="pres">
      <dgm:prSet presAssocID="{2594DCBE-AF97-409A-9E61-9080DE1C0686}" presName="dummy" presStyleCnt="0"/>
      <dgm:spPr/>
    </dgm:pt>
    <dgm:pt modelId="{3D13A946-9458-42E4-805D-37E069CA3195}" type="pres">
      <dgm:prSet presAssocID="{2594DCBE-AF97-409A-9E61-9080DE1C0686}" presName="node" presStyleLbl="revTx" presStyleIdx="1" presStyleCnt="3">
        <dgm:presLayoutVars>
          <dgm:bulletEnabled val="1"/>
        </dgm:presLayoutVars>
      </dgm:prSet>
      <dgm:spPr/>
      <dgm:t>
        <a:bodyPr/>
        <a:lstStyle/>
        <a:p>
          <a:endParaRPr lang="en-US"/>
        </a:p>
      </dgm:t>
    </dgm:pt>
    <dgm:pt modelId="{1879607A-A225-49FF-B2A1-F70FCD9F1D11}" type="pres">
      <dgm:prSet presAssocID="{7D45843A-D118-4762-A9B0-964021CF64E6}" presName="sibTrans" presStyleLbl="node1" presStyleIdx="1" presStyleCnt="3"/>
      <dgm:spPr/>
    </dgm:pt>
    <dgm:pt modelId="{7E5397B8-4772-4B4B-A6FD-DBF7C4022A2B}" type="pres">
      <dgm:prSet presAssocID="{BFD26A6B-0613-40BF-AAF9-7573091F7BD1}" presName="dummy" presStyleCnt="0"/>
      <dgm:spPr/>
    </dgm:pt>
    <dgm:pt modelId="{F7306968-9FC7-47C8-A4D0-CD349B170C12}" type="pres">
      <dgm:prSet presAssocID="{BFD26A6B-0613-40BF-AAF9-7573091F7BD1}" presName="node" presStyleLbl="revTx" presStyleIdx="2" presStyleCnt="3">
        <dgm:presLayoutVars>
          <dgm:bulletEnabled val="1"/>
        </dgm:presLayoutVars>
      </dgm:prSet>
      <dgm:spPr/>
      <dgm:t>
        <a:bodyPr/>
        <a:lstStyle/>
        <a:p>
          <a:endParaRPr lang="en-US"/>
        </a:p>
      </dgm:t>
    </dgm:pt>
    <dgm:pt modelId="{24F91DAC-6084-4339-A8FC-6C56BA210F11}" type="pres">
      <dgm:prSet presAssocID="{2114EB11-77AA-4262-934E-0330BE7415AC}" presName="sibTrans" presStyleLbl="node1" presStyleIdx="2" presStyleCnt="3"/>
      <dgm:spPr/>
    </dgm:pt>
  </dgm:ptLst>
  <dgm:cxnLst>
    <dgm:cxn modelId="{F9B7938E-B67A-4439-8481-0FBCB89EB53B}" type="presOf" srcId="{2114EB11-77AA-4262-934E-0330BE7415AC}" destId="{24F91DAC-6084-4339-A8FC-6C56BA210F11}" srcOrd="0" destOrd="0" presId="urn:microsoft.com/office/officeart/2005/8/layout/cycle1"/>
    <dgm:cxn modelId="{1C365A14-3DBC-4F7E-856A-3477F5B26C2C}" type="presOf" srcId="{964282BF-7819-4D42-A330-10D10A64B4FE}" destId="{A0F5311D-68AB-4294-B80F-A573AD545160}" srcOrd="0" destOrd="0" presId="urn:microsoft.com/office/officeart/2005/8/layout/cycle1"/>
    <dgm:cxn modelId="{2F172BEF-089B-4974-8B93-E22D9BFC7396}" type="presOf" srcId="{039333A7-613A-4A30-B5CA-93BB8EE34FE3}" destId="{50A96236-C7E1-4922-887E-8989FB78507E}" srcOrd="0" destOrd="0" presId="urn:microsoft.com/office/officeart/2005/8/layout/cycle1"/>
    <dgm:cxn modelId="{4F0CE638-EF24-4812-987B-2FFBDF05A372}" type="presOf" srcId="{2594DCBE-AF97-409A-9E61-9080DE1C0686}" destId="{3D13A946-9458-42E4-805D-37E069CA3195}" srcOrd="0" destOrd="0" presId="urn:microsoft.com/office/officeart/2005/8/layout/cycle1"/>
    <dgm:cxn modelId="{812B86F2-AF44-47C8-A157-529F2D606279}" type="presOf" srcId="{718D6584-70E1-4F7E-A45C-E7D07015E7DD}" destId="{D4E94B28-43F3-455A-9182-FD8531146A53}" srcOrd="0" destOrd="0" presId="urn:microsoft.com/office/officeart/2005/8/layout/cycle1"/>
    <dgm:cxn modelId="{DAF015A6-4146-4F91-A8C9-36B944819E5A}" srcId="{964282BF-7819-4D42-A330-10D10A64B4FE}" destId="{718D6584-70E1-4F7E-A45C-E7D07015E7DD}" srcOrd="0" destOrd="0" parTransId="{A29791FD-DC55-403D-80E8-2FA908BB104B}" sibTransId="{039333A7-613A-4A30-B5CA-93BB8EE34FE3}"/>
    <dgm:cxn modelId="{B5951FBB-68A6-4EBE-A38D-08AAD8FC001A}" srcId="{964282BF-7819-4D42-A330-10D10A64B4FE}" destId="{2594DCBE-AF97-409A-9E61-9080DE1C0686}" srcOrd="1" destOrd="0" parTransId="{A81B7177-61E6-44FF-BB06-A97B43E2E79C}" sibTransId="{7D45843A-D118-4762-A9B0-964021CF64E6}"/>
    <dgm:cxn modelId="{5A466308-03B9-4E4B-863B-0F8F15F86D78}" type="presOf" srcId="{7D45843A-D118-4762-A9B0-964021CF64E6}" destId="{1879607A-A225-49FF-B2A1-F70FCD9F1D11}" srcOrd="0" destOrd="0" presId="urn:microsoft.com/office/officeart/2005/8/layout/cycle1"/>
    <dgm:cxn modelId="{A2A15BC6-9348-4654-BB62-C6BF8E1BFCF8}" type="presOf" srcId="{BFD26A6B-0613-40BF-AAF9-7573091F7BD1}" destId="{F7306968-9FC7-47C8-A4D0-CD349B170C12}" srcOrd="0" destOrd="0" presId="urn:microsoft.com/office/officeart/2005/8/layout/cycle1"/>
    <dgm:cxn modelId="{FA759112-90C2-44E4-8C7A-DA8A35B91C15}" srcId="{964282BF-7819-4D42-A330-10D10A64B4FE}" destId="{BFD26A6B-0613-40BF-AAF9-7573091F7BD1}" srcOrd="2" destOrd="0" parTransId="{2187647B-E484-4640-9BB0-B80215294296}" sibTransId="{2114EB11-77AA-4262-934E-0330BE7415AC}"/>
    <dgm:cxn modelId="{2DF2F52B-927C-4104-B054-6BA7D6BB28EB}" type="presParOf" srcId="{A0F5311D-68AB-4294-B80F-A573AD545160}" destId="{A013C620-FF67-4DE8-A09A-9BA1BA7B1BA7}" srcOrd="0" destOrd="0" presId="urn:microsoft.com/office/officeart/2005/8/layout/cycle1"/>
    <dgm:cxn modelId="{A461DA66-5CFF-4F7A-B019-91469D073931}" type="presParOf" srcId="{A0F5311D-68AB-4294-B80F-A573AD545160}" destId="{D4E94B28-43F3-455A-9182-FD8531146A53}" srcOrd="1" destOrd="0" presId="urn:microsoft.com/office/officeart/2005/8/layout/cycle1"/>
    <dgm:cxn modelId="{1CE0CF3A-E21D-4905-9130-AF2DFD2BB59F}" type="presParOf" srcId="{A0F5311D-68AB-4294-B80F-A573AD545160}" destId="{50A96236-C7E1-4922-887E-8989FB78507E}" srcOrd="2" destOrd="0" presId="urn:microsoft.com/office/officeart/2005/8/layout/cycle1"/>
    <dgm:cxn modelId="{6D4D7D70-67E2-42F7-8A10-536BB80323A6}" type="presParOf" srcId="{A0F5311D-68AB-4294-B80F-A573AD545160}" destId="{09910C67-BA3C-46CC-B550-27EAE2C3D30D}" srcOrd="3" destOrd="0" presId="urn:microsoft.com/office/officeart/2005/8/layout/cycle1"/>
    <dgm:cxn modelId="{7900D24C-9B7F-46B5-960F-437BD032D12C}" type="presParOf" srcId="{A0F5311D-68AB-4294-B80F-A573AD545160}" destId="{3D13A946-9458-42E4-805D-37E069CA3195}" srcOrd="4" destOrd="0" presId="urn:microsoft.com/office/officeart/2005/8/layout/cycle1"/>
    <dgm:cxn modelId="{0EB2379C-BAB7-4C6D-A4D8-B7A71BD0B22E}" type="presParOf" srcId="{A0F5311D-68AB-4294-B80F-A573AD545160}" destId="{1879607A-A225-49FF-B2A1-F70FCD9F1D11}" srcOrd="5" destOrd="0" presId="urn:microsoft.com/office/officeart/2005/8/layout/cycle1"/>
    <dgm:cxn modelId="{14462000-66F8-4ADC-889C-E03AA07B420C}" type="presParOf" srcId="{A0F5311D-68AB-4294-B80F-A573AD545160}" destId="{7E5397B8-4772-4B4B-A6FD-DBF7C4022A2B}" srcOrd="6" destOrd="0" presId="urn:microsoft.com/office/officeart/2005/8/layout/cycle1"/>
    <dgm:cxn modelId="{14614B6C-DAEB-4E9D-9CA2-0A47A833A2F4}" type="presParOf" srcId="{A0F5311D-68AB-4294-B80F-A573AD545160}" destId="{F7306968-9FC7-47C8-A4D0-CD349B170C12}" srcOrd="7" destOrd="0" presId="urn:microsoft.com/office/officeart/2005/8/layout/cycle1"/>
    <dgm:cxn modelId="{7E9A50B3-427E-48FD-BF6A-85E658890EF3}" type="presParOf" srcId="{A0F5311D-68AB-4294-B80F-A573AD545160}" destId="{24F91DAC-6084-4339-A8FC-6C56BA210F11}"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EE17D7-8712-43E5-A862-264717453732}" type="doc">
      <dgm:prSet loTypeId="urn:microsoft.com/office/officeart/2005/8/layout/cycle1" loCatId="cycle" qsTypeId="urn:microsoft.com/office/officeart/2005/8/quickstyle/simple1" qsCatId="simple" csTypeId="urn:microsoft.com/office/officeart/2005/8/colors/accent1_2" csCatId="accent1"/>
      <dgm:spPr/>
    </dgm:pt>
    <dgm:pt modelId="{DB254C34-E728-402E-B6B1-BEB7D26B392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Baskerville Old Face" panose="02020602080505020303" pitchFamily="18" charset="0"/>
            </a:rPr>
            <a:t>1.</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Rent Land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Own seed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Own tools</a:t>
          </a:r>
        </a:p>
      </dgm:t>
    </dgm:pt>
    <dgm:pt modelId="{37F81BDB-50E4-4DA4-85F0-C7E5C5E05314}" type="parTrans" cxnId="{D3D9FD14-5361-4401-A25A-0C680F42C478}">
      <dgm:prSet/>
      <dgm:spPr/>
    </dgm:pt>
    <dgm:pt modelId="{8309CC31-5A81-45BF-870C-1E8BB13AC36D}" type="sibTrans" cxnId="{D3D9FD14-5361-4401-A25A-0C680F42C478}">
      <dgm:prSet/>
      <dgm:spPr/>
    </dgm:pt>
    <dgm:pt modelId="{FE8A96EA-3BB5-4C60-9C7B-5F565135791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Baskerville Old Face" panose="02020602080505020303" pitchFamily="18" charset="0"/>
            </a:rPr>
            <a:t>2.</a:t>
          </a:r>
          <a:r>
            <a:rPr kumimoji="0" lang="en-US" altLang="en-US" b="0" i="0" u="none" strike="noStrike" cap="none" normalizeH="0" baseline="0" smtClean="0">
              <a:ln>
                <a:noFill/>
              </a:ln>
              <a:solidFill>
                <a:schemeClr val="tx1"/>
              </a:solidFill>
              <a:effectLst/>
              <a:latin typeface="Baskerville Old Face" panose="02020602080505020303"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Work land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Control ALL crop</a:t>
          </a:r>
        </a:p>
      </dgm:t>
    </dgm:pt>
    <dgm:pt modelId="{4EBD17BE-B245-4638-B7FA-76B3EF730DE5}" type="parTrans" cxnId="{4F56ED63-992E-4762-B553-DAEB1BB99480}">
      <dgm:prSet/>
      <dgm:spPr/>
    </dgm:pt>
    <dgm:pt modelId="{80CF9E78-6DA3-49E8-8F83-FB8C16D6BCD1}" type="sibTrans" cxnId="{4F56ED63-992E-4762-B553-DAEB1BB99480}">
      <dgm:prSet/>
      <dgm:spPr/>
    </dgm:pt>
    <dgm:pt modelId="{DB5E47C0-9BA5-4166-B80C-1B5E84AE752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smtClean="0">
              <a:ln>
                <a:noFill/>
              </a:ln>
              <a:solidFill>
                <a:schemeClr val="tx1"/>
              </a:solidFill>
              <a:effectLst/>
              <a:latin typeface="Baskerville Old Face" panose="02020602080505020303" pitchFamily="18" charset="0"/>
            </a:rPr>
            <a:t>3. </a:t>
          </a:r>
          <a:endParaRPr kumimoji="0" lang="en-US" altLang="en-US" b="0" i="0" u="none" strike="noStrike" cap="none" normalizeH="0" baseline="0" smtClean="0">
            <a:ln>
              <a:noFill/>
            </a:ln>
            <a:solidFill>
              <a:schemeClr val="tx1"/>
            </a:solidFill>
            <a:effectLst/>
            <a:latin typeface="Baskerville Old Face" panose="02020602080505020303"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Buy living essentials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Pay rent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Buy seed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Buy tools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smtClean="0">
              <a:ln>
                <a:noFill/>
              </a:ln>
              <a:solidFill>
                <a:schemeClr val="tx1"/>
              </a:solidFill>
              <a:effectLst/>
              <a:latin typeface="Baskerville Old Face" panose="02020602080505020303" pitchFamily="18" charset="0"/>
            </a:rPr>
            <a:t>~ MAYBE can save a small amount</a:t>
          </a:r>
        </a:p>
      </dgm:t>
    </dgm:pt>
    <dgm:pt modelId="{2F4C1ECB-D171-47E0-B87B-263DE707307F}" type="parTrans" cxnId="{2DC41D2D-B31C-405A-B64D-6EC1032A7DFB}">
      <dgm:prSet/>
      <dgm:spPr/>
    </dgm:pt>
    <dgm:pt modelId="{A62724B6-4C4A-4A41-9B2F-F90BBB313134}" type="sibTrans" cxnId="{2DC41D2D-B31C-405A-B64D-6EC1032A7DFB}">
      <dgm:prSet/>
      <dgm:spPr/>
    </dgm:pt>
    <dgm:pt modelId="{EEFE9EBF-AA5F-44EB-809E-70F3ECED4D18}" type="pres">
      <dgm:prSet presAssocID="{E4EE17D7-8712-43E5-A862-264717453732}" presName="cycle" presStyleCnt="0">
        <dgm:presLayoutVars>
          <dgm:dir/>
          <dgm:resizeHandles val="exact"/>
        </dgm:presLayoutVars>
      </dgm:prSet>
      <dgm:spPr/>
    </dgm:pt>
    <dgm:pt modelId="{A8AF956B-CA66-4827-BF7E-4F4226BD321E}" type="pres">
      <dgm:prSet presAssocID="{DB254C34-E728-402E-B6B1-BEB7D26B392C}" presName="dummy" presStyleCnt="0"/>
      <dgm:spPr/>
    </dgm:pt>
    <dgm:pt modelId="{FFED28C6-2958-44A2-A638-DFF87205EA94}" type="pres">
      <dgm:prSet presAssocID="{DB254C34-E728-402E-B6B1-BEB7D26B392C}" presName="node" presStyleLbl="revTx" presStyleIdx="0" presStyleCnt="3">
        <dgm:presLayoutVars>
          <dgm:bulletEnabled val="1"/>
        </dgm:presLayoutVars>
      </dgm:prSet>
      <dgm:spPr/>
      <dgm:t>
        <a:bodyPr/>
        <a:lstStyle/>
        <a:p>
          <a:endParaRPr lang="en-US"/>
        </a:p>
      </dgm:t>
    </dgm:pt>
    <dgm:pt modelId="{B4C35A89-2EDD-4933-BC64-16002A484D75}" type="pres">
      <dgm:prSet presAssocID="{8309CC31-5A81-45BF-870C-1E8BB13AC36D}" presName="sibTrans" presStyleLbl="node1" presStyleIdx="0" presStyleCnt="3"/>
      <dgm:spPr/>
    </dgm:pt>
    <dgm:pt modelId="{74080160-A077-496B-98E9-2890D52AF8B7}" type="pres">
      <dgm:prSet presAssocID="{FE8A96EA-3BB5-4C60-9C7B-5F5651357911}" presName="dummy" presStyleCnt="0"/>
      <dgm:spPr/>
    </dgm:pt>
    <dgm:pt modelId="{F4408FEA-4CBB-45B3-853B-F36FF50ED91A}" type="pres">
      <dgm:prSet presAssocID="{FE8A96EA-3BB5-4C60-9C7B-5F5651357911}" presName="node" presStyleLbl="revTx" presStyleIdx="1" presStyleCnt="3">
        <dgm:presLayoutVars>
          <dgm:bulletEnabled val="1"/>
        </dgm:presLayoutVars>
      </dgm:prSet>
      <dgm:spPr/>
      <dgm:t>
        <a:bodyPr/>
        <a:lstStyle/>
        <a:p>
          <a:endParaRPr lang="en-US"/>
        </a:p>
      </dgm:t>
    </dgm:pt>
    <dgm:pt modelId="{7BC6E00C-8A47-4BE5-A4F7-C6E8D8082E8E}" type="pres">
      <dgm:prSet presAssocID="{80CF9E78-6DA3-49E8-8F83-FB8C16D6BCD1}" presName="sibTrans" presStyleLbl="node1" presStyleIdx="1" presStyleCnt="3"/>
      <dgm:spPr/>
    </dgm:pt>
    <dgm:pt modelId="{204F201C-4163-4953-9B86-A9399FB1F45D}" type="pres">
      <dgm:prSet presAssocID="{DB5E47C0-9BA5-4166-B80C-1B5E84AE7522}" presName="dummy" presStyleCnt="0"/>
      <dgm:spPr/>
    </dgm:pt>
    <dgm:pt modelId="{96D4FE9A-61EA-4722-BD6C-53A6FFA89DCC}" type="pres">
      <dgm:prSet presAssocID="{DB5E47C0-9BA5-4166-B80C-1B5E84AE7522}" presName="node" presStyleLbl="revTx" presStyleIdx="2" presStyleCnt="3">
        <dgm:presLayoutVars>
          <dgm:bulletEnabled val="1"/>
        </dgm:presLayoutVars>
      </dgm:prSet>
      <dgm:spPr/>
      <dgm:t>
        <a:bodyPr/>
        <a:lstStyle/>
        <a:p>
          <a:endParaRPr lang="en-US"/>
        </a:p>
      </dgm:t>
    </dgm:pt>
    <dgm:pt modelId="{AF91F36D-0171-47FD-846C-DC93F2219369}" type="pres">
      <dgm:prSet presAssocID="{A62724B6-4C4A-4A41-9B2F-F90BBB313134}" presName="sibTrans" presStyleLbl="node1" presStyleIdx="2" presStyleCnt="3"/>
      <dgm:spPr/>
    </dgm:pt>
  </dgm:ptLst>
  <dgm:cxnLst>
    <dgm:cxn modelId="{9FE8BBFB-B097-4107-9E21-5E70D2B745EE}" type="presOf" srcId="{E4EE17D7-8712-43E5-A862-264717453732}" destId="{EEFE9EBF-AA5F-44EB-809E-70F3ECED4D18}" srcOrd="0" destOrd="0" presId="urn:microsoft.com/office/officeart/2005/8/layout/cycle1"/>
    <dgm:cxn modelId="{9A87AA8A-F3DD-4169-98A7-DEA5037C6B4F}" type="presOf" srcId="{8309CC31-5A81-45BF-870C-1E8BB13AC36D}" destId="{B4C35A89-2EDD-4933-BC64-16002A484D75}" srcOrd="0" destOrd="0" presId="urn:microsoft.com/office/officeart/2005/8/layout/cycle1"/>
    <dgm:cxn modelId="{9DEC026E-8F57-452D-AD15-F5EEDCF96018}" type="presOf" srcId="{FE8A96EA-3BB5-4C60-9C7B-5F5651357911}" destId="{F4408FEA-4CBB-45B3-853B-F36FF50ED91A}" srcOrd="0" destOrd="0" presId="urn:microsoft.com/office/officeart/2005/8/layout/cycle1"/>
    <dgm:cxn modelId="{FB3DA2CE-FEFD-423C-9320-5846B35BA1BF}" type="presOf" srcId="{80CF9E78-6DA3-49E8-8F83-FB8C16D6BCD1}" destId="{7BC6E00C-8A47-4BE5-A4F7-C6E8D8082E8E}" srcOrd="0" destOrd="0" presId="urn:microsoft.com/office/officeart/2005/8/layout/cycle1"/>
    <dgm:cxn modelId="{534CB07E-5F8F-4D32-AE9D-A6F7C87DBB43}" type="presOf" srcId="{DB5E47C0-9BA5-4166-B80C-1B5E84AE7522}" destId="{96D4FE9A-61EA-4722-BD6C-53A6FFA89DCC}" srcOrd="0" destOrd="0" presId="urn:microsoft.com/office/officeart/2005/8/layout/cycle1"/>
    <dgm:cxn modelId="{2DC41D2D-B31C-405A-B64D-6EC1032A7DFB}" srcId="{E4EE17D7-8712-43E5-A862-264717453732}" destId="{DB5E47C0-9BA5-4166-B80C-1B5E84AE7522}" srcOrd="2" destOrd="0" parTransId="{2F4C1ECB-D171-47E0-B87B-263DE707307F}" sibTransId="{A62724B6-4C4A-4A41-9B2F-F90BBB313134}"/>
    <dgm:cxn modelId="{4F56ED63-992E-4762-B553-DAEB1BB99480}" srcId="{E4EE17D7-8712-43E5-A862-264717453732}" destId="{FE8A96EA-3BB5-4C60-9C7B-5F5651357911}" srcOrd="1" destOrd="0" parTransId="{4EBD17BE-B245-4638-B7FA-76B3EF730DE5}" sibTransId="{80CF9E78-6DA3-49E8-8F83-FB8C16D6BCD1}"/>
    <dgm:cxn modelId="{26FDFFAC-09AE-4465-BFEB-04A9FB3BD6F6}" type="presOf" srcId="{A62724B6-4C4A-4A41-9B2F-F90BBB313134}" destId="{AF91F36D-0171-47FD-846C-DC93F2219369}" srcOrd="0" destOrd="0" presId="urn:microsoft.com/office/officeart/2005/8/layout/cycle1"/>
    <dgm:cxn modelId="{D3D9FD14-5361-4401-A25A-0C680F42C478}" srcId="{E4EE17D7-8712-43E5-A862-264717453732}" destId="{DB254C34-E728-402E-B6B1-BEB7D26B392C}" srcOrd="0" destOrd="0" parTransId="{37F81BDB-50E4-4DA4-85F0-C7E5C5E05314}" sibTransId="{8309CC31-5A81-45BF-870C-1E8BB13AC36D}"/>
    <dgm:cxn modelId="{CE1EAFBC-C158-42B6-92C4-43BF75F87577}" type="presOf" srcId="{DB254C34-E728-402E-B6B1-BEB7D26B392C}" destId="{FFED28C6-2958-44A2-A638-DFF87205EA94}" srcOrd="0" destOrd="0" presId="urn:microsoft.com/office/officeart/2005/8/layout/cycle1"/>
    <dgm:cxn modelId="{90C1C6EA-7643-42A4-BE3B-3787FBFBDD73}" type="presParOf" srcId="{EEFE9EBF-AA5F-44EB-809E-70F3ECED4D18}" destId="{A8AF956B-CA66-4827-BF7E-4F4226BD321E}" srcOrd="0" destOrd="0" presId="urn:microsoft.com/office/officeart/2005/8/layout/cycle1"/>
    <dgm:cxn modelId="{5B652ABF-1DAC-4196-A916-CC0BD983B05B}" type="presParOf" srcId="{EEFE9EBF-AA5F-44EB-809E-70F3ECED4D18}" destId="{FFED28C6-2958-44A2-A638-DFF87205EA94}" srcOrd="1" destOrd="0" presId="urn:microsoft.com/office/officeart/2005/8/layout/cycle1"/>
    <dgm:cxn modelId="{31394E5F-0E83-4CBB-9A90-04D1671B15EF}" type="presParOf" srcId="{EEFE9EBF-AA5F-44EB-809E-70F3ECED4D18}" destId="{B4C35A89-2EDD-4933-BC64-16002A484D75}" srcOrd="2" destOrd="0" presId="urn:microsoft.com/office/officeart/2005/8/layout/cycle1"/>
    <dgm:cxn modelId="{22C640DC-568F-407C-923E-40FABD7A8157}" type="presParOf" srcId="{EEFE9EBF-AA5F-44EB-809E-70F3ECED4D18}" destId="{74080160-A077-496B-98E9-2890D52AF8B7}" srcOrd="3" destOrd="0" presId="urn:microsoft.com/office/officeart/2005/8/layout/cycle1"/>
    <dgm:cxn modelId="{80673915-209A-4D7A-9191-EB27B272239F}" type="presParOf" srcId="{EEFE9EBF-AA5F-44EB-809E-70F3ECED4D18}" destId="{F4408FEA-4CBB-45B3-853B-F36FF50ED91A}" srcOrd="4" destOrd="0" presId="urn:microsoft.com/office/officeart/2005/8/layout/cycle1"/>
    <dgm:cxn modelId="{C7421E8F-CD45-4785-AA81-FDC572EEED02}" type="presParOf" srcId="{EEFE9EBF-AA5F-44EB-809E-70F3ECED4D18}" destId="{7BC6E00C-8A47-4BE5-A4F7-C6E8D8082E8E}" srcOrd="5" destOrd="0" presId="urn:microsoft.com/office/officeart/2005/8/layout/cycle1"/>
    <dgm:cxn modelId="{EEFF8B07-165E-4726-AAB6-AC17C64CB2EA}" type="presParOf" srcId="{EEFE9EBF-AA5F-44EB-809E-70F3ECED4D18}" destId="{204F201C-4163-4953-9B86-A9399FB1F45D}" srcOrd="6" destOrd="0" presId="urn:microsoft.com/office/officeart/2005/8/layout/cycle1"/>
    <dgm:cxn modelId="{43B806A2-A44A-4CD6-B01C-1C2D51E56B04}" type="presParOf" srcId="{EEFE9EBF-AA5F-44EB-809E-70F3ECED4D18}" destId="{96D4FE9A-61EA-4722-BD6C-53A6FFA89DCC}" srcOrd="7" destOrd="0" presId="urn:microsoft.com/office/officeart/2005/8/layout/cycle1"/>
    <dgm:cxn modelId="{B71CBD64-B6C3-4230-9EC6-27C3143D0688}" type="presParOf" srcId="{EEFE9EBF-AA5F-44EB-809E-70F3ECED4D18}" destId="{AF91F36D-0171-47FD-846C-DC93F2219369}"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016EA955-B424-4374-8C44-717442D4B32E}" type="datetimeFigureOut">
              <a:rPr lang="en-US" smtClean="0"/>
              <a:t>11/14/2017</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27E8E4DD-8ABE-42D6-A29B-69D75F5EBFC7}" type="slidenum">
              <a:rPr lang="en-US" smtClean="0"/>
              <a:t>‹#›</a:t>
            </a:fld>
            <a:endParaRPr lang="en-US"/>
          </a:p>
        </p:txBody>
      </p:sp>
    </p:spTree>
    <p:extLst>
      <p:ext uri="{BB962C8B-B14F-4D97-AF65-F5344CB8AC3E}">
        <p14:creationId xmlns:p14="http://schemas.microsoft.com/office/powerpoint/2010/main" val="449823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381F89B-758B-4CAF-8661-7C657E638D1C}"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2494515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81F89B-758B-4CAF-8661-7C657E638D1C}"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250323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81F89B-758B-4CAF-8661-7C657E638D1C}"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351484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81F89B-758B-4CAF-8661-7C657E638D1C}"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70404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81F89B-758B-4CAF-8661-7C657E638D1C}" type="datetimeFigureOut">
              <a:rPr lang="en-US" smtClean="0"/>
              <a:t>11/14/2017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192116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381F89B-758B-4CAF-8661-7C657E638D1C}"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3154059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381F89B-758B-4CAF-8661-7C657E638D1C}" type="datetimeFigureOut">
              <a:rPr lang="en-US" smtClean="0"/>
              <a:t>11/14/2017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3559996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81F89B-758B-4CAF-8661-7C657E638D1C}" type="datetimeFigureOut">
              <a:rPr lang="en-US" smtClean="0"/>
              <a:t>11/14/2017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370135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1F89B-758B-4CAF-8661-7C657E638D1C}" type="datetimeFigureOut">
              <a:rPr lang="en-US" smtClean="0"/>
              <a:t>11/14/2017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193175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81F89B-758B-4CAF-8661-7C657E638D1C}"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3321400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81F89B-758B-4CAF-8661-7C657E638D1C}" type="datetimeFigureOut">
              <a:rPr lang="en-US" smtClean="0"/>
              <a:t>11/14/2017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98064C-3413-4A83-AF9C-C5193704F972}" type="slidenum">
              <a:rPr lang="en-US" smtClean="0"/>
              <a:t>‹#›</a:t>
            </a:fld>
            <a:endParaRPr lang="en-US"/>
          </a:p>
        </p:txBody>
      </p:sp>
    </p:spTree>
    <p:extLst>
      <p:ext uri="{BB962C8B-B14F-4D97-AF65-F5344CB8AC3E}">
        <p14:creationId xmlns:p14="http://schemas.microsoft.com/office/powerpoint/2010/main" val="3529313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81F89B-758B-4CAF-8661-7C657E638D1C}" type="datetimeFigureOut">
              <a:rPr lang="en-US" smtClean="0"/>
              <a:t>11/14/2017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98064C-3413-4A83-AF9C-C5193704F972}" type="slidenum">
              <a:rPr lang="en-US" smtClean="0"/>
              <a:t>‹#›</a:t>
            </a:fld>
            <a:endParaRPr lang="en-US"/>
          </a:p>
        </p:txBody>
      </p:sp>
    </p:spTree>
    <p:extLst>
      <p:ext uri="{BB962C8B-B14F-4D97-AF65-F5344CB8AC3E}">
        <p14:creationId xmlns:p14="http://schemas.microsoft.com/office/powerpoint/2010/main" val="697928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youtu.be/J5b_-TZwQ0I" TargetMode="External"/><Relationship Id="rId2" Type="http://schemas.openxmlformats.org/officeDocument/2006/relationships/hyperlink" Target="https://youtu.be/dOkFXPblLp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303" y="351655"/>
            <a:ext cx="7772400" cy="1189763"/>
          </a:xfrm>
        </p:spPr>
        <p:txBody>
          <a:bodyPr>
            <a:normAutofit/>
          </a:bodyPr>
          <a:lstStyle/>
          <a:p>
            <a:r>
              <a:rPr lang="en-US" sz="7200" b="1" dirty="0" smtClean="0">
                <a:solidFill>
                  <a:srgbClr val="0000FF"/>
                </a:solidFill>
                <a:latin typeface="Times New Roman" panose="02020603050405020304" pitchFamily="18" charset="0"/>
                <a:cs typeface="Times New Roman" panose="02020603050405020304" pitchFamily="18" charset="0"/>
              </a:rPr>
              <a:t>Warm Up 11/13</a:t>
            </a:r>
            <a:endParaRPr lang="en-US" sz="7200" b="1" dirty="0">
              <a:solidFill>
                <a:srgbClr val="0000FF"/>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87829" y="2103120"/>
            <a:ext cx="7974874" cy="3154680"/>
          </a:xfrm>
        </p:spPr>
        <p:txBody>
          <a:bodyPr>
            <a:normAutofit/>
          </a:bodyPr>
          <a:lstStyle/>
          <a:p>
            <a:r>
              <a:rPr lang="en-US" sz="4000" dirty="0" smtClean="0"/>
              <a:t>Click on the link on Mrs. Santos’ website agenda for today and complete the participation form for the member of your battle group.</a:t>
            </a:r>
            <a:endParaRPr lang="en-US" sz="4000" dirty="0"/>
          </a:p>
        </p:txBody>
      </p:sp>
    </p:spTree>
    <p:extLst>
      <p:ext uri="{BB962C8B-B14F-4D97-AF65-F5344CB8AC3E}">
        <p14:creationId xmlns:p14="http://schemas.microsoft.com/office/powerpoint/2010/main" val="1489128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609600"/>
          </a:xfrm>
        </p:spPr>
        <p:txBody>
          <a:bodyPr>
            <a:normAutofit fontScale="90000"/>
          </a:bodyPr>
          <a:lstStyle/>
          <a:p>
            <a:r>
              <a:rPr lang="en-US" altLang="en-US" b="1" dirty="0" smtClean="0">
                <a:solidFill>
                  <a:srgbClr val="0000FF"/>
                </a:solidFill>
                <a:latin typeface="Times New Roman" panose="02020603050405020304" pitchFamily="18" charset="0"/>
                <a:cs typeface="Times New Roman" panose="02020603050405020304" pitchFamily="18" charset="0"/>
              </a:rPr>
              <a:t>Survivors</a:t>
            </a:r>
          </a:p>
        </p:txBody>
      </p:sp>
      <p:sp>
        <p:nvSpPr>
          <p:cNvPr id="9219" name="Rectangle 3"/>
          <p:cNvSpPr>
            <a:spLocks noGrp="1" noChangeArrowheads="1"/>
          </p:cNvSpPr>
          <p:nvPr>
            <p:ph idx="1"/>
          </p:nvPr>
        </p:nvSpPr>
        <p:spPr>
          <a:xfrm>
            <a:off x="152400" y="838200"/>
            <a:ext cx="8839200" cy="5791200"/>
          </a:xfrm>
        </p:spPr>
        <p:txBody>
          <a:bodyPr>
            <a:normAutofit/>
          </a:bodyPr>
          <a:lstStyle/>
          <a:p>
            <a:r>
              <a:rPr lang="en-US" altLang="en-US" sz="3200" dirty="0" smtClean="0">
                <a:solidFill>
                  <a:srgbClr val="FF0000"/>
                </a:solidFill>
                <a:latin typeface="Candara" panose="020E0502030303020204" pitchFamily="34" charset="0"/>
              </a:rPr>
              <a:t>Plantation owners: </a:t>
            </a:r>
            <a:r>
              <a:rPr lang="en-US" altLang="en-US" sz="3200" dirty="0" smtClean="0">
                <a:latin typeface="Candara" panose="020E0502030303020204" pitchFamily="34" charset="0"/>
              </a:rPr>
              <a:t>slave labor lost was worth about $3 billion</a:t>
            </a:r>
          </a:p>
          <a:p>
            <a:pPr lvl="1"/>
            <a:r>
              <a:rPr lang="en-US" altLang="en-US" sz="2800" dirty="0" smtClean="0">
                <a:latin typeface="Candara" panose="020E0502030303020204" pitchFamily="34" charset="0"/>
              </a:rPr>
              <a:t>Confederate money used by landowners now worthless</a:t>
            </a:r>
          </a:p>
          <a:p>
            <a:pPr lvl="1"/>
            <a:r>
              <a:rPr lang="en-US" altLang="en-US" sz="2800" dirty="0" smtClean="0">
                <a:latin typeface="Candara" panose="020E0502030303020204" pitchFamily="34" charset="0"/>
              </a:rPr>
              <a:t>Many sold off land just to survive</a:t>
            </a:r>
          </a:p>
          <a:p>
            <a:pPr lvl="1"/>
            <a:r>
              <a:rPr lang="en-US" altLang="en-US" sz="2800" b="1" dirty="0" smtClean="0">
                <a:latin typeface="Candara" panose="020E0502030303020204" pitchFamily="34" charset="0"/>
              </a:rPr>
              <a:t>Psychological and physical scars of war</a:t>
            </a:r>
          </a:p>
          <a:p>
            <a:r>
              <a:rPr lang="en-US" altLang="en-US" sz="3200" dirty="0" smtClean="0">
                <a:solidFill>
                  <a:srgbClr val="FF0000"/>
                </a:solidFill>
                <a:latin typeface="Candara" panose="020E0502030303020204" pitchFamily="34" charset="0"/>
              </a:rPr>
              <a:t>Poor white southerners</a:t>
            </a:r>
          </a:p>
          <a:p>
            <a:pPr lvl="1"/>
            <a:r>
              <a:rPr lang="en-US" altLang="en-US" sz="2800" b="1" dirty="0" smtClean="0">
                <a:latin typeface="Candara" panose="020E0502030303020204" pitchFamily="34" charset="0"/>
              </a:rPr>
              <a:t>Psychological and physical scars of war</a:t>
            </a:r>
          </a:p>
          <a:p>
            <a:pPr lvl="1"/>
            <a:r>
              <a:rPr lang="en-US" altLang="en-US" sz="2800" dirty="0" smtClean="0">
                <a:latin typeface="Candara" panose="020E0502030303020204" pitchFamily="34" charset="0"/>
              </a:rPr>
              <a:t>White laborers had </a:t>
            </a:r>
            <a:r>
              <a:rPr lang="en-US" altLang="en-US" sz="2800" dirty="0" smtClean="0">
                <a:solidFill>
                  <a:srgbClr val="FF0000"/>
                </a:solidFill>
                <a:latin typeface="Candara" panose="020E0502030303020204" pitchFamily="34" charset="0"/>
              </a:rPr>
              <a:t>new competition </a:t>
            </a:r>
            <a:r>
              <a:rPr lang="en-US" altLang="en-US" sz="2800" dirty="0" smtClean="0">
                <a:latin typeface="Candara" panose="020E0502030303020204" pitchFamily="34" charset="0"/>
              </a:rPr>
              <a:t>with slaves being set free</a:t>
            </a:r>
          </a:p>
          <a:p>
            <a:pPr lvl="1"/>
            <a:r>
              <a:rPr lang="en-US" altLang="en-US" sz="2800" dirty="0" smtClean="0">
                <a:solidFill>
                  <a:srgbClr val="FF0000"/>
                </a:solidFill>
                <a:latin typeface="Candara" panose="020E0502030303020204" pitchFamily="34" charset="0"/>
              </a:rPr>
              <a:t>Mass migration westward to Texas and beyond</a:t>
            </a:r>
          </a:p>
        </p:txBody>
      </p:sp>
    </p:spTree>
    <p:extLst>
      <p:ext uri="{BB962C8B-B14F-4D97-AF65-F5344CB8AC3E}">
        <p14:creationId xmlns:p14="http://schemas.microsoft.com/office/powerpoint/2010/main" val="1606539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303" y="133005"/>
            <a:ext cx="7772400" cy="1413162"/>
          </a:xfrm>
        </p:spPr>
        <p:txBody>
          <a:bodyPr>
            <a:noAutofit/>
          </a:bodyPr>
          <a:lstStyle/>
          <a:p>
            <a:r>
              <a:rPr lang="en-US" sz="5400" b="1" dirty="0" smtClean="0">
                <a:solidFill>
                  <a:srgbClr val="0000FF"/>
                </a:solidFill>
                <a:latin typeface="Times New Roman" panose="02020603050405020304" pitchFamily="18" charset="0"/>
                <a:cs typeface="Times New Roman" panose="02020603050405020304" pitchFamily="18" charset="0"/>
              </a:rPr>
              <a:t>Homework Due </a:t>
            </a:r>
            <a:br>
              <a:rPr lang="en-US" sz="5400" b="1" dirty="0" smtClean="0">
                <a:solidFill>
                  <a:srgbClr val="0000FF"/>
                </a:solidFill>
                <a:latin typeface="Times New Roman" panose="02020603050405020304" pitchFamily="18" charset="0"/>
                <a:cs typeface="Times New Roman" panose="02020603050405020304" pitchFamily="18" charset="0"/>
              </a:rPr>
            </a:br>
            <a:r>
              <a:rPr lang="en-US" sz="5400" b="1" dirty="0" smtClean="0">
                <a:solidFill>
                  <a:srgbClr val="FF0000"/>
                </a:solidFill>
                <a:latin typeface="Times New Roman" panose="02020603050405020304" pitchFamily="18" charset="0"/>
                <a:cs typeface="Times New Roman" panose="02020603050405020304" pitchFamily="18" charset="0"/>
              </a:rPr>
              <a:t>Wednesday 11/15</a:t>
            </a:r>
            <a:endParaRPr lang="en-US" sz="54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87828" y="1546167"/>
            <a:ext cx="8123909" cy="5153891"/>
          </a:xfrm>
        </p:spPr>
        <p:txBody>
          <a:bodyPr>
            <a:normAutofit fontScale="55000" lnSpcReduction="20000"/>
          </a:bodyPr>
          <a:lstStyle/>
          <a:p>
            <a:r>
              <a:rPr lang="en-US" sz="4400" b="1" dirty="0" smtClean="0"/>
              <a:t>Read sections 11.2-11.5 of TCI’s History Alive and detail the </a:t>
            </a:r>
            <a:r>
              <a:rPr lang="en-US" sz="4400" b="1" smtClean="0"/>
              <a:t>following with </a:t>
            </a:r>
            <a:r>
              <a:rPr lang="en-US" sz="4400" b="1" dirty="0" smtClean="0"/>
              <a:t>good notes:</a:t>
            </a:r>
          </a:p>
          <a:p>
            <a:pPr marL="742950" indent="-742950" algn="l">
              <a:buFont typeface="+mj-lt"/>
              <a:buAutoNum type="arabicPeriod"/>
            </a:pPr>
            <a:r>
              <a:rPr lang="en-US" sz="4500" dirty="0" smtClean="0"/>
              <a:t>What was Andrew Johnson’s Reconstruction Plan?</a:t>
            </a:r>
          </a:p>
          <a:p>
            <a:pPr marL="742950" indent="-742950" algn="l">
              <a:buFont typeface="+mj-lt"/>
              <a:buAutoNum type="arabicPeriod"/>
            </a:pPr>
            <a:r>
              <a:rPr lang="en-US" sz="4500" dirty="0" smtClean="0"/>
              <a:t>What happened with the Freedman’s Bureau?</a:t>
            </a:r>
          </a:p>
          <a:p>
            <a:pPr marL="742950" indent="-742950" algn="l">
              <a:buFont typeface="+mj-lt"/>
              <a:buAutoNum type="arabicPeriod"/>
            </a:pPr>
            <a:r>
              <a:rPr lang="en-US" sz="4500" dirty="0" smtClean="0"/>
              <a:t>Explain black codes and their impact.</a:t>
            </a:r>
          </a:p>
          <a:p>
            <a:pPr marL="742950" indent="-742950" algn="l">
              <a:buFont typeface="+mj-lt"/>
              <a:buAutoNum type="arabicPeriod"/>
            </a:pPr>
            <a:r>
              <a:rPr lang="en-US" sz="4500" dirty="0" smtClean="0"/>
              <a:t>Describe Congressional Reconstruction.</a:t>
            </a:r>
          </a:p>
          <a:p>
            <a:pPr marL="742950" indent="-742950" algn="l">
              <a:buFont typeface="+mj-lt"/>
              <a:buAutoNum type="arabicPeriod"/>
            </a:pPr>
            <a:r>
              <a:rPr lang="en-US" sz="4500" dirty="0" smtClean="0"/>
              <a:t>Discuss the Johnson impeachment.</a:t>
            </a:r>
          </a:p>
          <a:p>
            <a:pPr marL="742950" indent="-742950" algn="l">
              <a:buFont typeface="+mj-lt"/>
              <a:buAutoNum type="arabicPeriod"/>
            </a:pPr>
            <a:r>
              <a:rPr lang="en-US" sz="4500" dirty="0" smtClean="0"/>
              <a:t>Freedmen, Scalawags, carpetbaggers, problems of sharecropping</a:t>
            </a:r>
          </a:p>
          <a:p>
            <a:pPr marL="742950" indent="-742950" algn="l">
              <a:buFont typeface="+mj-lt"/>
              <a:buAutoNum type="arabicPeriod"/>
            </a:pPr>
            <a:r>
              <a:rPr lang="en-US" sz="4500" dirty="0" smtClean="0"/>
              <a:t>Rise of Ku Klux Klan</a:t>
            </a:r>
          </a:p>
          <a:p>
            <a:pPr marL="742950" indent="-742950" algn="l">
              <a:buFont typeface="+mj-lt"/>
              <a:buAutoNum type="arabicPeriod"/>
            </a:pPr>
            <a:r>
              <a:rPr lang="en-US" sz="4500" dirty="0" smtClean="0"/>
              <a:t>Describe the end of Reconstruction and Jim Crow Laws</a:t>
            </a:r>
          </a:p>
          <a:p>
            <a:pPr marL="742950" indent="-742950" algn="l">
              <a:buFont typeface="+mj-lt"/>
              <a:buAutoNum type="arabicPeriod"/>
            </a:pPr>
            <a:r>
              <a:rPr lang="en-US" sz="4500" dirty="0" smtClean="0"/>
              <a:t>Plessy v. Ferguson</a:t>
            </a:r>
          </a:p>
          <a:p>
            <a:endParaRPr lang="en-US" sz="4000" dirty="0"/>
          </a:p>
        </p:txBody>
      </p:sp>
    </p:spTree>
    <p:extLst>
      <p:ext uri="{BB962C8B-B14F-4D97-AF65-F5344CB8AC3E}">
        <p14:creationId xmlns:p14="http://schemas.microsoft.com/office/powerpoint/2010/main" val="38425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303" y="625975"/>
            <a:ext cx="7772400" cy="1189763"/>
          </a:xfrm>
        </p:spPr>
        <p:txBody>
          <a:bodyPr>
            <a:normAutofit/>
          </a:bodyPr>
          <a:lstStyle/>
          <a:p>
            <a:r>
              <a:rPr lang="en-US" sz="7200" b="1" dirty="0" smtClean="0">
                <a:solidFill>
                  <a:srgbClr val="0000FF"/>
                </a:solidFill>
                <a:latin typeface="Times New Roman" panose="02020603050405020304" pitchFamily="18" charset="0"/>
                <a:cs typeface="Times New Roman" panose="02020603050405020304" pitchFamily="18" charset="0"/>
              </a:rPr>
              <a:t>Bonus Project</a:t>
            </a:r>
            <a:endParaRPr lang="en-US" sz="72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87829" y="1815738"/>
            <a:ext cx="7974874" cy="3442062"/>
          </a:xfrm>
        </p:spPr>
        <p:txBody>
          <a:bodyPr>
            <a:normAutofit/>
          </a:bodyPr>
          <a:lstStyle/>
          <a:p>
            <a:r>
              <a:rPr lang="en-US" sz="4000" dirty="0" smtClean="0"/>
              <a:t>Experience Seattle History</a:t>
            </a:r>
          </a:p>
          <a:p>
            <a:endParaRPr lang="en-US" sz="4000" dirty="0"/>
          </a:p>
        </p:txBody>
      </p:sp>
    </p:spTree>
    <p:extLst>
      <p:ext uri="{BB962C8B-B14F-4D97-AF65-F5344CB8AC3E}">
        <p14:creationId xmlns:p14="http://schemas.microsoft.com/office/powerpoint/2010/main" val="15144508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28650" y="365126"/>
            <a:ext cx="7886700" cy="815281"/>
          </a:xfrm>
        </p:spPr>
        <p:txBody>
          <a:bodyPr/>
          <a:lstStyle/>
          <a:p>
            <a:pPr eaLnBrk="1" fontAlgn="auto" hangingPunct="1">
              <a:spcAft>
                <a:spcPts val="0"/>
              </a:spcAft>
              <a:defRPr/>
            </a:pPr>
            <a:r>
              <a:rPr lang="en-US" b="1" dirty="0">
                <a:solidFill>
                  <a:srgbClr val="0000FF"/>
                </a:solidFill>
                <a:latin typeface="Times New Roman" panose="02020603050405020304" pitchFamily="18" charset="0"/>
                <a:cs typeface="Times New Roman" panose="02020603050405020304" pitchFamily="18" charset="0"/>
              </a:rPr>
              <a:t>Reconstruction - 1865-1877</a:t>
            </a:r>
          </a:p>
        </p:txBody>
      </p:sp>
      <p:sp>
        <p:nvSpPr>
          <p:cNvPr id="10243" name="Rectangle 3"/>
          <p:cNvSpPr>
            <a:spLocks noGrp="1" noChangeArrowheads="1"/>
          </p:cNvSpPr>
          <p:nvPr>
            <p:ph idx="1"/>
          </p:nvPr>
        </p:nvSpPr>
        <p:spPr>
          <a:xfrm>
            <a:off x="628650" y="1554480"/>
            <a:ext cx="7886700" cy="4622483"/>
          </a:xfrm>
        </p:spPr>
        <p:txBody>
          <a:bodyPr>
            <a:normAutofit/>
          </a:bodyPr>
          <a:lstStyle/>
          <a:p>
            <a:pPr eaLnBrk="1" hangingPunct="1"/>
            <a:r>
              <a:rPr lang="en-US" altLang="en-US" sz="3200" dirty="0" smtClean="0">
                <a:latin typeface="Candara" panose="020E0502030303020204" pitchFamily="34" charset="0"/>
              </a:rPr>
              <a:t>Federal government program to repair damage to the South</a:t>
            </a:r>
          </a:p>
          <a:p>
            <a:pPr marL="0" indent="0" eaLnBrk="1" hangingPunct="1">
              <a:buNone/>
            </a:pPr>
            <a:endParaRPr lang="en-US" altLang="en-US" sz="3200" dirty="0" smtClean="0">
              <a:latin typeface="Candara" panose="020E0502030303020204" pitchFamily="34" charset="0"/>
            </a:endParaRPr>
          </a:p>
          <a:p>
            <a:pPr eaLnBrk="1" hangingPunct="1"/>
            <a:r>
              <a:rPr lang="en-US" altLang="en-US" sz="3200" dirty="0" smtClean="0">
                <a:latin typeface="Candara" panose="020E0502030303020204" pitchFamily="34" charset="0"/>
              </a:rPr>
              <a:t>Restore and re-integrate confederate states into the Union</a:t>
            </a:r>
          </a:p>
          <a:p>
            <a:pPr eaLnBrk="1" hangingPunct="1"/>
            <a:endParaRPr lang="en-US" altLang="en-US" sz="3200" dirty="0" smtClean="0">
              <a:latin typeface="Candara" panose="020E0502030303020204" pitchFamily="34" charset="0"/>
            </a:endParaRPr>
          </a:p>
          <a:p>
            <a:pPr eaLnBrk="1" hangingPunct="1"/>
            <a:r>
              <a:rPr lang="en-US" altLang="en-US" sz="3200" dirty="0" smtClean="0">
                <a:latin typeface="Candara" panose="020E0502030303020204" pitchFamily="34" charset="0"/>
              </a:rPr>
              <a:t>Hugely controversial for many reasons, and still debated today</a:t>
            </a:r>
          </a:p>
        </p:txBody>
      </p:sp>
    </p:spTree>
    <p:extLst>
      <p:ext uri="{BB962C8B-B14F-4D97-AF65-F5344CB8AC3E}">
        <p14:creationId xmlns:p14="http://schemas.microsoft.com/office/powerpoint/2010/main" val="92430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303" y="351655"/>
            <a:ext cx="7772400" cy="1189763"/>
          </a:xfrm>
        </p:spPr>
        <p:txBody>
          <a:bodyPr>
            <a:normAutofit/>
          </a:bodyPr>
          <a:lstStyle/>
          <a:p>
            <a:r>
              <a:rPr lang="en-US" sz="7200" b="1" dirty="0" smtClean="0">
                <a:solidFill>
                  <a:srgbClr val="0000FF"/>
                </a:solidFill>
                <a:latin typeface="Times New Roman" panose="02020603050405020304" pitchFamily="18" charset="0"/>
                <a:cs typeface="Times New Roman" panose="02020603050405020304" pitchFamily="18" charset="0"/>
              </a:rPr>
              <a:t>Warm Up </a:t>
            </a:r>
            <a:r>
              <a:rPr lang="en-US" sz="7200" b="1" dirty="0" smtClean="0">
                <a:solidFill>
                  <a:srgbClr val="0000FF"/>
                </a:solidFill>
                <a:latin typeface="Times New Roman" panose="02020603050405020304" pitchFamily="18" charset="0"/>
                <a:cs typeface="Times New Roman" panose="02020603050405020304" pitchFamily="18" charset="0"/>
              </a:rPr>
              <a:t>11/14</a:t>
            </a:r>
            <a:endParaRPr lang="en-US" sz="7200" b="1" dirty="0">
              <a:solidFill>
                <a:srgbClr val="0000FF"/>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87829" y="2103120"/>
            <a:ext cx="7974874" cy="3154680"/>
          </a:xfrm>
        </p:spPr>
        <p:txBody>
          <a:bodyPr>
            <a:normAutofit/>
          </a:bodyPr>
          <a:lstStyle/>
          <a:p>
            <a:r>
              <a:rPr lang="en-US" sz="4000" dirty="0" smtClean="0"/>
              <a:t>In what ways will Reconstruction afte</a:t>
            </a:r>
            <a:r>
              <a:rPr lang="en-US" sz="4000" dirty="0" smtClean="0"/>
              <a:t>r the Civil War be difficult in both the North and the South?</a:t>
            </a:r>
            <a:endParaRPr lang="en-US" sz="4000" dirty="0"/>
          </a:p>
        </p:txBody>
      </p:sp>
    </p:spTree>
    <p:extLst>
      <p:ext uri="{BB962C8B-B14F-4D97-AF65-F5344CB8AC3E}">
        <p14:creationId xmlns:p14="http://schemas.microsoft.com/office/powerpoint/2010/main" val="340099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28650" y="365126"/>
            <a:ext cx="7886700" cy="790343"/>
          </a:xfrm>
        </p:spPr>
        <p:txBody>
          <a:bodyPr/>
          <a:lstStyle/>
          <a:p>
            <a:r>
              <a:rPr lang="en-US" altLang="en-US" b="1" dirty="0" smtClean="0">
                <a:solidFill>
                  <a:srgbClr val="0000FF"/>
                </a:solidFill>
                <a:latin typeface="Times New Roman" panose="02020603050405020304" pitchFamily="18" charset="0"/>
                <a:cs typeface="Times New Roman" panose="02020603050405020304" pitchFamily="18" charset="0"/>
              </a:rPr>
              <a:t>Three Plans for Reconstruction</a:t>
            </a:r>
          </a:p>
        </p:txBody>
      </p:sp>
      <p:sp>
        <p:nvSpPr>
          <p:cNvPr id="3" name="Content Placeholder 2"/>
          <p:cNvSpPr>
            <a:spLocks noGrp="1"/>
          </p:cNvSpPr>
          <p:nvPr>
            <p:ph idx="1"/>
          </p:nvPr>
        </p:nvSpPr>
        <p:spPr>
          <a:xfrm>
            <a:off x="300446" y="1413164"/>
            <a:ext cx="8503920" cy="4763799"/>
          </a:xfrm>
        </p:spPr>
        <p:txBody>
          <a:bodyPr/>
          <a:lstStyle/>
          <a:p>
            <a:pPr>
              <a:defRPr/>
            </a:pPr>
            <a:r>
              <a:rPr lang="en-US" sz="3600" dirty="0" smtClean="0">
                <a:solidFill>
                  <a:srgbClr val="FF0000"/>
                </a:solidFill>
                <a:latin typeface="Candara" panose="020E0502030303020204" pitchFamily="34" charset="0"/>
              </a:rPr>
              <a:t>Lincoln’s 10% Plan</a:t>
            </a:r>
          </a:p>
          <a:p>
            <a:pPr lvl="1">
              <a:defRPr/>
            </a:pPr>
            <a:r>
              <a:rPr lang="en-US" sz="3200" dirty="0" smtClean="0">
                <a:latin typeface="Candara" panose="020E0502030303020204" pitchFamily="34" charset="0"/>
              </a:rPr>
              <a:t>Lenient</a:t>
            </a:r>
          </a:p>
          <a:p>
            <a:pPr lvl="1">
              <a:defRPr/>
            </a:pPr>
            <a:r>
              <a:rPr lang="en-US" sz="3200" dirty="0" smtClean="0">
                <a:latin typeface="Candara" panose="020E0502030303020204" pitchFamily="34" charset="0"/>
              </a:rPr>
              <a:t>Pardoned confederates who pledged allegiance</a:t>
            </a:r>
          </a:p>
          <a:p>
            <a:pPr lvl="2">
              <a:defRPr/>
            </a:pPr>
            <a:r>
              <a:rPr lang="en-US" sz="2800" dirty="0" smtClean="0">
                <a:latin typeface="Candara" panose="020E0502030303020204" pitchFamily="34" charset="0"/>
              </a:rPr>
              <a:t>After 10% of state pledged, state could reinstate government</a:t>
            </a:r>
          </a:p>
          <a:p>
            <a:pPr lvl="1">
              <a:defRPr/>
            </a:pPr>
            <a:r>
              <a:rPr lang="en-US" sz="3200" dirty="0" smtClean="0">
                <a:latin typeface="Candara" panose="020E0502030303020204" pitchFamily="34" charset="0"/>
              </a:rPr>
              <a:t>Radicals oppose</a:t>
            </a:r>
          </a:p>
          <a:p>
            <a:pPr lvl="2">
              <a:defRPr/>
            </a:pPr>
            <a:r>
              <a:rPr lang="en-US" sz="2800" dirty="0" smtClean="0">
                <a:latin typeface="Candara" panose="020E0502030303020204" pitchFamily="34" charset="0"/>
              </a:rPr>
              <a:t>Want full citizenship and vote for former slaves</a:t>
            </a:r>
          </a:p>
          <a:p>
            <a:pPr lvl="2">
              <a:defRPr/>
            </a:pPr>
            <a:r>
              <a:rPr lang="en-US" sz="2800" dirty="0" smtClean="0">
                <a:latin typeface="Candara" panose="020E0502030303020204" pitchFamily="34" charset="0"/>
              </a:rPr>
              <a:t>Proposed Congressional Reconstruction</a:t>
            </a:r>
          </a:p>
          <a:p>
            <a:pPr marL="457200" lvl="1" indent="0">
              <a:buFontTx/>
              <a:buNone/>
              <a:defRPr/>
            </a:pPr>
            <a:endParaRPr lang="en-US" dirty="0" smtClean="0">
              <a:latin typeface="Georgia" pitchFamily="18" charset="0"/>
            </a:endParaRPr>
          </a:p>
          <a:p>
            <a:pPr marL="457200" lvl="1" indent="0">
              <a:buFontTx/>
              <a:buNone/>
              <a:defRPr/>
            </a:pPr>
            <a:endParaRPr lang="en-US" dirty="0" smtClean="0"/>
          </a:p>
          <a:p>
            <a:pPr>
              <a:defRPr/>
            </a:pPr>
            <a:endParaRPr lang="en-US" dirty="0"/>
          </a:p>
        </p:txBody>
      </p:sp>
    </p:spTree>
    <p:extLst>
      <p:ext uri="{BB962C8B-B14F-4D97-AF65-F5344CB8AC3E}">
        <p14:creationId xmlns:p14="http://schemas.microsoft.com/office/powerpoint/2010/main" val="41652431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28650" y="365126"/>
            <a:ext cx="7886700" cy="790343"/>
          </a:xfrm>
        </p:spPr>
        <p:txBody>
          <a:bodyPr/>
          <a:lstStyle/>
          <a:p>
            <a:r>
              <a:rPr lang="en-US" altLang="en-US" b="1" dirty="0" smtClean="0">
                <a:solidFill>
                  <a:srgbClr val="0000FF"/>
                </a:solidFill>
                <a:latin typeface="Times New Roman" panose="02020603050405020304" pitchFamily="18" charset="0"/>
                <a:cs typeface="Times New Roman" panose="02020603050405020304" pitchFamily="18" charset="0"/>
              </a:rPr>
              <a:t>Three Plans for Reconstruction</a:t>
            </a:r>
          </a:p>
        </p:txBody>
      </p:sp>
      <p:sp>
        <p:nvSpPr>
          <p:cNvPr id="3" name="Content Placeholder 2"/>
          <p:cNvSpPr>
            <a:spLocks noGrp="1"/>
          </p:cNvSpPr>
          <p:nvPr>
            <p:ph idx="1"/>
          </p:nvPr>
        </p:nvSpPr>
        <p:spPr>
          <a:xfrm>
            <a:off x="300446" y="1413164"/>
            <a:ext cx="8503920" cy="4763799"/>
          </a:xfrm>
        </p:spPr>
        <p:txBody>
          <a:bodyPr/>
          <a:lstStyle/>
          <a:p>
            <a:pPr>
              <a:defRPr/>
            </a:pPr>
            <a:r>
              <a:rPr lang="en-US" sz="3600" dirty="0">
                <a:latin typeface="Candara" panose="020E0502030303020204" pitchFamily="34" charset="0"/>
              </a:rPr>
              <a:t>Johnson’s Plan</a:t>
            </a:r>
          </a:p>
          <a:p>
            <a:pPr lvl="1">
              <a:defRPr/>
            </a:pPr>
            <a:r>
              <a:rPr lang="en-US" sz="3200" dirty="0" smtClean="0">
                <a:latin typeface="Candara" panose="020E0502030303020204" pitchFamily="34" charset="0"/>
              </a:rPr>
              <a:t> similar to 10%</a:t>
            </a:r>
          </a:p>
          <a:p>
            <a:pPr lvl="1">
              <a:defRPr/>
            </a:pPr>
            <a:r>
              <a:rPr lang="en-US" sz="3200" dirty="0" smtClean="0">
                <a:solidFill>
                  <a:srgbClr val="FF0000"/>
                </a:solidFill>
                <a:latin typeface="Candara" panose="020E0502030303020204" pitchFamily="34" charset="0"/>
              </a:rPr>
              <a:t>Statehood = declare secession illegal, swear allegiance, ratify 13</a:t>
            </a:r>
            <a:r>
              <a:rPr lang="en-US" sz="3200" baseline="30000" dirty="0" smtClean="0">
                <a:solidFill>
                  <a:srgbClr val="FF0000"/>
                </a:solidFill>
                <a:latin typeface="Candara" panose="020E0502030303020204" pitchFamily="34" charset="0"/>
              </a:rPr>
              <a:t>th</a:t>
            </a:r>
            <a:r>
              <a:rPr lang="en-US" sz="3200" dirty="0" smtClean="0">
                <a:solidFill>
                  <a:srgbClr val="FF0000"/>
                </a:solidFill>
                <a:latin typeface="Candara" panose="020E0502030303020204" pitchFamily="34" charset="0"/>
              </a:rPr>
              <a:t> Amendment</a:t>
            </a:r>
          </a:p>
          <a:p>
            <a:pPr lvl="1">
              <a:defRPr/>
            </a:pPr>
            <a:r>
              <a:rPr lang="en-US" sz="3200" dirty="0" smtClean="0">
                <a:latin typeface="Candara" panose="020E0502030303020204" pitchFamily="34" charset="0"/>
              </a:rPr>
              <a:t>New legislators included former Confederate office holders, generals, and cabinet members – </a:t>
            </a:r>
            <a:r>
              <a:rPr lang="en-US" sz="3200" dirty="0" smtClean="0">
                <a:solidFill>
                  <a:srgbClr val="FF0000"/>
                </a:solidFill>
                <a:latin typeface="Candara" panose="020E0502030303020204" pitchFamily="34" charset="0"/>
              </a:rPr>
              <a:t>all pardoned</a:t>
            </a:r>
          </a:p>
          <a:p>
            <a:pPr lvl="1">
              <a:defRPr/>
            </a:pPr>
            <a:r>
              <a:rPr lang="en-US" sz="3200" dirty="0" smtClean="0">
                <a:latin typeface="Candara" panose="020E0502030303020204" pitchFamily="34" charset="0"/>
              </a:rPr>
              <a:t>Also failed to extend rights to former slaves</a:t>
            </a:r>
            <a:endParaRPr lang="en-US" sz="3200" dirty="0">
              <a:latin typeface="Candara" panose="020E0502030303020204" pitchFamily="34" charset="0"/>
            </a:endParaRPr>
          </a:p>
          <a:p>
            <a:pPr marL="457200" lvl="1" indent="0">
              <a:buFontTx/>
              <a:buNone/>
              <a:defRPr/>
            </a:pPr>
            <a:endParaRPr lang="en-US" dirty="0" smtClean="0">
              <a:latin typeface="Georgia" pitchFamily="18" charset="0"/>
            </a:endParaRPr>
          </a:p>
          <a:p>
            <a:pPr marL="457200" lvl="1" indent="0">
              <a:buFontTx/>
              <a:buNone/>
              <a:defRPr/>
            </a:pPr>
            <a:endParaRPr lang="en-US" dirty="0" smtClean="0"/>
          </a:p>
          <a:p>
            <a:pPr>
              <a:defRPr/>
            </a:pPr>
            <a:endParaRPr lang="en-US" dirty="0"/>
          </a:p>
        </p:txBody>
      </p:sp>
    </p:spTree>
    <p:extLst>
      <p:ext uri="{BB962C8B-B14F-4D97-AF65-F5344CB8AC3E}">
        <p14:creationId xmlns:p14="http://schemas.microsoft.com/office/powerpoint/2010/main" val="2608646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28650" y="365126"/>
            <a:ext cx="7886700" cy="790343"/>
          </a:xfrm>
        </p:spPr>
        <p:txBody>
          <a:bodyPr/>
          <a:lstStyle/>
          <a:p>
            <a:r>
              <a:rPr lang="en-US" altLang="en-US" b="1" dirty="0" smtClean="0">
                <a:solidFill>
                  <a:srgbClr val="0000FF"/>
                </a:solidFill>
                <a:latin typeface="Times New Roman" panose="02020603050405020304" pitchFamily="18" charset="0"/>
                <a:cs typeface="Times New Roman" panose="02020603050405020304" pitchFamily="18" charset="0"/>
              </a:rPr>
              <a:t>Black codes</a:t>
            </a:r>
          </a:p>
        </p:txBody>
      </p:sp>
      <p:sp>
        <p:nvSpPr>
          <p:cNvPr id="3" name="Content Placeholder 2"/>
          <p:cNvSpPr>
            <a:spLocks noGrp="1"/>
          </p:cNvSpPr>
          <p:nvPr>
            <p:ph idx="1"/>
          </p:nvPr>
        </p:nvSpPr>
        <p:spPr>
          <a:xfrm>
            <a:off x="300446" y="1155470"/>
            <a:ext cx="8503920" cy="5021494"/>
          </a:xfrm>
        </p:spPr>
        <p:txBody>
          <a:bodyPr/>
          <a:lstStyle/>
          <a:p>
            <a:pPr>
              <a:defRPr/>
            </a:pPr>
            <a:r>
              <a:rPr lang="en-US" sz="3600" dirty="0" smtClean="0">
                <a:latin typeface="Candara" panose="020E0502030303020204" pitchFamily="34" charset="0"/>
              </a:rPr>
              <a:t>Restored many restrictions of slavery</a:t>
            </a:r>
          </a:p>
          <a:p>
            <a:pPr lvl="1">
              <a:defRPr/>
            </a:pPr>
            <a:r>
              <a:rPr lang="en-US" sz="3200" dirty="0" smtClean="0">
                <a:latin typeface="Candara" panose="020E0502030303020204" pitchFamily="34" charset="0"/>
              </a:rPr>
              <a:t>Travel permits, weapons banned, marriage laws, etc.</a:t>
            </a:r>
          </a:p>
          <a:p>
            <a:pPr>
              <a:defRPr/>
            </a:pPr>
            <a:r>
              <a:rPr lang="en-US" sz="3600" dirty="0" smtClean="0">
                <a:solidFill>
                  <a:srgbClr val="FF0000"/>
                </a:solidFill>
                <a:latin typeface="Candara" panose="020E0502030303020204" pitchFamily="34" charset="0"/>
              </a:rPr>
              <a:t>Proved that little had changed in Confederate minds</a:t>
            </a:r>
          </a:p>
          <a:p>
            <a:pPr>
              <a:defRPr/>
            </a:pPr>
            <a:r>
              <a:rPr lang="en-US" sz="3600" dirty="0" smtClean="0">
                <a:latin typeface="Candara" panose="020E0502030303020204" pitchFamily="34" charset="0"/>
              </a:rPr>
              <a:t>Johnson vetoes Congressional attempts to help African Americans </a:t>
            </a:r>
            <a:r>
              <a:rPr lang="en-US" sz="3200" dirty="0" smtClean="0">
                <a:latin typeface="Candara" panose="020E0502030303020204" pitchFamily="34" charset="0"/>
              </a:rPr>
              <a:t>(Freedmen’s Bureau, Civil Rights Act 1866)</a:t>
            </a:r>
          </a:p>
          <a:p>
            <a:pPr marL="0" indent="0">
              <a:buNone/>
              <a:defRPr/>
            </a:pPr>
            <a:endParaRPr lang="en-US" sz="3600" dirty="0" smtClean="0">
              <a:latin typeface="Candara" panose="020E0502030303020204" pitchFamily="34" charset="0"/>
            </a:endParaRPr>
          </a:p>
          <a:p>
            <a:pPr lvl="1">
              <a:defRPr/>
            </a:pPr>
            <a:endParaRPr lang="en-US" sz="2800" dirty="0">
              <a:latin typeface="Candara" panose="020E0502030303020204" pitchFamily="34" charset="0"/>
            </a:endParaRPr>
          </a:p>
          <a:p>
            <a:pPr marL="457200" lvl="1" indent="0">
              <a:buFontTx/>
              <a:buNone/>
              <a:defRPr/>
            </a:pPr>
            <a:endParaRPr lang="en-US" dirty="0" smtClean="0">
              <a:latin typeface="Georgia" pitchFamily="18" charset="0"/>
            </a:endParaRPr>
          </a:p>
          <a:p>
            <a:pPr marL="457200" lvl="1" indent="0">
              <a:buFontTx/>
              <a:buNone/>
              <a:defRPr/>
            </a:pPr>
            <a:endParaRPr lang="en-US" dirty="0" smtClean="0"/>
          </a:p>
          <a:p>
            <a:pPr>
              <a:defRPr/>
            </a:pPr>
            <a:endParaRPr lang="en-US" dirty="0"/>
          </a:p>
        </p:txBody>
      </p:sp>
    </p:spTree>
    <p:extLst>
      <p:ext uri="{BB962C8B-B14F-4D97-AF65-F5344CB8AC3E}">
        <p14:creationId xmlns:p14="http://schemas.microsoft.com/office/powerpoint/2010/main" val="1544399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28650" y="365126"/>
            <a:ext cx="7886700" cy="831907"/>
          </a:xfrm>
        </p:spPr>
        <p:txBody>
          <a:bodyPr/>
          <a:lstStyle/>
          <a:p>
            <a:r>
              <a:rPr lang="en-US" altLang="en-US" b="1" dirty="0" smtClean="0">
                <a:solidFill>
                  <a:srgbClr val="0000FF"/>
                </a:solidFill>
                <a:latin typeface="Times New Roman" panose="02020603050405020304" pitchFamily="18" charset="0"/>
                <a:cs typeface="Times New Roman" panose="02020603050405020304" pitchFamily="18" charset="0"/>
              </a:rPr>
              <a:t>Congressional Reconstruction</a:t>
            </a:r>
          </a:p>
        </p:txBody>
      </p:sp>
      <p:sp>
        <p:nvSpPr>
          <p:cNvPr id="3" name="Content Placeholder 2"/>
          <p:cNvSpPr>
            <a:spLocks noGrp="1"/>
          </p:cNvSpPr>
          <p:nvPr>
            <p:ph idx="1"/>
          </p:nvPr>
        </p:nvSpPr>
        <p:spPr>
          <a:xfrm>
            <a:off x="76200" y="1280160"/>
            <a:ext cx="8991600" cy="4846003"/>
          </a:xfrm>
        </p:spPr>
        <p:txBody>
          <a:bodyPr/>
          <a:lstStyle/>
          <a:p>
            <a:pPr marL="0" indent="0">
              <a:buFontTx/>
              <a:buNone/>
              <a:defRPr/>
            </a:pPr>
            <a:r>
              <a:rPr lang="en-US" sz="2400" dirty="0" smtClean="0">
                <a:latin typeface="Georgia" pitchFamily="18" charset="0"/>
              </a:rPr>
              <a:t>Upset with the leniency of Johnson’s plan and the passing of </a:t>
            </a:r>
            <a:r>
              <a:rPr lang="en-US" sz="2400" b="1" dirty="0" smtClean="0">
                <a:solidFill>
                  <a:srgbClr val="FF0000"/>
                </a:solidFill>
                <a:latin typeface="Georgia" pitchFamily="18" charset="0"/>
              </a:rPr>
              <a:t>black code laws </a:t>
            </a:r>
            <a:r>
              <a:rPr lang="en-US" sz="2400" dirty="0" smtClean="0">
                <a:latin typeface="Georgia" pitchFamily="18" charset="0"/>
              </a:rPr>
              <a:t>in the South, Radical Republican pushed through the </a:t>
            </a:r>
            <a:r>
              <a:rPr lang="en-US" sz="2400" b="1" dirty="0" smtClean="0">
                <a:solidFill>
                  <a:srgbClr val="FF0000"/>
                </a:solidFill>
                <a:latin typeface="Georgia" pitchFamily="18" charset="0"/>
              </a:rPr>
              <a:t>Reconstruction Act of 1867</a:t>
            </a:r>
            <a:r>
              <a:rPr lang="en-US" sz="2400" dirty="0" smtClean="0">
                <a:solidFill>
                  <a:srgbClr val="FF0000"/>
                </a:solidFill>
                <a:latin typeface="Georgia" pitchFamily="18" charset="0"/>
              </a:rPr>
              <a:t>.</a:t>
            </a:r>
          </a:p>
          <a:p>
            <a:pPr marL="457200" indent="-457200">
              <a:buFontTx/>
              <a:buAutoNum type="arabicPeriod"/>
              <a:defRPr/>
            </a:pPr>
            <a:r>
              <a:rPr lang="en-US" sz="2400" dirty="0" smtClean="0">
                <a:latin typeface="Georgia" pitchFamily="18" charset="0"/>
              </a:rPr>
              <a:t>Broke the south into 5 zones under Northern military control</a:t>
            </a:r>
          </a:p>
          <a:p>
            <a:pPr marL="457200" indent="-457200">
              <a:buFontTx/>
              <a:buAutoNum type="arabicPeriod"/>
              <a:defRPr/>
            </a:pPr>
            <a:r>
              <a:rPr lang="en-US" sz="2400" dirty="0" smtClean="0">
                <a:latin typeface="Georgia" pitchFamily="18" charset="0"/>
              </a:rPr>
              <a:t>Did not recognize state governments created under presidential plans and ordered states to hold new elections for delegates to create new state constitutions (exc. Tennessee)</a:t>
            </a:r>
          </a:p>
          <a:p>
            <a:pPr marL="457200" indent="-457200">
              <a:buFontTx/>
              <a:buAutoNum type="arabicPeriod"/>
              <a:defRPr/>
            </a:pPr>
            <a:r>
              <a:rPr lang="en-US" sz="2400" dirty="0" smtClean="0">
                <a:latin typeface="Georgia" pitchFamily="18" charset="0"/>
              </a:rPr>
              <a:t>Required states to allow all qualified male voters, including African Americans to vote (disallowed confederate leaders)</a:t>
            </a:r>
          </a:p>
          <a:p>
            <a:pPr marL="457200" indent="-457200">
              <a:buFontTx/>
              <a:buAutoNum type="arabicPeriod"/>
              <a:defRPr/>
            </a:pPr>
            <a:r>
              <a:rPr lang="en-US" sz="2400" dirty="0" smtClean="0">
                <a:latin typeface="Georgia" pitchFamily="18" charset="0"/>
              </a:rPr>
              <a:t>Required ratification of the 14</a:t>
            </a:r>
            <a:r>
              <a:rPr lang="en-US" sz="2400" baseline="30000" dirty="0" smtClean="0">
                <a:latin typeface="Georgia" pitchFamily="18" charset="0"/>
              </a:rPr>
              <a:t>th</a:t>
            </a:r>
            <a:r>
              <a:rPr lang="en-US" sz="2400" dirty="0" smtClean="0">
                <a:latin typeface="Georgia" pitchFamily="18" charset="0"/>
              </a:rPr>
              <a:t> Amendment </a:t>
            </a:r>
          </a:p>
          <a:p>
            <a:pPr marL="457200" indent="-457200">
              <a:buFontTx/>
              <a:buAutoNum type="arabicPeriod"/>
              <a:defRPr/>
            </a:pPr>
            <a:r>
              <a:rPr lang="en-US" sz="2400" dirty="0" smtClean="0">
                <a:latin typeface="Georgia" pitchFamily="18" charset="0"/>
              </a:rPr>
              <a:t>Required Southern states to guarantee equal rights</a:t>
            </a:r>
          </a:p>
        </p:txBody>
      </p:sp>
    </p:spTree>
    <p:extLst>
      <p:ext uri="{BB962C8B-B14F-4D97-AF65-F5344CB8AC3E}">
        <p14:creationId xmlns:p14="http://schemas.microsoft.com/office/powerpoint/2010/main" val="1761719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28650" y="365127"/>
            <a:ext cx="7886700" cy="798656"/>
          </a:xfrm>
        </p:spPr>
        <p:txBody>
          <a:bodyPr/>
          <a:lstStyle/>
          <a:p>
            <a:r>
              <a:rPr lang="en-US" altLang="en-US" b="1" dirty="0" smtClean="0">
                <a:solidFill>
                  <a:srgbClr val="FF0000"/>
                </a:solidFill>
                <a:latin typeface="Baskerville Old Face" panose="02020602080505020303" pitchFamily="18" charset="0"/>
              </a:rPr>
              <a:t>Fourteenth Amendment</a:t>
            </a:r>
          </a:p>
        </p:txBody>
      </p:sp>
      <p:sp>
        <p:nvSpPr>
          <p:cNvPr id="13315" name="Rectangle 3"/>
          <p:cNvSpPr>
            <a:spLocks noGrp="1" noChangeArrowheads="1"/>
          </p:cNvSpPr>
          <p:nvPr>
            <p:ph idx="1"/>
          </p:nvPr>
        </p:nvSpPr>
        <p:spPr>
          <a:xfrm>
            <a:off x="628650" y="1446415"/>
            <a:ext cx="7886700" cy="4730548"/>
          </a:xfrm>
        </p:spPr>
        <p:txBody>
          <a:bodyPr/>
          <a:lstStyle/>
          <a:p>
            <a:pPr>
              <a:lnSpc>
                <a:spcPct val="90000"/>
              </a:lnSpc>
            </a:pPr>
            <a:r>
              <a:rPr lang="en-US" altLang="en-US" dirty="0" smtClean="0">
                <a:latin typeface="Candara" panose="020E0502030303020204" pitchFamily="34" charset="0"/>
              </a:rPr>
              <a:t>Congress unhappy with Johnson’s soft reconstruction plan</a:t>
            </a:r>
          </a:p>
          <a:p>
            <a:pPr>
              <a:lnSpc>
                <a:spcPct val="90000"/>
              </a:lnSpc>
            </a:pPr>
            <a:r>
              <a:rPr lang="en-US" altLang="en-US" dirty="0" smtClean="0">
                <a:latin typeface="Candara" panose="020E0502030303020204" pitchFamily="34" charset="0"/>
              </a:rPr>
              <a:t>Tries to pass a Civil Rights Act 1866, Johnson vetoes it</a:t>
            </a:r>
          </a:p>
          <a:p>
            <a:pPr>
              <a:lnSpc>
                <a:spcPct val="90000"/>
              </a:lnSpc>
            </a:pPr>
            <a:r>
              <a:rPr lang="en-US" altLang="en-US" dirty="0" smtClean="0">
                <a:latin typeface="Candara" panose="020E0502030303020204" pitchFamily="34" charset="0"/>
              </a:rPr>
              <a:t>Congress overrides it, then proposes an amendment to Constitution which will be ratified as the 14</a:t>
            </a:r>
            <a:r>
              <a:rPr lang="en-US" altLang="en-US" baseline="30000" dirty="0" smtClean="0">
                <a:latin typeface="Candara" panose="020E0502030303020204" pitchFamily="34" charset="0"/>
              </a:rPr>
              <a:t>th</a:t>
            </a:r>
            <a:r>
              <a:rPr lang="en-US" altLang="en-US" dirty="0" smtClean="0">
                <a:latin typeface="Candara" panose="020E0502030303020204" pitchFamily="34" charset="0"/>
              </a:rPr>
              <a:t> amendment in 1868</a:t>
            </a:r>
          </a:p>
          <a:p>
            <a:pPr>
              <a:lnSpc>
                <a:spcPct val="90000"/>
              </a:lnSpc>
            </a:pPr>
            <a:r>
              <a:rPr lang="en-US" altLang="en-US" dirty="0" smtClean="0">
                <a:solidFill>
                  <a:srgbClr val="FF0000"/>
                </a:solidFill>
                <a:latin typeface="Candara" panose="020E0502030303020204" pitchFamily="34" charset="0"/>
              </a:rPr>
              <a:t>14</a:t>
            </a:r>
            <a:r>
              <a:rPr lang="en-US" altLang="en-US" baseline="30000" dirty="0" smtClean="0">
                <a:solidFill>
                  <a:srgbClr val="FF0000"/>
                </a:solidFill>
                <a:latin typeface="Candara" panose="020E0502030303020204" pitchFamily="34" charset="0"/>
              </a:rPr>
              <a:t>th</a:t>
            </a:r>
            <a:r>
              <a:rPr lang="en-US" altLang="en-US" dirty="0" smtClean="0">
                <a:solidFill>
                  <a:srgbClr val="FF0000"/>
                </a:solidFill>
                <a:latin typeface="Candara" panose="020E0502030303020204" pitchFamily="34" charset="0"/>
              </a:rPr>
              <a:t> Amendment will become backbone of civil liberty in America</a:t>
            </a:r>
          </a:p>
        </p:txBody>
      </p:sp>
    </p:spTree>
    <p:extLst>
      <p:ext uri="{BB962C8B-B14F-4D97-AF65-F5344CB8AC3E}">
        <p14:creationId xmlns:p14="http://schemas.microsoft.com/office/powerpoint/2010/main" val="1036570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3287"/>
            <a:ext cx="7886700" cy="593662"/>
          </a:xfrm>
        </p:spPr>
        <p:txBody>
          <a:bodyPr>
            <a:normAutofit/>
          </a:bodyPr>
          <a:lstStyle/>
          <a:p>
            <a:r>
              <a:rPr lang="en-US" sz="3600" b="1" dirty="0" smtClean="0">
                <a:solidFill>
                  <a:srgbClr val="0000FF"/>
                </a:solidFill>
                <a:latin typeface="Times New Roman" panose="02020603050405020304" pitchFamily="18" charset="0"/>
                <a:cs typeface="Times New Roman" panose="02020603050405020304" pitchFamily="18" charset="0"/>
              </a:rPr>
              <a:t>Civil War Review (It’s about slavery)</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656949"/>
            <a:ext cx="7886700" cy="5930282"/>
          </a:xfrm>
        </p:spPr>
        <p:txBody>
          <a:bodyPr>
            <a:noAutofit/>
          </a:bodyPr>
          <a:lstStyle/>
          <a:p>
            <a:r>
              <a:rPr lang="en-US" sz="3200" b="1" dirty="0" smtClean="0"/>
              <a:t>Fort Sumter</a:t>
            </a:r>
          </a:p>
          <a:p>
            <a:pPr lvl="1"/>
            <a:r>
              <a:rPr lang="en-US" sz="2800" dirty="0" smtClean="0"/>
              <a:t>Confederates take it</a:t>
            </a:r>
          </a:p>
          <a:p>
            <a:pPr lvl="1"/>
            <a:r>
              <a:rPr lang="en-US" sz="2800" dirty="0" smtClean="0"/>
              <a:t>North Unites, Virginia secedes</a:t>
            </a:r>
          </a:p>
          <a:p>
            <a:r>
              <a:rPr lang="en-US" sz="3200" b="1" dirty="0" smtClean="0"/>
              <a:t>Bull Run</a:t>
            </a:r>
          </a:p>
          <a:p>
            <a:pPr lvl="1"/>
            <a:r>
              <a:rPr lang="en-US" sz="2800" dirty="0" smtClean="0"/>
              <a:t>Stonewall Jackson defeats Union</a:t>
            </a:r>
          </a:p>
          <a:p>
            <a:pPr lvl="1"/>
            <a:r>
              <a:rPr lang="en-US" sz="2800" dirty="0" smtClean="0"/>
              <a:t>North calls for more soldiers</a:t>
            </a:r>
          </a:p>
          <a:p>
            <a:r>
              <a:rPr lang="en-US" sz="3200" b="1" dirty="0" smtClean="0"/>
              <a:t>Shiloh</a:t>
            </a:r>
          </a:p>
          <a:p>
            <a:pPr lvl="1"/>
            <a:r>
              <a:rPr lang="en-US" sz="2800" dirty="0" smtClean="0"/>
              <a:t>War will be a slaughter</a:t>
            </a:r>
          </a:p>
          <a:p>
            <a:pPr lvl="1"/>
            <a:r>
              <a:rPr lang="en-US" sz="2800" dirty="0" smtClean="0"/>
              <a:t>Union might succeed in splitting south</a:t>
            </a:r>
          </a:p>
          <a:p>
            <a:r>
              <a:rPr lang="en-US" sz="3200" b="1" dirty="0" smtClean="0"/>
              <a:t>Battle for capitals</a:t>
            </a:r>
          </a:p>
          <a:p>
            <a:pPr lvl="1"/>
            <a:r>
              <a:rPr lang="en-US" sz="2800" dirty="0" smtClean="0">
                <a:solidFill>
                  <a:srgbClr val="FF0000"/>
                </a:solidFill>
              </a:rPr>
              <a:t>Robert E. Lee </a:t>
            </a:r>
            <a:r>
              <a:rPr lang="en-US" sz="2800" dirty="0" smtClean="0"/>
              <a:t>drives back Union at Richmond</a:t>
            </a:r>
          </a:p>
          <a:p>
            <a:pPr lvl="1"/>
            <a:r>
              <a:rPr lang="en-US" sz="2800" dirty="0" smtClean="0">
                <a:solidFill>
                  <a:srgbClr val="FF0000"/>
                </a:solidFill>
              </a:rPr>
              <a:t>McClellan</a:t>
            </a:r>
            <a:r>
              <a:rPr lang="en-US" sz="2800" dirty="0" smtClean="0"/>
              <a:t> drives back Confederates at Antietam</a:t>
            </a:r>
          </a:p>
        </p:txBody>
      </p:sp>
    </p:spTree>
    <p:extLst>
      <p:ext uri="{BB962C8B-B14F-4D97-AF65-F5344CB8AC3E}">
        <p14:creationId xmlns:p14="http://schemas.microsoft.com/office/powerpoint/2010/main" val="349281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5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5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28650" y="365126"/>
            <a:ext cx="7886700" cy="810531"/>
          </a:xfrm>
        </p:spPr>
        <p:txBody>
          <a:bodyPr/>
          <a:lstStyle/>
          <a:p>
            <a:pPr eaLnBrk="1" hangingPunct="1"/>
            <a:r>
              <a:rPr lang="en-US" altLang="en-US" sz="4000" b="1" dirty="0" smtClean="0">
                <a:solidFill>
                  <a:srgbClr val="0000FF"/>
                </a:solidFill>
                <a:latin typeface="Times New Roman" panose="02020603050405020304" pitchFamily="18" charset="0"/>
                <a:cs typeface="Times New Roman" panose="02020603050405020304" pitchFamily="18" charset="0"/>
              </a:rPr>
              <a:t>New Daily Lives of Former Slaves</a:t>
            </a:r>
          </a:p>
        </p:txBody>
      </p:sp>
      <p:sp>
        <p:nvSpPr>
          <p:cNvPr id="18435" name="Rectangle 3"/>
          <p:cNvSpPr>
            <a:spLocks noGrp="1" noChangeArrowheads="1"/>
          </p:cNvSpPr>
          <p:nvPr>
            <p:ph type="body" idx="1"/>
          </p:nvPr>
        </p:nvSpPr>
        <p:spPr>
          <a:xfrm>
            <a:off x="628650" y="1410789"/>
            <a:ext cx="7886700" cy="4766174"/>
          </a:xfrm>
        </p:spPr>
        <p:txBody>
          <a:bodyPr/>
          <a:lstStyle/>
          <a:p>
            <a:pPr eaLnBrk="1" hangingPunct="1"/>
            <a:r>
              <a:rPr lang="en-US" altLang="en-US" sz="3600" b="1" dirty="0" smtClean="0">
                <a:latin typeface="Candara" panose="020E0502030303020204" pitchFamily="34" charset="0"/>
              </a:rPr>
              <a:t>Freedom of movement</a:t>
            </a:r>
          </a:p>
          <a:p>
            <a:pPr lvl="1" eaLnBrk="1" hangingPunct="1"/>
            <a:r>
              <a:rPr lang="en-US" altLang="en-US" sz="3200" dirty="0" smtClean="0">
                <a:latin typeface="Candara" panose="020E0502030303020204" pitchFamily="34" charset="0"/>
              </a:rPr>
              <a:t>Some former slaves went in search of family members.</a:t>
            </a:r>
          </a:p>
          <a:p>
            <a:pPr lvl="1" eaLnBrk="1" hangingPunct="1"/>
            <a:r>
              <a:rPr lang="en-US" altLang="en-US" sz="3200" dirty="0" smtClean="0">
                <a:latin typeface="Candara" panose="020E0502030303020204" pitchFamily="34" charset="0"/>
              </a:rPr>
              <a:t>Some moved North or West</a:t>
            </a:r>
          </a:p>
          <a:p>
            <a:pPr eaLnBrk="1" hangingPunct="1"/>
            <a:r>
              <a:rPr lang="en-US" altLang="en-US" sz="3600" b="1" dirty="0" smtClean="0">
                <a:latin typeface="Candara" panose="020E0502030303020204" pitchFamily="34" charset="0"/>
              </a:rPr>
              <a:t>African-American education increase</a:t>
            </a:r>
          </a:p>
          <a:p>
            <a:pPr lvl="1" eaLnBrk="1" hangingPunct="1"/>
            <a:r>
              <a:rPr lang="en-US" altLang="en-US" sz="3200" dirty="0" smtClean="0">
                <a:latin typeface="Candara" panose="020E0502030303020204" pitchFamily="34" charset="0"/>
              </a:rPr>
              <a:t>Freedman’s Bureau help set up schools</a:t>
            </a:r>
          </a:p>
          <a:p>
            <a:pPr lvl="1" eaLnBrk="1" hangingPunct="1"/>
            <a:r>
              <a:rPr lang="en-US" altLang="en-US" sz="3200" dirty="0" smtClean="0">
                <a:latin typeface="Candara" panose="020E0502030303020204" pitchFamily="34" charset="0"/>
              </a:rPr>
              <a:t>From beginning, schools were de facto segregated </a:t>
            </a:r>
          </a:p>
          <a:p>
            <a:pPr eaLnBrk="1" hangingPunct="1">
              <a:buFontTx/>
              <a:buNone/>
            </a:pPr>
            <a:endParaRPr lang="en-US" altLang="en-US" dirty="0" smtClean="0">
              <a:latin typeface="Georgia" panose="02040502050405020303" pitchFamily="18" charset="0"/>
            </a:endParaRPr>
          </a:p>
        </p:txBody>
      </p:sp>
    </p:spTree>
    <p:extLst>
      <p:ext uri="{BB962C8B-B14F-4D97-AF65-F5344CB8AC3E}">
        <p14:creationId xmlns:p14="http://schemas.microsoft.com/office/powerpoint/2010/main" val="3862790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685800"/>
          </a:xfrm>
        </p:spPr>
        <p:txBody>
          <a:bodyPr/>
          <a:lstStyle/>
          <a:p>
            <a:pPr eaLnBrk="1" hangingPunct="1"/>
            <a:r>
              <a:rPr lang="en-US" altLang="en-US" sz="3600" b="1" dirty="0" smtClean="0">
                <a:solidFill>
                  <a:srgbClr val="0000FF"/>
                </a:solidFill>
                <a:latin typeface="Times New Roman" panose="02020603050405020304" pitchFamily="18" charset="0"/>
                <a:cs typeface="Times New Roman" panose="02020603050405020304" pitchFamily="18" charset="0"/>
              </a:rPr>
              <a:t>New Southern Agricultural System</a:t>
            </a:r>
          </a:p>
        </p:txBody>
      </p:sp>
      <p:sp>
        <p:nvSpPr>
          <p:cNvPr id="19459" name="Rectangle 3"/>
          <p:cNvSpPr>
            <a:spLocks noGrp="1" noChangeArrowheads="1"/>
          </p:cNvSpPr>
          <p:nvPr>
            <p:ph type="body" idx="1"/>
          </p:nvPr>
        </p:nvSpPr>
        <p:spPr>
          <a:xfrm>
            <a:off x="76200" y="990600"/>
            <a:ext cx="8991600" cy="5715000"/>
          </a:xfrm>
        </p:spPr>
        <p:txBody>
          <a:bodyPr/>
          <a:lstStyle/>
          <a:p>
            <a:r>
              <a:rPr lang="en-US" altLang="en-US" sz="3200" dirty="0" smtClean="0">
                <a:latin typeface="Candara" panose="020E0502030303020204" pitchFamily="34" charset="0"/>
              </a:rPr>
              <a:t>Old Plantation system was dead with the 13</a:t>
            </a:r>
            <a:r>
              <a:rPr lang="en-US" altLang="en-US" sz="3200" baseline="30000" dirty="0" smtClean="0">
                <a:latin typeface="Candara" panose="020E0502030303020204" pitchFamily="34" charset="0"/>
              </a:rPr>
              <a:t>th</a:t>
            </a:r>
            <a:r>
              <a:rPr lang="en-US" altLang="en-US" sz="3200" dirty="0" smtClean="0">
                <a:latin typeface="Candara" panose="020E0502030303020204" pitchFamily="34" charset="0"/>
              </a:rPr>
              <a:t> Amendment</a:t>
            </a:r>
          </a:p>
          <a:p>
            <a:r>
              <a:rPr lang="en-US" altLang="en-US" sz="3200" dirty="0" smtClean="0">
                <a:latin typeface="Candara" panose="020E0502030303020204" pitchFamily="34" charset="0"/>
              </a:rPr>
              <a:t>New system emerged soon after the Civil War</a:t>
            </a:r>
          </a:p>
          <a:p>
            <a:pPr lvl="1" eaLnBrk="1" hangingPunct="1">
              <a:buFontTx/>
              <a:buChar char="-"/>
            </a:pPr>
            <a:r>
              <a:rPr lang="en-US" altLang="en-US" sz="2800" b="1" dirty="0" smtClean="0">
                <a:latin typeface="Candara" panose="020E0502030303020204" pitchFamily="34" charset="0"/>
              </a:rPr>
              <a:t>Before 1860, 90% of cotton picked by slaves</a:t>
            </a:r>
          </a:p>
          <a:p>
            <a:pPr lvl="1" eaLnBrk="1" hangingPunct="1">
              <a:buFontTx/>
              <a:buChar char="-"/>
            </a:pPr>
            <a:r>
              <a:rPr lang="en-US" altLang="en-US" sz="2800" b="1" dirty="0" smtClean="0">
                <a:latin typeface="Candara" panose="020E0502030303020204" pitchFamily="34" charset="0"/>
              </a:rPr>
              <a:t>By 1875, 40% picked by white tenant farmers</a:t>
            </a:r>
            <a:endParaRPr lang="en-US" altLang="en-US" sz="2800" dirty="0" smtClean="0">
              <a:latin typeface="Candara" panose="020E0502030303020204" pitchFamily="34" charset="0"/>
            </a:endParaRPr>
          </a:p>
          <a:p>
            <a:r>
              <a:rPr lang="en-US" altLang="en-US" sz="3200" dirty="0" smtClean="0">
                <a:latin typeface="Candara" panose="020E0502030303020204" pitchFamily="34" charset="0"/>
              </a:rPr>
              <a:t>New system was broken into two categories--</a:t>
            </a:r>
            <a:r>
              <a:rPr lang="en-US" altLang="en-US" sz="3200" dirty="0" smtClean="0">
                <a:solidFill>
                  <a:srgbClr val="FF0000"/>
                </a:solidFill>
                <a:latin typeface="Candara" panose="020E0502030303020204" pitchFamily="34" charset="0"/>
              </a:rPr>
              <a:t>Sharecropping  &amp; Tenant Farming</a:t>
            </a:r>
          </a:p>
          <a:p>
            <a:r>
              <a:rPr lang="en-US" altLang="en-US" sz="3200" dirty="0" smtClean="0">
                <a:latin typeface="Candara" panose="020E0502030303020204" pitchFamily="34" charset="0"/>
              </a:rPr>
              <a:t>While this new system initially gave poor whites and African-Americans MORE economic freedom, it created </a:t>
            </a:r>
            <a:r>
              <a:rPr lang="en-US" altLang="en-US" sz="3200" b="1" dirty="0" smtClean="0">
                <a:latin typeface="Candara" panose="020E0502030303020204" pitchFamily="34" charset="0"/>
              </a:rPr>
              <a:t>generational poverty.</a:t>
            </a:r>
          </a:p>
          <a:p>
            <a:pPr lvl="1" eaLnBrk="1" hangingPunct="1">
              <a:buFontTx/>
              <a:buChar char="-"/>
            </a:pPr>
            <a:endParaRPr lang="en-US" altLang="en-US" b="1" dirty="0" smtClean="0">
              <a:latin typeface="Baskerville Old Face" panose="02020602080505020303" pitchFamily="18" charset="0"/>
            </a:endParaRPr>
          </a:p>
        </p:txBody>
      </p:sp>
    </p:spTree>
    <p:extLst>
      <p:ext uri="{BB962C8B-B14F-4D97-AF65-F5344CB8AC3E}">
        <p14:creationId xmlns:p14="http://schemas.microsoft.com/office/powerpoint/2010/main" val="17379280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2"/>
          <p:cNvSpPr>
            <a:spLocks noGrp="1" noChangeArrowheads="1"/>
          </p:cNvSpPr>
          <p:nvPr>
            <p:ph type="title"/>
          </p:nvPr>
        </p:nvSpPr>
        <p:spPr/>
        <p:txBody>
          <a:bodyPr/>
          <a:lstStyle/>
          <a:p>
            <a:pPr eaLnBrk="1" hangingPunct="1"/>
            <a:r>
              <a:rPr lang="en-US" altLang="en-US" dirty="0" smtClean="0"/>
              <a:t>Sharecropping</a:t>
            </a:r>
          </a:p>
        </p:txBody>
      </p:sp>
      <p:graphicFrame>
        <p:nvGraphicFramePr>
          <p:cNvPr id="2" name="Diagram 1"/>
          <p:cNvGraphicFramePr/>
          <p:nvPr/>
        </p:nvGraphicFramePr>
        <p:xfrm>
          <a:off x="381000" y="1538288"/>
          <a:ext cx="8382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8436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2"/>
          <p:cNvSpPr>
            <a:spLocks noGrp="1" noChangeArrowheads="1"/>
          </p:cNvSpPr>
          <p:nvPr>
            <p:ph type="title"/>
          </p:nvPr>
        </p:nvSpPr>
        <p:spPr/>
        <p:txBody>
          <a:bodyPr/>
          <a:lstStyle/>
          <a:p>
            <a:pPr eaLnBrk="1" hangingPunct="1"/>
            <a:r>
              <a:rPr lang="en-US" altLang="en-US" smtClean="0"/>
              <a:t>Tenant Farming</a:t>
            </a:r>
          </a:p>
        </p:txBody>
      </p:sp>
      <p:graphicFrame>
        <p:nvGraphicFramePr>
          <p:cNvPr id="2" name="Diagram 1"/>
          <p:cNvGraphicFramePr/>
          <p:nvPr/>
        </p:nvGraphicFramePr>
        <p:xfrm>
          <a:off x="457200" y="1614488"/>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80403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smtClean="0">
                <a:latin typeface="Cambria" panose="02040503050406030204" pitchFamily="18" charset="0"/>
              </a:rPr>
              <a:t>New Civil Rights of Reconstruction</a:t>
            </a:r>
          </a:p>
        </p:txBody>
      </p:sp>
      <p:sp>
        <p:nvSpPr>
          <p:cNvPr id="20483" name="Rectangle 3"/>
          <p:cNvSpPr>
            <a:spLocks noGrp="1" noChangeArrowheads="1"/>
          </p:cNvSpPr>
          <p:nvPr>
            <p:ph type="body" idx="1"/>
          </p:nvPr>
        </p:nvSpPr>
        <p:spPr/>
        <p:txBody>
          <a:bodyPr/>
          <a:lstStyle/>
          <a:p>
            <a:pPr eaLnBrk="1" hangingPunct="1"/>
            <a:r>
              <a:rPr lang="en-US" altLang="en-US" smtClean="0">
                <a:latin typeface="Cambria" panose="02040503050406030204" pitchFamily="18" charset="0"/>
              </a:rPr>
              <a:t>13</a:t>
            </a:r>
            <a:r>
              <a:rPr lang="en-US" altLang="en-US" baseline="30000" smtClean="0">
                <a:latin typeface="Cambria" panose="02040503050406030204" pitchFamily="18" charset="0"/>
              </a:rPr>
              <a:t>th</a:t>
            </a:r>
            <a:r>
              <a:rPr lang="en-US" altLang="en-US" smtClean="0">
                <a:latin typeface="Cambria" panose="02040503050406030204" pitchFamily="18" charset="0"/>
              </a:rPr>
              <a:t>, 14</a:t>
            </a:r>
            <a:r>
              <a:rPr lang="en-US" altLang="en-US" baseline="30000" smtClean="0">
                <a:latin typeface="Cambria" panose="02040503050406030204" pitchFamily="18" charset="0"/>
              </a:rPr>
              <a:t>th</a:t>
            </a:r>
            <a:r>
              <a:rPr lang="en-US" altLang="en-US" smtClean="0">
                <a:latin typeface="Cambria" panose="02040503050406030204" pitchFamily="18" charset="0"/>
              </a:rPr>
              <a:t> , &amp; 15</a:t>
            </a:r>
            <a:r>
              <a:rPr lang="en-US" altLang="en-US" baseline="30000" smtClean="0">
                <a:latin typeface="Cambria" panose="02040503050406030204" pitchFamily="18" charset="0"/>
              </a:rPr>
              <a:t>th</a:t>
            </a:r>
            <a:r>
              <a:rPr lang="en-US" altLang="en-US" smtClean="0">
                <a:latin typeface="Cambria" panose="02040503050406030204" pitchFamily="18" charset="0"/>
              </a:rPr>
              <a:t> Amendments</a:t>
            </a:r>
          </a:p>
          <a:p>
            <a:pPr eaLnBrk="1" hangingPunct="1"/>
            <a:r>
              <a:rPr lang="en-US" altLang="en-US" smtClean="0">
                <a:latin typeface="Cambria" panose="02040503050406030204" pitchFamily="18" charset="0"/>
              </a:rPr>
              <a:t>Freedmen’s Bureau</a:t>
            </a:r>
          </a:p>
          <a:p>
            <a:pPr eaLnBrk="1" hangingPunct="1"/>
            <a:r>
              <a:rPr lang="en-US" altLang="en-US" smtClean="0">
                <a:latin typeface="Cambria" panose="02040503050406030204" pitchFamily="18" charset="0"/>
              </a:rPr>
              <a:t>African-American property rights</a:t>
            </a:r>
          </a:p>
          <a:p>
            <a:pPr eaLnBrk="1" hangingPunct="1"/>
            <a:r>
              <a:rPr lang="en-US" altLang="en-US" smtClean="0">
                <a:latin typeface="Cambria" panose="02040503050406030204" pitchFamily="18" charset="0"/>
              </a:rPr>
              <a:t>African-American political participation</a:t>
            </a:r>
          </a:p>
          <a:p>
            <a:pPr eaLnBrk="1" hangingPunct="1"/>
            <a:r>
              <a:rPr lang="en-US" altLang="en-US" smtClean="0">
                <a:latin typeface="Cambria" panose="02040503050406030204" pitchFamily="18" charset="0"/>
              </a:rPr>
              <a:t>African-Americans in state and local office</a:t>
            </a:r>
          </a:p>
          <a:p>
            <a:pPr eaLnBrk="1" hangingPunct="1"/>
            <a:endParaRPr lang="en-US" altLang="en-US" smtClean="0"/>
          </a:p>
        </p:txBody>
      </p:sp>
    </p:spTree>
    <p:extLst>
      <p:ext uri="{BB962C8B-B14F-4D97-AF65-F5344CB8AC3E}">
        <p14:creationId xmlns:p14="http://schemas.microsoft.com/office/powerpoint/2010/main" val="23391886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b="1" dirty="0" smtClean="0">
                <a:solidFill>
                  <a:srgbClr val="0000FF"/>
                </a:solidFill>
                <a:latin typeface="Times New Roman" panose="02020603050405020304" pitchFamily="18" charset="0"/>
                <a:cs typeface="Times New Roman" panose="02020603050405020304" pitchFamily="18" charset="0"/>
              </a:rPr>
              <a:t>Republican South</a:t>
            </a:r>
          </a:p>
        </p:txBody>
      </p:sp>
      <p:sp>
        <p:nvSpPr>
          <p:cNvPr id="21507" name="Rectangle 3"/>
          <p:cNvSpPr>
            <a:spLocks noGrp="1" noChangeArrowheads="1"/>
          </p:cNvSpPr>
          <p:nvPr>
            <p:ph type="body" idx="1"/>
          </p:nvPr>
        </p:nvSpPr>
        <p:spPr>
          <a:xfrm>
            <a:off x="381000" y="1600200"/>
            <a:ext cx="8229600" cy="4525963"/>
          </a:xfrm>
        </p:spPr>
        <p:txBody>
          <a:bodyPr>
            <a:normAutofit/>
          </a:bodyPr>
          <a:lstStyle/>
          <a:p>
            <a:pPr eaLnBrk="1" hangingPunct="1"/>
            <a:r>
              <a:rPr lang="en-US" altLang="en-US" sz="3600" dirty="0" smtClean="0">
                <a:latin typeface="Candara" panose="020E0502030303020204" pitchFamily="34" charset="0"/>
              </a:rPr>
              <a:t>Republican control of south helped continue progress.</a:t>
            </a:r>
          </a:p>
          <a:p>
            <a:pPr eaLnBrk="1" hangingPunct="1"/>
            <a:r>
              <a:rPr lang="en-US" altLang="en-US" sz="3600" dirty="0" smtClean="0">
                <a:latin typeface="Candara" panose="020E0502030303020204" pitchFamily="34" charset="0"/>
              </a:rPr>
              <a:t>Made up of </a:t>
            </a:r>
            <a:r>
              <a:rPr lang="en-US" altLang="en-US" sz="3600" dirty="0" smtClean="0">
                <a:solidFill>
                  <a:srgbClr val="FF0000"/>
                </a:solidFill>
                <a:latin typeface="Candara" panose="020E0502030303020204" pitchFamily="34" charset="0"/>
              </a:rPr>
              <a:t>Freedmen, Carpetbaggers, &amp; Scalawags</a:t>
            </a:r>
            <a:r>
              <a:rPr lang="en-US" altLang="en-US" sz="3600" dirty="0" smtClean="0">
                <a:latin typeface="Candara" panose="020E0502030303020204" pitchFamily="34" charset="0"/>
              </a:rPr>
              <a:t>.</a:t>
            </a:r>
          </a:p>
          <a:p>
            <a:pPr lvl="2" eaLnBrk="1" hangingPunct="1"/>
            <a:r>
              <a:rPr lang="en-US" altLang="en-US" sz="2800" b="1" dirty="0" smtClean="0">
                <a:latin typeface="Candara" panose="020E0502030303020204" pitchFamily="34" charset="0"/>
              </a:rPr>
              <a:t>Carpetbaggers</a:t>
            </a:r>
            <a:r>
              <a:rPr lang="en-US" altLang="en-US" sz="2800" dirty="0" smtClean="0">
                <a:latin typeface="Candara" panose="020E0502030303020204" pitchFamily="34" charset="0"/>
              </a:rPr>
              <a:t>~ Northern Republicans who moved to South after Civil War (Some to help—Some to profit)</a:t>
            </a:r>
          </a:p>
          <a:p>
            <a:pPr lvl="2" eaLnBrk="1" hangingPunct="1"/>
            <a:r>
              <a:rPr lang="en-US" altLang="en-US" sz="2800" b="1" dirty="0" smtClean="0">
                <a:latin typeface="Candara" panose="020E0502030303020204" pitchFamily="34" charset="0"/>
              </a:rPr>
              <a:t>Scalawags</a:t>
            </a:r>
            <a:r>
              <a:rPr lang="en-US" altLang="en-US" sz="2800" dirty="0" smtClean="0">
                <a:latin typeface="Candara" panose="020E0502030303020204" pitchFamily="34" charset="0"/>
              </a:rPr>
              <a:t>~ Southerners who joined the Republican Party.</a:t>
            </a:r>
          </a:p>
        </p:txBody>
      </p:sp>
    </p:spTree>
    <p:extLst>
      <p:ext uri="{BB962C8B-B14F-4D97-AF65-F5344CB8AC3E}">
        <p14:creationId xmlns:p14="http://schemas.microsoft.com/office/powerpoint/2010/main" val="4380495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28650" y="365126"/>
            <a:ext cx="7886700" cy="692965"/>
          </a:xfrm>
        </p:spPr>
        <p:txBody>
          <a:bodyPr>
            <a:normAutofit fontScale="90000"/>
          </a:bodyPr>
          <a:lstStyle/>
          <a:p>
            <a:pPr eaLnBrk="1" hangingPunct="1"/>
            <a:r>
              <a:rPr lang="en-US" altLang="en-US" b="1" dirty="0" smtClean="0">
                <a:solidFill>
                  <a:srgbClr val="0000FF"/>
                </a:solidFill>
                <a:latin typeface="Times New Roman" panose="02020603050405020304" pitchFamily="18" charset="0"/>
                <a:cs typeface="Times New Roman" panose="02020603050405020304" pitchFamily="18" charset="0"/>
              </a:rPr>
              <a:t>Rise of the Ku Klux Klan</a:t>
            </a:r>
          </a:p>
        </p:txBody>
      </p:sp>
      <p:sp>
        <p:nvSpPr>
          <p:cNvPr id="22531" name="Rectangle 3"/>
          <p:cNvSpPr>
            <a:spLocks noGrp="1" noChangeArrowheads="1"/>
          </p:cNvSpPr>
          <p:nvPr>
            <p:ph type="body" idx="1"/>
          </p:nvPr>
        </p:nvSpPr>
        <p:spPr>
          <a:xfrm>
            <a:off x="195943" y="1058091"/>
            <a:ext cx="8660674" cy="5118872"/>
          </a:xfrm>
        </p:spPr>
        <p:txBody>
          <a:bodyPr/>
          <a:lstStyle/>
          <a:p>
            <a:r>
              <a:rPr lang="en-US" altLang="en-US" sz="3200" dirty="0" smtClean="0">
                <a:latin typeface="Cambria" panose="02040503050406030204" pitchFamily="18" charset="0"/>
              </a:rPr>
              <a:t>Formed by former Confederate officers.</a:t>
            </a:r>
          </a:p>
          <a:p>
            <a:r>
              <a:rPr lang="en-US" altLang="en-US" sz="3200" dirty="0" smtClean="0">
                <a:latin typeface="Cambria" panose="02040503050406030204" pitchFamily="18" charset="0"/>
              </a:rPr>
              <a:t>Initially was an open Social Club.</a:t>
            </a:r>
          </a:p>
          <a:p>
            <a:r>
              <a:rPr lang="en-US" altLang="en-US" sz="3200" dirty="0" smtClean="0">
                <a:latin typeface="Cambria" panose="02040503050406030204" pitchFamily="18" charset="0"/>
              </a:rPr>
              <a:t>Primary goal was to stop African Americans from exerting new rights, &amp; keep them at the bottom of the socio-economic hierarchy.</a:t>
            </a:r>
          </a:p>
          <a:p>
            <a:r>
              <a:rPr lang="en-US" altLang="en-US" sz="3200" dirty="0" smtClean="0">
                <a:latin typeface="Cambria" panose="02040503050406030204" pitchFamily="18" charset="0"/>
              </a:rPr>
              <a:t>Used intimidation and extreme violence to stop African-Americans from voting.</a:t>
            </a:r>
          </a:p>
          <a:p>
            <a:r>
              <a:rPr lang="en-US" altLang="en-US" sz="3200" dirty="0" smtClean="0">
                <a:latin typeface="Cambria" panose="02040503050406030204" pitchFamily="18" charset="0"/>
              </a:rPr>
              <a:t>Terror also expanded throughout the south even outside of the KKK scope </a:t>
            </a:r>
          </a:p>
          <a:p>
            <a:pPr eaLnBrk="1" hangingPunct="1"/>
            <a:endParaRPr lang="en-US" altLang="en-US" dirty="0" smtClean="0"/>
          </a:p>
        </p:txBody>
      </p:sp>
      <p:pic>
        <p:nvPicPr>
          <p:cNvPr id="3074"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3577" y="0"/>
            <a:ext cx="1750423" cy="1750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1304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14300" y="0"/>
            <a:ext cx="8915400" cy="1130255"/>
          </a:xfrm>
        </p:spPr>
        <p:txBody>
          <a:bodyPr/>
          <a:lstStyle/>
          <a:p>
            <a:r>
              <a:rPr lang="en-US" altLang="en-US" sz="3200" b="1" dirty="0" smtClean="0">
                <a:solidFill>
                  <a:srgbClr val="0000FF"/>
                </a:solidFill>
                <a:latin typeface="Times New Roman" panose="02020603050405020304" pitchFamily="18" charset="0"/>
                <a:cs typeface="Times New Roman" panose="02020603050405020304" pitchFamily="18" charset="0"/>
              </a:rPr>
              <a:t>Factors Leading to the Failure of Reconstruction </a:t>
            </a:r>
          </a:p>
        </p:txBody>
      </p:sp>
      <p:sp>
        <p:nvSpPr>
          <p:cNvPr id="23555" name="Content Placeholder 2"/>
          <p:cNvSpPr>
            <a:spLocks noGrp="1"/>
          </p:cNvSpPr>
          <p:nvPr>
            <p:ph idx="1"/>
          </p:nvPr>
        </p:nvSpPr>
        <p:spPr>
          <a:xfrm>
            <a:off x="628650" y="888274"/>
            <a:ext cx="7886700" cy="5447212"/>
          </a:xfrm>
        </p:spPr>
        <p:txBody>
          <a:bodyPr>
            <a:noAutofit/>
          </a:bodyPr>
          <a:lstStyle/>
          <a:p>
            <a:r>
              <a:rPr lang="en-US" altLang="en-US" sz="3600" dirty="0" smtClean="0">
                <a:latin typeface="Candara" panose="020E0502030303020204" pitchFamily="34" charset="0"/>
              </a:rPr>
              <a:t>Rise of the KKK</a:t>
            </a:r>
          </a:p>
          <a:p>
            <a:r>
              <a:rPr lang="en-US" altLang="en-US" sz="3600" dirty="0" smtClean="0">
                <a:latin typeface="Candara" panose="020E0502030303020204" pitchFamily="34" charset="0"/>
              </a:rPr>
              <a:t>Fracture of the Republican Party</a:t>
            </a:r>
          </a:p>
          <a:p>
            <a:r>
              <a:rPr lang="en-US" altLang="en-US" sz="3600" dirty="0" smtClean="0">
                <a:latin typeface="Candara" panose="020E0502030303020204" pitchFamily="34" charset="0"/>
              </a:rPr>
              <a:t>Panic of 1873</a:t>
            </a:r>
          </a:p>
          <a:p>
            <a:r>
              <a:rPr lang="en-US" altLang="en-US" sz="3600" dirty="0" smtClean="0">
                <a:latin typeface="Candara" panose="020E0502030303020204" pitchFamily="34" charset="0"/>
              </a:rPr>
              <a:t>Supreme Court refusal to support 14</a:t>
            </a:r>
            <a:r>
              <a:rPr lang="en-US" altLang="en-US" sz="3600" baseline="30000" dirty="0" smtClean="0">
                <a:latin typeface="Candara" panose="020E0502030303020204" pitchFamily="34" charset="0"/>
              </a:rPr>
              <a:t>th</a:t>
            </a:r>
            <a:r>
              <a:rPr lang="en-US" altLang="en-US" sz="3600" dirty="0" smtClean="0">
                <a:latin typeface="Candara" panose="020E0502030303020204" pitchFamily="34" charset="0"/>
              </a:rPr>
              <a:t> &amp; 15</a:t>
            </a:r>
            <a:r>
              <a:rPr lang="en-US" altLang="en-US" sz="3600" baseline="30000" dirty="0" smtClean="0">
                <a:latin typeface="Candara" panose="020E0502030303020204" pitchFamily="34" charset="0"/>
              </a:rPr>
              <a:t>th</a:t>
            </a:r>
            <a:r>
              <a:rPr lang="en-US" altLang="en-US" sz="3600" dirty="0" smtClean="0">
                <a:latin typeface="Candara" panose="020E0502030303020204" pitchFamily="34" charset="0"/>
              </a:rPr>
              <a:t> Amendments</a:t>
            </a:r>
          </a:p>
          <a:p>
            <a:r>
              <a:rPr lang="en-US" altLang="en-US" sz="3600" dirty="0" smtClean="0">
                <a:latin typeface="Candara" panose="020E0502030303020204" pitchFamily="34" charset="0"/>
              </a:rPr>
              <a:t>Redemption of the Southern Democrats</a:t>
            </a:r>
          </a:p>
          <a:p>
            <a:r>
              <a:rPr lang="en-US" altLang="en-US" sz="3600" dirty="0" smtClean="0">
                <a:latin typeface="Candara" panose="020E0502030303020204" pitchFamily="34" charset="0"/>
              </a:rPr>
              <a:t>Election of 1976</a:t>
            </a:r>
          </a:p>
          <a:p>
            <a:r>
              <a:rPr lang="en-US" altLang="en-US" sz="3600" dirty="0" smtClean="0">
                <a:latin typeface="Candara" panose="020E0502030303020204" pitchFamily="34" charset="0"/>
              </a:rPr>
              <a:t>Rise of Jim Crow </a:t>
            </a:r>
          </a:p>
        </p:txBody>
      </p:sp>
    </p:spTree>
    <p:extLst>
      <p:ext uri="{BB962C8B-B14F-4D97-AF65-F5344CB8AC3E}">
        <p14:creationId xmlns:p14="http://schemas.microsoft.com/office/powerpoint/2010/main" val="36574676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z="4000" b="1" dirty="0" smtClean="0">
                <a:solidFill>
                  <a:srgbClr val="0000FF"/>
                </a:solidFill>
                <a:latin typeface="Times New Roman" panose="02020603050405020304" pitchFamily="18" charset="0"/>
                <a:cs typeface="Times New Roman" panose="02020603050405020304" pitchFamily="18" charset="0"/>
              </a:rPr>
              <a:t>Scandals &amp; Disunion of the Republican Party</a:t>
            </a:r>
          </a:p>
        </p:txBody>
      </p:sp>
      <p:sp>
        <p:nvSpPr>
          <p:cNvPr id="24579" name="Rectangle 3"/>
          <p:cNvSpPr>
            <a:spLocks noGrp="1" noChangeArrowheads="1"/>
          </p:cNvSpPr>
          <p:nvPr>
            <p:ph type="body" idx="1"/>
          </p:nvPr>
        </p:nvSpPr>
        <p:spPr>
          <a:xfrm>
            <a:off x="628650" y="1690689"/>
            <a:ext cx="7886700" cy="4486274"/>
          </a:xfrm>
        </p:spPr>
        <p:txBody>
          <a:bodyPr/>
          <a:lstStyle/>
          <a:p>
            <a:pPr eaLnBrk="1" hangingPunct="1"/>
            <a:r>
              <a:rPr lang="en-US" altLang="en-US" sz="3200" dirty="0" smtClean="0">
                <a:latin typeface="Candara" panose="020E0502030303020204" pitchFamily="34" charset="0"/>
              </a:rPr>
              <a:t>Impeachment of Johnson caused tension between Republican factions</a:t>
            </a:r>
          </a:p>
          <a:p>
            <a:pPr eaLnBrk="1" hangingPunct="1"/>
            <a:r>
              <a:rPr lang="en-US" altLang="en-US" sz="3200" dirty="0" smtClean="0">
                <a:latin typeface="Candara" panose="020E0502030303020204" pitchFamily="34" charset="0"/>
              </a:rPr>
              <a:t>Late in Grant’s first term, several political scandals of his administration broke.</a:t>
            </a:r>
          </a:p>
          <a:p>
            <a:pPr lvl="1" eaLnBrk="1" hangingPunct="1"/>
            <a:r>
              <a:rPr lang="en-US" altLang="en-US" sz="2800" dirty="0" smtClean="0">
                <a:latin typeface="Candara" panose="020E0502030303020204" pitchFamily="34" charset="0"/>
              </a:rPr>
              <a:t>Bribery &amp; Fraud of cabinet members </a:t>
            </a:r>
          </a:p>
          <a:p>
            <a:pPr lvl="2" eaLnBrk="1" hangingPunct="1"/>
            <a:r>
              <a:rPr lang="en-US" altLang="en-US" sz="2400" dirty="0" smtClean="0">
                <a:latin typeface="Candara" panose="020E0502030303020204" pitchFamily="34" charset="0"/>
              </a:rPr>
              <a:t>NOT GRANT</a:t>
            </a:r>
          </a:p>
          <a:p>
            <a:pPr eaLnBrk="1" hangingPunct="1"/>
            <a:r>
              <a:rPr lang="en-US" altLang="en-US" sz="3200" dirty="0" smtClean="0">
                <a:latin typeface="Candara" panose="020E0502030303020204" pitchFamily="34" charset="0"/>
              </a:rPr>
              <a:t>Scandals will lead to split in the Republican Party for the 1872 elections.</a:t>
            </a:r>
          </a:p>
          <a:p>
            <a:pPr eaLnBrk="1" hangingPunct="1"/>
            <a:endParaRPr lang="en-US" altLang="en-US" dirty="0" smtClean="0">
              <a:latin typeface="Cambria" panose="02040503050406030204" pitchFamily="18" charset="0"/>
            </a:endParaRPr>
          </a:p>
        </p:txBody>
      </p:sp>
    </p:spTree>
    <p:extLst>
      <p:ext uri="{BB962C8B-B14F-4D97-AF65-F5344CB8AC3E}">
        <p14:creationId xmlns:p14="http://schemas.microsoft.com/office/powerpoint/2010/main" val="427924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altLang="en-US" b="1" dirty="0" smtClean="0">
                <a:solidFill>
                  <a:srgbClr val="0000FF"/>
                </a:solidFill>
                <a:latin typeface="Times New Roman" panose="02020603050405020304" pitchFamily="18" charset="0"/>
                <a:cs typeface="Times New Roman" panose="02020603050405020304" pitchFamily="18" charset="0"/>
              </a:rPr>
              <a:t>Panic of 1873</a:t>
            </a:r>
          </a:p>
        </p:txBody>
      </p:sp>
      <p:sp>
        <p:nvSpPr>
          <p:cNvPr id="15363" name="Rectangle 3"/>
          <p:cNvSpPr>
            <a:spLocks noGrp="1" noChangeArrowheads="1"/>
          </p:cNvSpPr>
          <p:nvPr>
            <p:ph type="body" idx="1"/>
          </p:nvPr>
        </p:nvSpPr>
        <p:spPr>
          <a:xfrm>
            <a:off x="76200" y="990600"/>
            <a:ext cx="8991600" cy="5715000"/>
          </a:xfrm>
        </p:spPr>
        <p:txBody>
          <a:bodyPr/>
          <a:lstStyle/>
          <a:p>
            <a:pPr eaLnBrk="1" hangingPunct="1">
              <a:defRPr/>
            </a:pPr>
            <a:r>
              <a:rPr lang="en-US" sz="2400" dirty="0" smtClean="0">
                <a:latin typeface="Cambria" pitchFamily="18" charset="0"/>
              </a:rPr>
              <a:t>Post CW 33,000 </a:t>
            </a:r>
            <a:r>
              <a:rPr lang="en-US" sz="2400" dirty="0">
                <a:latin typeface="Cambria" panose="02040503050406030204" pitchFamily="18" charset="0"/>
              </a:rPr>
              <a:t>miles </a:t>
            </a:r>
            <a:r>
              <a:rPr lang="en-US" sz="2400" dirty="0" smtClean="0">
                <a:latin typeface="Cambria" panose="02040503050406030204" pitchFamily="18" charset="0"/>
              </a:rPr>
              <a:t>of new railroad were </a:t>
            </a:r>
            <a:r>
              <a:rPr lang="en-US" sz="2400" dirty="0">
                <a:latin typeface="Cambria" panose="02040503050406030204" pitchFamily="18" charset="0"/>
              </a:rPr>
              <a:t>laid across the country between 1868 and </a:t>
            </a:r>
            <a:r>
              <a:rPr lang="en-US" sz="2400" dirty="0" smtClean="0">
                <a:latin typeface="Cambria" panose="02040503050406030204" pitchFamily="18" charset="0"/>
              </a:rPr>
              <a:t>1873.</a:t>
            </a:r>
          </a:p>
          <a:p>
            <a:pPr lvl="1" eaLnBrk="1" hangingPunct="1">
              <a:defRPr/>
            </a:pPr>
            <a:r>
              <a:rPr lang="en-US" sz="2400" dirty="0">
                <a:latin typeface="Cambria" panose="02040503050406030204" pitchFamily="18" charset="0"/>
              </a:rPr>
              <a:t>Railroads were the largest employer in the US outside of agriculture, but </a:t>
            </a:r>
            <a:r>
              <a:rPr lang="en-US" sz="2400" dirty="0" smtClean="0">
                <a:latin typeface="Cambria" panose="02040503050406030204" pitchFamily="18" charset="0"/>
              </a:rPr>
              <a:t>were primarily backed </a:t>
            </a:r>
            <a:r>
              <a:rPr lang="en-US" sz="2400" dirty="0">
                <a:latin typeface="Cambria" panose="02040503050406030204" pitchFamily="18" charset="0"/>
              </a:rPr>
              <a:t>on </a:t>
            </a:r>
            <a:r>
              <a:rPr lang="en-US" sz="2400" dirty="0" smtClean="0">
                <a:latin typeface="Cambria" panose="02040503050406030204" pitchFamily="18" charset="0"/>
              </a:rPr>
              <a:t>gov’t </a:t>
            </a:r>
            <a:r>
              <a:rPr lang="en-US" sz="2400" dirty="0">
                <a:latin typeface="Cambria" panose="02040503050406030204" pitchFamily="18" charset="0"/>
              </a:rPr>
              <a:t>subsidies and land grants</a:t>
            </a:r>
          </a:p>
          <a:p>
            <a:pPr lvl="1" eaLnBrk="1" hangingPunct="1">
              <a:defRPr/>
            </a:pPr>
            <a:r>
              <a:rPr lang="en-US" sz="2400" dirty="0">
                <a:latin typeface="Cambria" panose="02040503050406030204" pitchFamily="18" charset="0"/>
              </a:rPr>
              <a:t>There was an explosion in investment/speculation around </a:t>
            </a:r>
            <a:r>
              <a:rPr lang="en-US" sz="2400" dirty="0" smtClean="0">
                <a:latin typeface="Cambria" panose="02040503050406030204" pitchFamily="18" charset="0"/>
              </a:rPr>
              <a:t>this growth which </a:t>
            </a:r>
            <a:r>
              <a:rPr lang="en-US" sz="2400" dirty="0">
                <a:latin typeface="Cambria" panose="02040503050406030204" pitchFamily="18" charset="0"/>
              </a:rPr>
              <a:t>failed to produce </a:t>
            </a:r>
            <a:r>
              <a:rPr lang="en-US" sz="2400" dirty="0" smtClean="0">
                <a:latin typeface="Cambria" panose="02040503050406030204" pitchFamily="18" charset="0"/>
              </a:rPr>
              <a:t>capital. </a:t>
            </a:r>
          </a:p>
          <a:p>
            <a:pPr eaLnBrk="1" hangingPunct="1">
              <a:defRPr/>
            </a:pPr>
            <a:r>
              <a:rPr lang="en-US" sz="2400" b="1" dirty="0">
                <a:latin typeface="Cambria" panose="02040503050406030204" pitchFamily="18" charset="0"/>
              </a:rPr>
              <a:t>Civil War and early Reconstruction economic balloon finally burst</a:t>
            </a:r>
            <a:r>
              <a:rPr lang="en-US" sz="2400" dirty="0">
                <a:latin typeface="Cambria" panose="02040503050406030204" pitchFamily="18" charset="0"/>
              </a:rPr>
              <a:t>, triggering bank closures &amp; stock market collapse</a:t>
            </a:r>
            <a:r>
              <a:rPr lang="en-US" sz="2400" dirty="0" smtClean="0">
                <a:latin typeface="Cambria" panose="02040503050406030204" pitchFamily="18" charset="0"/>
              </a:rPr>
              <a:t>.</a:t>
            </a:r>
          </a:p>
          <a:p>
            <a:pPr lvl="1" eaLnBrk="1" hangingPunct="1">
              <a:defRPr/>
            </a:pPr>
            <a:r>
              <a:rPr lang="en-US" sz="2000" dirty="0">
                <a:latin typeface="Cambria" panose="02040503050406030204" pitchFamily="18" charset="0"/>
              </a:rPr>
              <a:t>Triggered by the failure of Jay Cooke &amp; Company bank which had been a primary backer the Union during the Civil War and the primary backer the Northern Pacific </a:t>
            </a:r>
            <a:r>
              <a:rPr lang="en-US" sz="2000" dirty="0" smtClean="0">
                <a:latin typeface="Cambria" panose="02040503050406030204" pitchFamily="18" charset="0"/>
              </a:rPr>
              <a:t>Railway</a:t>
            </a:r>
          </a:p>
          <a:p>
            <a:pPr eaLnBrk="1" hangingPunct="1">
              <a:defRPr/>
            </a:pPr>
            <a:r>
              <a:rPr lang="en-US" b="1" dirty="0" smtClean="0">
                <a:solidFill>
                  <a:srgbClr val="FF0000"/>
                </a:solidFill>
                <a:latin typeface="Cambria" panose="02040503050406030204" pitchFamily="18" charset="0"/>
              </a:rPr>
              <a:t>This economic depression would pull Congressional focus and federal funding from Reconstruction </a:t>
            </a:r>
          </a:p>
          <a:p>
            <a:pPr marL="457200" lvl="1" indent="0" eaLnBrk="1" hangingPunct="1">
              <a:buFontTx/>
              <a:buNone/>
              <a:defRPr/>
            </a:pPr>
            <a:endParaRPr lang="en-US" sz="2400" dirty="0" smtClean="0">
              <a:latin typeface="Cambria" panose="02040503050406030204" pitchFamily="18" charset="0"/>
            </a:endParaRPr>
          </a:p>
          <a:p>
            <a:pPr eaLnBrk="1" hangingPunct="1">
              <a:defRPr/>
            </a:pPr>
            <a:endParaRPr lang="en-US" sz="2800" dirty="0" smtClean="0">
              <a:latin typeface="Cambria" panose="02040503050406030204" pitchFamily="18" charset="0"/>
            </a:endParaRPr>
          </a:p>
          <a:p>
            <a:pPr marL="457200" lvl="1" indent="0" eaLnBrk="1" hangingPunct="1">
              <a:buFontTx/>
              <a:buNone/>
              <a:defRPr/>
            </a:pPr>
            <a:endParaRPr lang="en-US" sz="2400" dirty="0">
              <a:latin typeface="Cambria" panose="02040503050406030204" pitchFamily="18" charset="0"/>
            </a:endParaRPr>
          </a:p>
          <a:p>
            <a:pPr marL="0" indent="0" eaLnBrk="1" hangingPunct="1">
              <a:buFontTx/>
              <a:buNone/>
              <a:defRPr/>
            </a:pPr>
            <a:endParaRPr lang="en-US" sz="2800" dirty="0" smtClean="0">
              <a:latin typeface="Cambria" pitchFamily="18" charset="0"/>
            </a:endParaRPr>
          </a:p>
        </p:txBody>
      </p:sp>
    </p:spTree>
    <p:extLst>
      <p:ext uri="{BB962C8B-B14F-4D97-AF65-F5344CB8AC3E}">
        <p14:creationId xmlns:p14="http://schemas.microsoft.com/office/powerpoint/2010/main" val="3956417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3287"/>
            <a:ext cx="7886700" cy="362740"/>
          </a:xfrm>
        </p:spPr>
        <p:txBody>
          <a:bodyPr>
            <a:normAutofit fontScale="90000"/>
          </a:bodyPr>
          <a:lstStyle/>
          <a:p>
            <a:r>
              <a:rPr lang="en-US" sz="3600" b="1" dirty="0" smtClean="0">
                <a:solidFill>
                  <a:srgbClr val="0000FF"/>
                </a:solidFill>
                <a:latin typeface="Times New Roman" panose="02020603050405020304" pitchFamily="18" charset="0"/>
                <a:cs typeface="Times New Roman" panose="02020603050405020304" pitchFamily="18" charset="0"/>
              </a:rPr>
              <a:t>Civil War Review (It’s about slavery)</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32510" y="324440"/>
            <a:ext cx="8811490" cy="5930282"/>
          </a:xfrm>
        </p:spPr>
        <p:txBody>
          <a:bodyPr>
            <a:noAutofit/>
          </a:bodyPr>
          <a:lstStyle/>
          <a:p>
            <a:r>
              <a:rPr lang="en-US" sz="3200" b="1" dirty="0" smtClean="0"/>
              <a:t>Lincoln and slavery</a:t>
            </a:r>
          </a:p>
          <a:p>
            <a:pPr lvl="1"/>
            <a:r>
              <a:rPr lang="en-US" sz="2800" dirty="0" smtClean="0"/>
              <a:t>Just wanted to save the Union</a:t>
            </a:r>
          </a:p>
          <a:p>
            <a:pPr lvl="1"/>
            <a:r>
              <a:rPr lang="en-US" sz="2800" dirty="0" smtClean="0"/>
              <a:t>Emancipated to halt Confederate growth and to keep British out of the war</a:t>
            </a:r>
          </a:p>
          <a:p>
            <a:pPr lvl="1"/>
            <a:r>
              <a:rPr lang="en-US" sz="2800" b="1" dirty="0" smtClean="0">
                <a:solidFill>
                  <a:srgbClr val="FF0000"/>
                </a:solidFill>
              </a:rPr>
              <a:t>Emancipation Proclamation 1863</a:t>
            </a:r>
          </a:p>
          <a:p>
            <a:pPr lvl="2"/>
            <a:r>
              <a:rPr lang="en-US" sz="2400" b="1" dirty="0" smtClean="0">
                <a:solidFill>
                  <a:srgbClr val="FF0000"/>
                </a:solidFill>
              </a:rPr>
              <a:t>Freed slaves in rebellious states</a:t>
            </a:r>
          </a:p>
          <a:p>
            <a:r>
              <a:rPr lang="en-US" sz="3200" dirty="0" smtClean="0"/>
              <a:t>Gettysburg</a:t>
            </a:r>
          </a:p>
          <a:p>
            <a:pPr lvl="1"/>
            <a:r>
              <a:rPr lang="en-US" sz="2800" dirty="0" smtClean="0"/>
              <a:t>Turning point as Union hold its position</a:t>
            </a:r>
          </a:p>
          <a:p>
            <a:pPr lvl="1"/>
            <a:r>
              <a:rPr lang="en-US" sz="2800" dirty="0" smtClean="0"/>
              <a:t>Massive losses on both sides</a:t>
            </a:r>
          </a:p>
          <a:p>
            <a:pPr lvl="1"/>
            <a:r>
              <a:rPr lang="en-US" sz="2800" dirty="0" smtClean="0"/>
              <a:t>Lee actually offers to resign</a:t>
            </a:r>
          </a:p>
          <a:p>
            <a:r>
              <a:rPr lang="en-US" sz="3200" dirty="0" smtClean="0"/>
              <a:t>Vicksburg</a:t>
            </a:r>
          </a:p>
          <a:p>
            <a:pPr lvl="1"/>
            <a:r>
              <a:rPr lang="en-US" sz="2800" dirty="0" smtClean="0"/>
              <a:t>Last Confederate stronghold on Mississippi</a:t>
            </a:r>
          </a:p>
          <a:p>
            <a:pPr lvl="1"/>
            <a:r>
              <a:rPr lang="en-US" sz="2800" dirty="0" smtClean="0"/>
              <a:t>Splits Confederacy in two</a:t>
            </a:r>
          </a:p>
          <a:p>
            <a:pPr lvl="1"/>
            <a:r>
              <a:rPr lang="en-US" sz="2800" dirty="0" smtClean="0">
                <a:solidFill>
                  <a:srgbClr val="FF0000"/>
                </a:solidFill>
              </a:rPr>
              <a:t>Ulysses S. Grant begins total warfare</a:t>
            </a:r>
          </a:p>
        </p:txBody>
      </p:sp>
    </p:spTree>
    <p:extLst>
      <p:ext uri="{BB962C8B-B14F-4D97-AF65-F5344CB8AC3E}">
        <p14:creationId xmlns:p14="http://schemas.microsoft.com/office/powerpoint/2010/main" val="428438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5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5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5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32658"/>
            <a:ext cx="8686800" cy="1143000"/>
          </a:xfrm>
        </p:spPr>
        <p:txBody>
          <a:bodyPr/>
          <a:lstStyle/>
          <a:p>
            <a:pPr eaLnBrk="1" hangingPunct="1"/>
            <a:r>
              <a:rPr lang="en-US" altLang="en-US" sz="4000" b="1" dirty="0" smtClean="0">
                <a:solidFill>
                  <a:srgbClr val="0000FF"/>
                </a:solidFill>
                <a:latin typeface="Times New Roman" panose="02020603050405020304" pitchFamily="18" charset="0"/>
                <a:cs typeface="Times New Roman" panose="02020603050405020304" pitchFamily="18" charset="0"/>
              </a:rPr>
              <a:t>Supreme Court Impedes Civil Rights</a:t>
            </a:r>
          </a:p>
        </p:txBody>
      </p:sp>
      <p:sp>
        <p:nvSpPr>
          <p:cNvPr id="26627" name="Rectangle 3"/>
          <p:cNvSpPr>
            <a:spLocks noGrp="1" noChangeArrowheads="1"/>
          </p:cNvSpPr>
          <p:nvPr>
            <p:ph type="body" idx="1"/>
          </p:nvPr>
        </p:nvSpPr>
        <p:spPr>
          <a:xfrm>
            <a:off x="228600" y="1175658"/>
            <a:ext cx="8763000" cy="5421086"/>
          </a:xfrm>
        </p:spPr>
        <p:txBody>
          <a:bodyPr>
            <a:normAutofit lnSpcReduction="10000"/>
          </a:bodyPr>
          <a:lstStyle/>
          <a:p>
            <a:pPr eaLnBrk="1" hangingPunct="1">
              <a:lnSpc>
                <a:spcPct val="90000"/>
              </a:lnSpc>
            </a:pPr>
            <a:r>
              <a:rPr lang="en-US" altLang="en-US" sz="3200" dirty="0" smtClean="0">
                <a:latin typeface="Candara" panose="020E0502030303020204" pitchFamily="34" charset="0"/>
              </a:rPr>
              <a:t>On top of loss of focus and enforcement for Reconstructions policies, the </a:t>
            </a:r>
            <a:r>
              <a:rPr lang="en-US" altLang="en-US" sz="3200" dirty="0" smtClean="0">
                <a:solidFill>
                  <a:srgbClr val="FF0000"/>
                </a:solidFill>
                <a:latin typeface="Candara" panose="020E0502030303020204" pitchFamily="34" charset="0"/>
              </a:rPr>
              <a:t>Supreme Court also crippled progress</a:t>
            </a:r>
            <a:r>
              <a:rPr lang="en-US" altLang="en-US" sz="3200" dirty="0" smtClean="0">
                <a:latin typeface="Candara" panose="020E0502030303020204" pitchFamily="34" charset="0"/>
              </a:rPr>
              <a:t>.</a:t>
            </a:r>
          </a:p>
          <a:p>
            <a:pPr eaLnBrk="1" hangingPunct="1">
              <a:lnSpc>
                <a:spcPct val="90000"/>
              </a:lnSpc>
            </a:pPr>
            <a:r>
              <a:rPr lang="en-US" altLang="en-US" sz="3200" i="1" dirty="0" smtClean="0">
                <a:latin typeface="Candara" panose="020E0502030303020204" pitchFamily="34" charset="0"/>
              </a:rPr>
              <a:t>Slaughterhouse Cases</a:t>
            </a:r>
            <a:r>
              <a:rPr lang="en-US" altLang="en-US" sz="3200" dirty="0" smtClean="0">
                <a:latin typeface="Candara" panose="020E0502030303020204" pitchFamily="34" charset="0"/>
              </a:rPr>
              <a:t> greatly </a:t>
            </a:r>
            <a:r>
              <a:rPr lang="en-US" altLang="en-US" sz="3200" dirty="0" smtClean="0">
                <a:solidFill>
                  <a:srgbClr val="FF0000"/>
                </a:solidFill>
                <a:latin typeface="Candara" panose="020E0502030303020204" pitchFamily="34" charset="0"/>
              </a:rPr>
              <a:t>limited scope of protection of the 14</a:t>
            </a:r>
            <a:r>
              <a:rPr lang="en-US" altLang="en-US" sz="3200" baseline="30000" dirty="0" smtClean="0">
                <a:solidFill>
                  <a:srgbClr val="FF0000"/>
                </a:solidFill>
                <a:latin typeface="Candara" panose="020E0502030303020204" pitchFamily="34" charset="0"/>
              </a:rPr>
              <a:t>th</a:t>
            </a:r>
            <a:r>
              <a:rPr lang="en-US" altLang="en-US" sz="3200" dirty="0" smtClean="0">
                <a:solidFill>
                  <a:srgbClr val="FF0000"/>
                </a:solidFill>
                <a:latin typeface="Candara" panose="020E0502030303020204" pitchFamily="34" charset="0"/>
              </a:rPr>
              <a:t> amendment.</a:t>
            </a:r>
          </a:p>
          <a:p>
            <a:pPr lvl="1" eaLnBrk="1" hangingPunct="1">
              <a:lnSpc>
                <a:spcPct val="90000"/>
              </a:lnSpc>
            </a:pPr>
            <a:r>
              <a:rPr lang="en-US" altLang="en-US" sz="2800" dirty="0" smtClean="0">
                <a:latin typeface="Candara" panose="020E0502030303020204" pitchFamily="34" charset="0"/>
              </a:rPr>
              <a:t>Only “federal” rights were protected. </a:t>
            </a:r>
          </a:p>
          <a:p>
            <a:pPr lvl="1" eaLnBrk="1" hangingPunct="1">
              <a:lnSpc>
                <a:spcPct val="90000"/>
              </a:lnSpc>
            </a:pPr>
            <a:r>
              <a:rPr lang="en-US" altLang="en-US" sz="2800" dirty="0" smtClean="0">
                <a:latin typeface="Candara" panose="020E0502030303020204" pitchFamily="34" charset="0"/>
              </a:rPr>
              <a:t>No day-to-day rights were protected.</a:t>
            </a:r>
          </a:p>
          <a:p>
            <a:pPr lvl="2" eaLnBrk="1" hangingPunct="1">
              <a:lnSpc>
                <a:spcPct val="90000"/>
              </a:lnSpc>
            </a:pPr>
            <a:r>
              <a:rPr lang="en-US" altLang="en-US" sz="2400" dirty="0" smtClean="0">
                <a:latin typeface="Candara" panose="020E0502030303020204" pitchFamily="34" charset="0"/>
              </a:rPr>
              <a:t>Day-to-day rights could only be protected by state and local law</a:t>
            </a:r>
          </a:p>
          <a:p>
            <a:pPr eaLnBrk="1" hangingPunct="1">
              <a:lnSpc>
                <a:spcPct val="90000"/>
              </a:lnSpc>
            </a:pPr>
            <a:r>
              <a:rPr lang="en-US" altLang="en-US" sz="3200" i="1" dirty="0" smtClean="0">
                <a:latin typeface="Candara" panose="020E0502030303020204" pitchFamily="34" charset="0"/>
              </a:rPr>
              <a:t>US v. Reese</a:t>
            </a:r>
            <a:r>
              <a:rPr lang="en-US" altLang="en-US" sz="3200" dirty="0" smtClean="0">
                <a:latin typeface="Candara" panose="020E0502030303020204" pitchFamily="34" charset="0"/>
              </a:rPr>
              <a:t> also </a:t>
            </a:r>
            <a:r>
              <a:rPr lang="en-US" altLang="en-US" sz="3200" dirty="0" smtClean="0">
                <a:solidFill>
                  <a:srgbClr val="FF0000"/>
                </a:solidFill>
                <a:latin typeface="Candara" panose="020E0502030303020204" pitchFamily="34" charset="0"/>
              </a:rPr>
              <a:t>limited scope of 15</a:t>
            </a:r>
            <a:r>
              <a:rPr lang="en-US" altLang="en-US" sz="3200" baseline="30000" dirty="0" smtClean="0">
                <a:solidFill>
                  <a:srgbClr val="FF0000"/>
                </a:solidFill>
                <a:latin typeface="Candara" panose="020E0502030303020204" pitchFamily="34" charset="0"/>
              </a:rPr>
              <a:t>th</a:t>
            </a:r>
            <a:r>
              <a:rPr lang="en-US" altLang="en-US" sz="3200" dirty="0" smtClean="0">
                <a:solidFill>
                  <a:srgbClr val="FF0000"/>
                </a:solidFill>
                <a:latin typeface="Candara" panose="020E0502030303020204" pitchFamily="34" charset="0"/>
              </a:rPr>
              <a:t> Amendment </a:t>
            </a:r>
            <a:r>
              <a:rPr lang="en-US" altLang="en-US" sz="3200" dirty="0" smtClean="0">
                <a:latin typeface="Candara" panose="020E0502030303020204" pitchFamily="34" charset="0"/>
              </a:rPr>
              <a:t>&amp; opened up States’ right to voting restrictions.	</a:t>
            </a:r>
          </a:p>
          <a:p>
            <a:pPr lvl="1" eaLnBrk="1" hangingPunct="1">
              <a:lnSpc>
                <a:spcPct val="90000"/>
              </a:lnSpc>
            </a:pPr>
            <a:r>
              <a:rPr lang="en-US" altLang="en-US" sz="2800" b="1" dirty="0" smtClean="0">
                <a:solidFill>
                  <a:srgbClr val="FF0000"/>
                </a:solidFill>
                <a:latin typeface="Candara" panose="020E0502030303020204" pitchFamily="34" charset="0"/>
              </a:rPr>
              <a:t>Leads to Poll Taxes, Literacy Tests, etc.</a:t>
            </a:r>
          </a:p>
          <a:p>
            <a:pPr lvl="1" eaLnBrk="1" hangingPunct="1">
              <a:lnSpc>
                <a:spcPct val="90000"/>
              </a:lnSpc>
            </a:pPr>
            <a:endParaRPr lang="en-US" altLang="en-US" sz="2000" dirty="0" smtClean="0"/>
          </a:p>
        </p:txBody>
      </p:sp>
    </p:spTree>
    <p:extLst>
      <p:ext uri="{BB962C8B-B14F-4D97-AF65-F5344CB8AC3E}">
        <p14:creationId xmlns:p14="http://schemas.microsoft.com/office/powerpoint/2010/main" val="444699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52400"/>
            <a:ext cx="8229600" cy="762000"/>
          </a:xfrm>
        </p:spPr>
        <p:txBody>
          <a:bodyPr/>
          <a:lstStyle/>
          <a:p>
            <a:pPr eaLnBrk="1" hangingPunct="1"/>
            <a:r>
              <a:rPr lang="en-US" altLang="en-US" sz="3600" b="1" dirty="0" smtClean="0">
                <a:solidFill>
                  <a:srgbClr val="0000FF"/>
                </a:solidFill>
                <a:latin typeface="Times New Roman" panose="02020603050405020304" pitchFamily="18" charset="0"/>
                <a:cs typeface="Times New Roman" panose="02020603050405020304" pitchFamily="18" charset="0"/>
              </a:rPr>
              <a:t>Southern “Redemption” &amp; Home Rule</a:t>
            </a:r>
          </a:p>
        </p:txBody>
      </p:sp>
      <p:sp>
        <p:nvSpPr>
          <p:cNvPr id="27651" name="Rectangle 3"/>
          <p:cNvSpPr>
            <a:spLocks noGrp="1" noChangeArrowheads="1"/>
          </p:cNvSpPr>
          <p:nvPr>
            <p:ph type="body" idx="1"/>
          </p:nvPr>
        </p:nvSpPr>
        <p:spPr>
          <a:xfrm>
            <a:off x="0" y="914400"/>
            <a:ext cx="8991600" cy="5715000"/>
          </a:xfrm>
        </p:spPr>
        <p:txBody>
          <a:bodyPr/>
          <a:lstStyle/>
          <a:p>
            <a:pPr eaLnBrk="1" hangingPunct="1">
              <a:lnSpc>
                <a:spcPct val="80000"/>
              </a:lnSpc>
            </a:pPr>
            <a:r>
              <a:rPr lang="en-US" altLang="en-US" sz="3200" dirty="0" smtClean="0">
                <a:latin typeface="Candara" panose="020E0502030303020204" pitchFamily="34" charset="0"/>
              </a:rPr>
              <a:t>Problems with the republican party &amp; activities of KKK will help topple Republicans in South.</a:t>
            </a:r>
          </a:p>
          <a:p>
            <a:pPr eaLnBrk="1" hangingPunct="1">
              <a:lnSpc>
                <a:spcPct val="80000"/>
              </a:lnSpc>
            </a:pPr>
            <a:r>
              <a:rPr lang="en-US" altLang="en-US" sz="3600" dirty="0" smtClean="0">
                <a:latin typeface="Candara" panose="020E0502030303020204" pitchFamily="34" charset="0"/>
              </a:rPr>
              <a:t>Slowly in many places </a:t>
            </a:r>
            <a:r>
              <a:rPr lang="en-US" altLang="en-US" sz="3600" b="1" dirty="0" smtClean="0">
                <a:latin typeface="Candara" panose="020E0502030303020204" pitchFamily="34" charset="0"/>
              </a:rPr>
              <a:t>Southern Democrats will gain power.</a:t>
            </a:r>
          </a:p>
          <a:p>
            <a:pPr eaLnBrk="1" hangingPunct="1">
              <a:lnSpc>
                <a:spcPct val="80000"/>
              </a:lnSpc>
            </a:pPr>
            <a:r>
              <a:rPr lang="en-US" altLang="en-US" sz="3600" dirty="0" smtClean="0">
                <a:latin typeface="Candara" panose="020E0502030303020204" pitchFamily="34" charset="0"/>
              </a:rPr>
              <a:t>The </a:t>
            </a:r>
            <a:r>
              <a:rPr lang="en-US" altLang="en-US" sz="3600" dirty="0" smtClean="0">
                <a:solidFill>
                  <a:srgbClr val="FF0000"/>
                </a:solidFill>
                <a:latin typeface="Candara" panose="020E0502030303020204" pitchFamily="34" charset="0"/>
              </a:rPr>
              <a:t>reemergence of Southern Democrat dominance was referred to as “redemption”</a:t>
            </a:r>
          </a:p>
          <a:p>
            <a:pPr lvl="1" eaLnBrk="1" hangingPunct="1">
              <a:lnSpc>
                <a:spcPct val="80000"/>
              </a:lnSpc>
            </a:pPr>
            <a:r>
              <a:rPr lang="en-US" altLang="en-US" sz="3200" dirty="0" smtClean="0">
                <a:latin typeface="Candara" panose="020E0502030303020204" pitchFamily="34" charset="0"/>
              </a:rPr>
              <a:t>Would lead to Compromise of 1877 (1876 election)</a:t>
            </a:r>
          </a:p>
          <a:p>
            <a:pPr lvl="2" eaLnBrk="1" hangingPunct="1">
              <a:lnSpc>
                <a:spcPct val="80000"/>
              </a:lnSpc>
            </a:pPr>
            <a:r>
              <a:rPr lang="en-US" altLang="en-US" sz="3200" b="1" dirty="0" smtClean="0">
                <a:solidFill>
                  <a:srgbClr val="FF0000"/>
                </a:solidFill>
                <a:latin typeface="Candara" panose="020E0502030303020204" pitchFamily="34" charset="0"/>
              </a:rPr>
              <a:t>Hayes became president in return for removal of troops</a:t>
            </a:r>
          </a:p>
          <a:p>
            <a:pPr marL="457200" lvl="1" indent="0" eaLnBrk="1" hangingPunct="1">
              <a:lnSpc>
                <a:spcPct val="80000"/>
              </a:lnSpc>
              <a:buNone/>
            </a:pPr>
            <a:endParaRPr lang="en-US" altLang="en-US" dirty="0" smtClean="0">
              <a:latin typeface="Cambria" panose="02040503050406030204" pitchFamily="18" charset="0"/>
            </a:endParaRPr>
          </a:p>
        </p:txBody>
      </p:sp>
      <p:pic>
        <p:nvPicPr>
          <p:cNvPr id="9218" name="Picture 2" descr="Image result for rutherford b hay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8828" y="4767943"/>
            <a:ext cx="1435172" cy="2090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1893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52400"/>
            <a:ext cx="8229600" cy="762000"/>
          </a:xfrm>
        </p:spPr>
        <p:txBody>
          <a:bodyPr/>
          <a:lstStyle/>
          <a:p>
            <a:pPr eaLnBrk="1" hangingPunct="1"/>
            <a:r>
              <a:rPr lang="en-US" altLang="en-US" sz="3600" b="1" dirty="0" smtClean="0">
                <a:solidFill>
                  <a:srgbClr val="0000FF"/>
                </a:solidFill>
                <a:latin typeface="Times New Roman" panose="02020603050405020304" pitchFamily="18" charset="0"/>
                <a:cs typeface="Times New Roman" panose="02020603050405020304" pitchFamily="18" charset="0"/>
              </a:rPr>
              <a:t>Southern “Redemption” &amp; Home Rule</a:t>
            </a:r>
          </a:p>
        </p:txBody>
      </p:sp>
      <p:sp>
        <p:nvSpPr>
          <p:cNvPr id="27651" name="Rectangle 3"/>
          <p:cNvSpPr>
            <a:spLocks noGrp="1" noChangeArrowheads="1"/>
          </p:cNvSpPr>
          <p:nvPr>
            <p:ph type="body" idx="1"/>
          </p:nvPr>
        </p:nvSpPr>
        <p:spPr>
          <a:xfrm>
            <a:off x="76200" y="914400"/>
            <a:ext cx="8991600" cy="5715000"/>
          </a:xfrm>
        </p:spPr>
        <p:txBody>
          <a:bodyPr/>
          <a:lstStyle/>
          <a:p>
            <a:pPr>
              <a:lnSpc>
                <a:spcPct val="80000"/>
              </a:lnSpc>
            </a:pPr>
            <a:r>
              <a:rPr lang="en-US" altLang="en-US" sz="3200" dirty="0">
                <a:latin typeface="Candara" panose="020E0502030303020204" pitchFamily="34" charset="0"/>
              </a:rPr>
              <a:t>The combination of Southern ‘Redemption” &amp; Supreme Court decisions ushered in an era of </a:t>
            </a:r>
            <a:r>
              <a:rPr lang="en-US" altLang="en-US" sz="3200" b="1" dirty="0">
                <a:latin typeface="Candara" panose="020E0502030303020204" pitchFamily="34" charset="0"/>
              </a:rPr>
              <a:t>Home Rule </a:t>
            </a:r>
            <a:r>
              <a:rPr lang="en-US" altLang="en-US" sz="3200" dirty="0">
                <a:latin typeface="Candara" panose="020E0502030303020204" pitchFamily="34" charset="0"/>
              </a:rPr>
              <a:t>in the South.</a:t>
            </a:r>
          </a:p>
          <a:p>
            <a:pPr lvl="1">
              <a:lnSpc>
                <a:spcPct val="80000"/>
              </a:lnSpc>
            </a:pPr>
            <a:r>
              <a:rPr lang="en-US" altLang="en-US" sz="2800" dirty="0">
                <a:latin typeface="Candara" panose="020E0502030303020204" pitchFamily="34" charset="0"/>
              </a:rPr>
              <a:t>The Federal Government would no longer monitor civil rights.</a:t>
            </a:r>
          </a:p>
          <a:p>
            <a:pPr lvl="1">
              <a:lnSpc>
                <a:spcPct val="80000"/>
              </a:lnSpc>
            </a:pPr>
            <a:r>
              <a:rPr lang="en-US" altLang="en-US" sz="2800" dirty="0">
                <a:latin typeface="Candara" panose="020E0502030303020204" pitchFamily="34" charset="0"/>
              </a:rPr>
              <a:t>States controlled all day-to day rights of their citizens</a:t>
            </a:r>
          </a:p>
          <a:p>
            <a:pPr lvl="1">
              <a:lnSpc>
                <a:spcPct val="80000"/>
              </a:lnSpc>
            </a:pPr>
            <a:r>
              <a:rPr lang="en-US" altLang="en-US" sz="3200" b="1" i="1" dirty="0">
                <a:solidFill>
                  <a:srgbClr val="FF0000"/>
                </a:solidFill>
                <a:latin typeface="Candara" panose="020E0502030303020204" pitchFamily="34" charset="0"/>
              </a:rPr>
              <a:t>Home Rule in the South ushered in a new era of race relations that would be present for almost 100 years. </a:t>
            </a:r>
          </a:p>
          <a:p>
            <a:pPr marL="457200" lvl="1" indent="0" eaLnBrk="1" hangingPunct="1">
              <a:lnSpc>
                <a:spcPct val="80000"/>
              </a:lnSpc>
              <a:buNone/>
            </a:pPr>
            <a:endParaRPr lang="en-US" altLang="en-US" dirty="0" smtClean="0">
              <a:latin typeface="Cambria" panose="02040503050406030204" pitchFamily="18" charset="0"/>
            </a:endParaRPr>
          </a:p>
        </p:txBody>
      </p:sp>
    </p:spTree>
    <p:extLst>
      <p:ext uri="{BB962C8B-B14F-4D97-AF65-F5344CB8AC3E}">
        <p14:creationId xmlns:p14="http://schemas.microsoft.com/office/powerpoint/2010/main" val="3032768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28650" y="116932"/>
            <a:ext cx="7886700" cy="854074"/>
          </a:xfrm>
        </p:spPr>
        <p:txBody>
          <a:bodyPr/>
          <a:lstStyle/>
          <a:p>
            <a:r>
              <a:rPr lang="en-US" altLang="en-US" b="1" dirty="0" smtClean="0">
                <a:solidFill>
                  <a:srgbClr val="0000FF"/>
                </a:solidFill>
                <a:latin typeface="Times New Roman" panose="02020603050405020304" pitchFamily="18" charset="0"/>
                <a:cs typeface="Times New Roman" panose="02020603050405020304" pitchFamily="18" charset="0"/>
              </a:rPr>
              <a:t>The Rise of Jim Crow</a:t>
            </a:r>
          </a:p>
        </p:txBody>
      </p:sp>
      <p:sp>
        <p:nvSpPr>
          <p:cNvPr id="3" name="Content Placeholder 2"/>
          <p:cNvSpPr>
            <a:spLocks noGrp="1"/>
          </p:cNvSpPr>
          <p:nvPr>
            <p:ph idx="1"/>
          </p:nvPr>
        </p:nvSpPr>
        <p:spPr>
          <a:xfrm>
            <a:off x="152400" y="1219200"/>
            <a:ext cx="8839200" cy="5334000"/>
          </a:xfrm>
        </p:spPr>
        <p:txBody>
          <a:bodyPr/>
          <a:lstStyle/>
          <a:p>
            <a:pPr>
              <a:defRPr/>
            </a:pPr>
            <a:r>
              <a:rPr lang="en-US" sz="3200" b="1" dirty="0" smtClean="0">
                <a:latin typeface="Candara" panose="020E0502030303020204" pitchFamily="34" charset="0"/>
              </a:rPr>
              <a:t>Racial Etiquette</a:t>
            </a:r>
          </a:p>
          <a:p>
            <a:pPr lvl="1">
              <a:defRPr/>
            </a:pPr>
            <a:r>
              <a:rPr lang="en-US" sz="2800" dirty="0" smtClean="0">
                <a:latin typeface="Candara" panose="020E0502030303020204" pitchFamily="34" charset="0"/>
              </a:rPr>
              <a:t>Cultural “rules” on behavior for races</a:t>
            </a:r>
          </a:p>
          <a:p>
            <a:pPr>
              <a:defRPr/>
            </a:pPr>
            <a:r>
              <a:rPr lang="en-US" sz="3200" dirty="0" smtClean="0">
                <a:solidFill>
                  <a:srgbClr val="FF0000"/>
                </a:solidFill>
                <a:latin typeface="Candara" panose="020E0502030303020204" pitchFamily="34" charset="0"/>
              </a:rPr>
              <a:t>Segregation</a:t>
            </a:r>
          </a:p>
          <a:p>
            <a:pPr>
              <a:defRPr/>
            </a:pPr>
            <a:r>
              <a:rPr lang="en-US" sz="3200" b="1" dirty="0" smtClean="0">
                <a:solidFill>
                  <a:srgbClr val="FF0000"/>
                </a:solidFill>
                <a:latin typeface="Candara" panose="020E0502030303020204" pitchFamily="34" charset="0"/>
              </a:rPr>
              <a:t>Plessy v. Ferguson</a:t>
            </a:r>
          </a:p>
          <a:p>
            <a:pPr lvl="1">
              <a:defRPr/>
            </a:pPr>
            <a:r>
              <a:rPr lang="en-US" sz="2800" dirty="0" smtClean="0">
                <a:latin typeface="Candara" panose="020E0502030303020204" pitchFamily="34" charset="0"/>
              </a:rPr>
              <a:t>Federal Supreme Court case that established </a:t>
            </a:r>
            <a:r>
              <a:rPr lang="en-US" sz="2800" dirty="0" smtClean="0">
                <a:solidFill>
                  <a:srgbClr val="FF0000"/>
                </a:solidFill>
                <a:latin typeface="Candara" panose="020E0502030303020204" pitchFamily="34" charset="0"/>
              </a:rPr>
              <a:t>“separate but equal”- </a:t>
            </a:r>
            <a:r>
              <a:rPr lang="en-US" sz="2800" dirty="0" smtClean="0">
                <a:latin typeface="Candara" panose="020E0502030303020204" pitchFamily="34" charset="0"/>
              </a:rPr>
              <a:t>legalizing segregation</a:t>
            </a:r>
          </a:p>
          <a:p>
            <a:pPr>
              <a:defRPr/>
            </a:pPr>
            <a:r>
              <a:rPr lang="en-US" sz="3200" dirty="0" smtClean="0">
                <a:latin typeface="Candara" panose="020E0502030303020204" pitchFamily="34" charset="0"/>
              </a:rPr>
              <a:t>Lynching Epidemic 1880-1910</a:t>
            </a:r>
          </a:p>
          <a:p>
            <a:pPr lvl="1">
              <a:defRPr/>
            </a:pPr>
            <a:r>
              <a:rPr lang="en-US" sz="2800" dirty="0" smtClean="0">
                <a:latin typeface="Candara" panose="020E0502030303020204" pitchFamily="34" charset="0"/>
              </a:rPr>
              <a:t>Unchecked by local, state and federal gov’t</a:t>
            </a:r>
          </a:p>
          <a:p>
            <a:pPr lvl="1">
              <a:defRPr/>
            </a:pPr>
            <a:endParaRPr lang="en-US" dirty="0" smtClean="0">
              <a:latin typeface="Cambria" pitchFamily="18" charset="0"/>
            </a:endParaRPr>
          </a:p>
          <a:p>
            <a:pPr marL="457200" lvl="1" indent="0">
              <a:buFontTx/>
              <a:buNone/>
              <a:defRPr/>
            </a:pPr>
            <a:endParaRPr lang="en-US" dirty="0" smtClean="0"/>
          </a:p>
          <a:p>
            <a:pPr lvl="1">
              <a:defRPr/>
            </a:pPr>
            <a:endParaRPr lang="en-US" dirty="0"/>
          </a:p>
        </p:txBody>
      </p:sp>
    </p:spTree>
    <p:extLst>
      <p:ext uri="{BB962C8B-B14F-4D97-AF65-F5344CB8AC3E}">
        <p14:creationId xmlns:p14="http://schemas.microsoft.com/office/powerpoint/2010/main" val="104658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0303" y="133005"/>
            <a:ext cx="7772400" cy="1413162"/>
          </a:xfrm>
        </p:spPr>
        <p:txBody>
          <a:bodyPr>
            <a:noAutofit/>
          </a:bodyPr>
          <a:lstStyle/>
          <a:p>
            <a:r>
              <a:rPr lang="en-US" sz="5400" b="1" dirty="0" smtClean="0">
                <a:solidFill>
                  <a:srgbClr val="0000FF"/>
                </a:solidFill>
                <a:latin typeface="Times New Roman" panose="02020603050405020304" pitchFamily="18" charset="0"/>
                <a:cs typeface="Times New Roman" panose="02020603050405020304" pitchFamily="18" charset="0"/>
              </a:rPr>
              <a:t>Homework Due </a:t>
            </a:r>
            <a:br>
              <a:rPr lang="en-US" sz="5400" b="1" dirty="0" smtClean="0">
                <a:solidFill>
                  <a:srgbClr val="0000FF"/>
                </a:solidFill>
                <a:latin typeface="Times New Roman" panose="02020603050405020304" pitchFamily="18" charset="0"/>
                <a:cs typeface="Times New Roman" panose="02020603050405020304" pitchFamily="18" charset="0"/>
              </a:rPr>
            </a:br>
            <a:r>
              <a:rPr lang="en-US" sz="5400" b="1" dirty="0" smtClean="0">
                <a:solidFill>
                  <a:srgbClr val="FF0000"/>
                </a:solidFill>
                <a:latin typeface="Times New Roman" panose="02020603050405020304" pitchFamily="18" charset="0"/>
                <a:cs typeface="Times New Roman" panose="02020603050405020304" pitchFamily="18" charset="0"/>
              </a:rPr>
              <a:t>Wednesday 11/15</a:t>
            </a:r>
            <a:endParaRPr lang="en-US" sz="54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87828" y="1546167"/>
            <a:ext cx="8123909" cy="5153891"/>
          </a:xfrm>
        </p:spPr>
        <p:txBody>
          <a:bodyPr>
            <a:normAutofit fontScale="55000" lnSpcReduction="20000"/>
          </a:bodyPr>
          <a:lstStyle/>
          <a:p>
            <a:r>
              <a:rPr lang="en-US" sz="4400" b="1" dirty="0" smtClean="0"/>
              <a:t>Read sections 11.2-11.5 of TCI’s History Alive and detail the </a:t>
            </a:r>
            <a:r>
              <a:rPr lang="en-US" sz="4400" b="1" smtClean="0"/>
              <a:t>following with </a:t>
            </a:r>
            <a:r>
              <a:rPr lang="en-US" sz="4400" b="1" dirty="0" smtClean="0"/>
              <a:t>good notes:</a:t>
            </a:r>
          </a:p>
          <a:p>
            <a:pPr marL="742950" indent="-742950" algn="l">
              <a:buFont typeface="+mj-lt"/>
              <a:buAutoNum type="arabicPeriod"/>
            </a:pPr>
            <a:r>
              <a:rPr lang="en-US" sz="4500" dirty="0" smtClean="0"/>
              <a:t>What was Andrew Johnson’s Reconstruction Plan?</a:t>
            </a:r>
          </a:p>
          <a:p>
            <a:pPr marL="742950" indent="-742950" algn="l">
              <a:buFont typeface="+mj-lt"/>
              <a:buAutoNum type="arabicPeriod"/>
            </a:pPr>
            <a:r>
              <a:rPr lang="en-US" sz="4500" dirty="0" smtClean="0"/>
              <a:t>What happened with the Freedman’s Bureau?</a:t>
            </a:r>
          </a:p>
          <a:p>
            <a:pPr marL="742950" indent="-742950" algn="l">
              <a:buFont typeface="+mj-lt"/>
              <a:buAutoNum type="arabicPeriod"/>
            </a:pPr>
            <a:r>
              <a:rPr lang="en-US" sz="4500" dirty="0" smtClean="0"/>
              <a:t>Explain black codes and their impact.</a:t>
            </a:r>
          </a:p>
          <a:p>
            <a:pPr marL="742950" indent="-742950" algn="l">
              <a:buFont typeface="+mj-lt"/>
              <a:buAutoNum type="arabicPeriod"/>
            </a:pPr>
            <a:r>
              <a:rPr lang="en-US" sz="4500" dirty="0" smtClean="0"/>
              <a:t>Describe Congressional Reconstruction.</a:t>
            </a:r>
          </a:p>
          <a:p>
            <a:pPr marL="742950" indent="-742950" algn="l">
              <a:buFont typeface="+mj-lt"/>
              <a:buAutoNum type="arabicPeriod"/>
            </a:pPr>
            <a:r>
              <a:rPr lang="en-US" sz="4500" dirty="0" smtClean="0"/>
              <a:t>Discuss the Johnson impeachment.</a:t>
            </a:r>
          </a:p>
          <a:p>
            <a:pPr marL="742950" indent="-742950" algn="l">
              <a:buFont typeface="+mj-lt"/>
              <a:buAutoNum type="arabicPeriod"/>
            </a:pPr>
            <a:r>
              <a:rPr lang="en-US" sz="4500" dirty="0" smtClean="0"/>
              <a:t>Freedmen, Scalawags, carpetbaggers, problems of sharecropping</a:t>
            </a:r>
          </a:p>
          <a:p>
            <a:pPr marL="742950" indent="-742950" algn="l">
              <a:buFont typeface="+mj-lt"/>
              <a:buAutoNum type="arabicPeriod"/>
            </a:pPr>
            <a:r>
              <a:rPr lang="en-US" sz="4500" dirty="0" smtClean="0"/>
              <a:t>Rise of Ku Klux Klan</a:t>
            </a:r>
          </a:p>
          <a:p>
            <a:pPr marL="742950" indent="-742950" algn="l">
              <a:buFont typeface="+mj-lt"/>
              <a:buAutoNum type="arabicPeriod"/>
            </a:pPr>
            <a:r>
              <a:rPr lang="en-US" sz="4500" dirty="0" smtClean="0"/>
              <a:t>Describe the end of Reconstruction and Jim Crow Laws</a:t>
            </a:r>
          </a:p>
          <a:p>
            <a:pPr marL="742950" indent="-742950" algn="l">
              <a:buFont typeface="+mj-lt"/>
              <a:buAutoNum type="arabicPeriod"/>
            </a:pPr>
            <a:r>
              <a:rPr lang="en-US" sz="4500" dirty="0" smtClean="0"/>
              <a:t>Plessy v. Ferguson</a:t>
            </a:r>
          </a:p>
          <a:p>
            <a:endParaRPr lang="en-US" sz="4000" dirty="0"/>
          </a:p>
        </p:txBody>
      </p:sp>
    </p:spTree>
    <p:extLst>
      <p:ext uri="{BB962C8B-B14F-4D97-AF65-F5344CB8AC3E}">
        <p14:creationId xmlns:p14="http://schemas.microsoft.com/office/powerpoint/2010/main" val="27530585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28650" y="116932"/>
            <a:ext cx="7886700" cy="854074"/>
          </a:xfrm>
        </p:spPr>
        <p:txBody>
          <a:bodyPr/>
          <a:lstStyle/>
          <a:p>
            <a:r>
              <a:rPr lang="en-US" altLang="en-US" b="1" dirty="0" smtClean="0">
                <a:solidFill>
                  <a:srgbClr val="0000FF"/>
                </a:solidFill>
                <a:latin typeface="Times New Roman" panose="02020603050405020304" pitchFamily="18" charset="0"/>
                <a:cs typeface="Times New Roman" panose="02020603050405020304" pitchFamily="18" charset="0"/>
              </a:rPr>
              <a:t>Legacy of the Civil War</a:t>
            </a:r>
          </a:p>
        </p:txBody>
      </p:sp>
      <p:sp>
        <p:nvSpPr>
          <p:cNvPr id="3" name="Content Placeholder 2"/>
          <p:cNvSpPr>
            <a:spLocks noGrp="1"/>
          </p:cNvSpPr>
          <p:nvPr>
            <p:ph idx="1"/>
          </p:nvPr>
        </p:nvSpPr>
        <p:spPr>
          <a:xfrm>
            <a:off x="152400" y="1219200"/>
            <a:ext cx="8839200" cy="5334000"/>
          </a:xfrm>
        </p:spPr>
        <p:txBody>
          <a:bodyPr/>
          <a:lstStyle/>
          <a:p>
            <a:pPr>
              <a:defRPr/>
            </a:pPr>
            <a:r>
              <a:rPr lang="en-US" sz="3600" b="1" dirty="0" smtClean="0">
                <a:latin typeface="Candara" panose="020E0502030303020204" pitchFamily="34" charset="0"/>
              </a:rPr>
              <a:t>Why is the subject of racism still an issue today?</a:t>
            </a:r>
          </a:p>
          <a:p>
            <a:pPr>
              <a:defRPr/>
            </a:pPr>
            <a:r>
              <a:rPr lang="en-US" sz="3600" b="1" dirty="0" smtClean="0">
                <a:solidFill>
                  <a:srgbClr val="FF0000"/>
                </a:solidFill>
                <a:latin typeface="Candara" panose="020E0502030303020204" pitchFamily="34" charset="0"/>
              </a:rPr>
              <a:t>The Lost Cause</a:t>
            </a:r>
          </a:p>
          <a:p>
            <a:pPr lvl="1">
              <a:defRPr/>
            </a:pPr>
            <a:r>
              <a:rPr lang="en-US" sz="2800" b="1" dirty="0" smtClean="0">
                <a:latin typeface="Candara" panose="020E0502030303020204" pitchFamily="34" charset="0"/>
              </a:rPr>
              <a:t>Basically Southern revisionist history</a:t>
            </a:r>
            <a:endParaRPr lang="en-US" sz="2800" dirty="0" smtClean="0">
              <a:latin typeface="Candara" panose="020E0502030303020204" pitchFamily="34" charset="0"/>
            </a:endParaRPr>
          </a:p>
          <a:p>
            <a:pPr lvl="1">
              <a:defRPr/>
            </a:pPr>
            <a:endParaRPr lang="en-US" dirty="0" smtClean="0">
              <a:latin typeface="Cambria" pitchFamily="18" charset="0"/>
            </a:endParaRPr>
          </a:p>
          <a:p>
            <a:pPr marL="457200" lvl="1" indent="0">
              <a:buFontTx/>
              <a:buNone/>
              <a:defRPr/>
            </a:pPr>
            <a:r>
              <a:rPr lang="en-US" dirty="0">
                <a:hlinkClick r:id="rId2"/>
              </a:rPr>
              <a:t>https://</a:t>
            </a:r>
            <a:r>
              <a:rPr lang="en-US" dirty="0" smtClean="0">
                <a:hlinkClick r:id="rId2"/>
              </a:rPr>
              <a:t>youtu.be/dOkFXPblLpU</a:t>
            </a:r>
            <a:r>
              <a:rPr lang="en-US" dirty="0" smtClean="0"/>
              <a:t> </a:t>
            </a:r>
          </a:p>
          <a:p>
            <a:pPr marL="457200" lvl="1" indent="0">
              <a:buFontTx/>
              <a:buNone/>
              <a:defRPr/>
            </a:pPr>
            <a:endParaRPr lang="en-US" dirty="0"/>
          </a:p>
          <a:p>
            <a:pPr marL="457200" lvl="1" indent="0">
              <a:buFontTx/>
              <a:buNone/>
              <a:defRPr/>
            </a:pPr>
            <a:r>
              <a:rPr lang="en-US" sz="3200" b="1" dirty="0" smtClean="0"/>
              <a:t>Why is this important to know?</a:t>
            </a:r>
          </a:p>
          <a:p>
            <a:pPr marL="457200" lvl="1" indent="0">
              <a:buFontTx/>
              <a:buNone/>
              <a:defRPr/>
            </a:pPr>
            <a:endParaRPr lang="en-US" sz="3200" b="1" dirty="0"/>
          </a:p>
          <a:p>
            <a:pPr marL="457200" lvl="1" indent="0">
              <a:buFontTx/>
              <a:buNone/>
              <a:defRPr/>
            </a:pPr>
            <a:r>
              <a:rPr lang="en-US" dirty="0">
                <a:hlinkClick r:id="rId3"/>
              </a:rPr>
              <a:t>https://youtu.be/J5b</a:t>
            </a:r>
            <a:r>
              <a:rPr lang="en-US">
                <a:hlinkClick r:id="rId3"/>
              </a:rPr>
              <a:t>_-</a:t>
            </a:r>
            <a:r>
              <a:rPr lang="en-US" smtClean="0">
                <a:hlinkClick r:id="rId3"/>
              </a:rPr>
              <a:t>TZwQ0I</a:t>
            </a:r>
            <a:r>
              <a:rPr lang="en-US" smtClean="0"/>
              <a:t> </a:t>
            </a:r>
            <a:endParaRPr lang="en-US" dirty="0" smtClean="0"/>
          </a:p>
        </p:txBody>
      </p:sp>
    </p:spTree>
    <p:extLst>
      <p:ext uri="{BB962C8B-B14F-4D97-AF65-F5344CB8AC3E}">
        <p14:creationId xmlns:p14="http://schemas.microsoft.com/office/powerpoint/2010/main" val="41344114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52400"/>
            <a:ext cx="9067800" cy="990600"/>
          </a:xfrm>
        </p:spPr>
        <p:txBody>
          <a:bodyPr>
            <a:normAutofit fontScale="90000"/>
          </a:bodyPr>
          <a:lstStyle/>
          <a:p>
            <a:r>
              <a:rPr lang="en-US" dirty="0" smtClean="0">
                <a:latin typeface="Baskerville Old Face" panose="02020602080505020303" pitchFamily="18" charset="0"/>
              </a:rPr>
              <a:t>Promoting “Lost Cause” Historiography</a:t>
            </a:r>
            <a:br>
              <a:rPr lang="en-US" dirty="0" smtClean="0">
                <a:latin typeface="Baskerville Old Face" panose="02020602080505020303" pitchFamily="18" charset="0"/>
              </a:rPr>
            </a:br>
            <a:r>
              <a:rPr lang="en-US" dirty="0" smtClean="0">
                <a:latin typeface="Baskerville Old Face" panose="02020602080505020303" pitchFamily="18" charset="0"/>
              </a:rPr>
              <a:t>and White-Washing History  </a:t>
            </a:r>
            <a:endParaRPr lang="en-US" dirty="0">
              <a:latin typeface="Baskerville Old Face" panose="02020602080505020303" pitchFamily="18" charset="0"/>
            </a:endParaRPr>
          </a:p>
        </p:txBody>
      </p:sp>
      <p:sp>
        <p:nvSpPr>
          <p:cNvPr id="5" name="Content Placeholder 4"/>
          <p:cNvSpPr>
            <a:spLocks noGrp="1"/>
          </p:cNvSpPr>
          <p:nvPr>
            <p:ph idx="1"/>
          </p:nvPr>
        </p:nvSpPr>
        <p:spPr>
          <a:xfrm>
            <a:off x="152400" y="1219200"/>
            <a:ext cx="8915400" cy="5486400"/>
          </a:xfrm>
        </p:spPr>
        <p:txBody>
          <a:bodyPr>
            <a:normAutofit fontScale="92500" lnSpcReduction="10000"/>
          </a:bodyPr>
          <a:lstStyle/>
          <a:p>
            <a:r>
              <a:rPr lang="en-US" dirty="0">
                <a:latin typeface="Baskerville Old Face" panose="02020602080505020303" pitchFamily="18" charset="0"/>
              </a:rPr>
              <a:t>"I would tell you that Robert E. Lee was an honorable </a:t>
            </a:r>
            <a:r>
              <a:rPr lang="en-US" dirty="0" smtClean="0">
                <a:latin typeface="Baskerville Old Face" panose="02020602080505020303" pitchFamily="18" charset="0"/>
              </a:rPr>
              <a:t>man. He </a:t>
            </a:r>
            <a:r>
              <a:rPr lang="en-US" dirty="0">
                <a:latin typeface="Baskerville Old Face" panose="02020602080505020303" pitchFamily="18" charset="0"/>
              </a:rPr>
              <a:t>was a man that gave up his country to fight for his state, which 150 years ago was more important than country. It was always loyalty to state first back in those days. Now it's different today. But the lack of an ability to compromise led to the Civil War, and men and women of good faith on both sides made their stand where their conscience had them make their stand</a:t>
            </a:r>
            <a:r>
              <a:rPr lang="en-US" dirty="0" smtClean="0">
                <a:latin typeface="Baskerville Old Face" panose="02020602080505020303" pitchFamily="18" charset="0"/>
              </a:rPr>
              <a:t>.“ – </a:t>
            </a:r>
            <a:r>
              <a:rPr lang="en-US" dirty="0">
                <a:latin typeface="Baskerville Old Face" panose="02020602080505020303" pitchFamily="18" charset="0"/>
              </a:rPr>
              <a:t>J</a:t>
            </a:r>
            <a:r>
              <a:rPr lang="en-US" dirty="0" smtClean="0">
                <a:latin typeface="Baskerville Old Face" panose="02020602080505020303" pitchFamily="18" charset="0"/>
              </a:rPr>
              <a:t>ohn Kelly</a:t>
            </a:r>
          </a:p>
          <a:p>
            <a:r>
              <a:rPr lang="en-US" dirty="0">
                <a:latin typeface="Baskerville Old Face" panose="02020602080505020303" pitchFamily="18" charset="0"/>
              </a:rPr>
              <a:t>“I think we make a mistake, though, and as a society and certainly as, as individuals, when we take what is today accepted as right and wrong and go back 100, 200, 300 years or more and say what those, you know, what Christopher Columbus did was </a:t>
            </a:r>
            <a:r>
              <a:rPr lang="en-US" dirty="0" smtClean="0">
                <a:latin typeface="Baskerville Old Face" panose="02020602080505020303" pitchFamily="18" charset="0"/>
              </a:rPr>
              <a:t>wrong. You </a:t>
            </a:r>
            <a:r>
              <a:rPr lang="en-US" dirty="0">
                <a:latin typeface="Baskerville Old Face" panose="02020602080505020303" pitchFamily="18" charset="0"/>
              </a:rPr>
              <a:t>know, 500 years later, it’s inconceivable to me that you would take what we think now and apply it back then</a:t>
            </a:r>
            <a:r>
              <a:rPr lang="en-US" dirty="0" smtClean="0">
                <a:latin typeface="Baskerville Old Face" panose="02020602080505020303" pitchFamily="18" charset="0"/>
              </a:rPr>
              <a:t>.”- John Kelly </a:t>
            </a:r>
          </a:p>
          <a:p>
            <a:endParaRPr lang="en-US" dirty="0"/>
          </a:p>
        </p:txBody>
      </p:sp>
    </p:spTree>
    <p:extLst>
      <p:ext uri="{BB962C8B-B14F-4D97-AF65-F5344CB8AC3E}">
        <p14:creationId xmlns:p14="http://schemas.microsoft.com/office/powerpoint/2010/main" val="3972439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White House Doubles </a:t>
            </a:r>
            <a:r>
              <a:rPr lang="en-US" dirty="0">
                <a:latin typeface="Baskerville Old Face" panose="02020602080505020303" pitchFamily="18" charset="0"/>
              </a:rPr>
              <a:t>D</a:t>
            </a:r>
            <a:r>
              <a:rPr lang="en-US" dirty="0" smtClean="0">
                <a:latin typeface="Baskerville Old Face" panose="02020602080505020303" pitchFamily="18" charset="0"/>
              </a:rPr>
              <a:t>own</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Baskerville Old Face" panose="02020602080505020303" pitchFamily="18" charset="0"/>
              </a:rPr>
              <a:t>"All of our leaders have flaws. Washington, Jefferson, JFK, Roosevelt, Kennedy -- that doesn't diminish their contributions to our country, and it certainly can't erase them from our history. And General Kelly was simply making the point that just because history isn't perfect, doesn't mean that it's not our history.“-Sarah Sanders</a:t>
            </a:r>
          </a:p>
          <a:p>
            <a:endParaRPr lang="en-US" dirty="0" smtClean="0">
              <a:latin typeface="Baskerville Old Face" panose="02020602080505020303" pitchFamily="18" charset="0"/>
            </a:endParaRPr>
          </a:p>
          <a:p>
            <a:r>
              <a:rPr lang="en-US" dirty="0" smtClean="0">
                <a:latin typeface="Baskerville Old Face" panose="02020602080505020303" pitchFamily="18" charset="0"/>
              </a:rPr>
              <a:t>“</a:t>
            </a:r>
            <a:r>
              <a:rPr lang="en-US" dirty="0">
                <a:latin typeface="Baskerville Old Face" panose="02020602080505020303" pitchFamily="18" charset="0"/>
              </a:rPr>
              <a:t>I don’t know if I’m going to get into debating the Civil </a:t>
            </a:r>
            <a:r>
              <a:rPr lang="en-US" dirty="0" smtClean="0">
                <a:latin typeface="Baskerville Old Face" panose="02020602080505020303" pitchFamily="18" charset="0"/>
              </a:rPr>
              <a:t>War. I </a:t>
            </a:r>
            <a:r>
              <a:rPr lang="en-US" dirty="0">
                <a:latin typeface="Baskerville Old Face" panose="02020602080505020303" pitchFamily="18" charset="0"/>
              </a:rPr>
              <a:t>do know many historians, including Shelby Foote and Ken Burns’ famous Civil War documentary, agree that a failure to compromise was a cause of the Civil War. There are a lot of historians that think that, and there are a lot of different versions of those compromises. I’m not going to get up here and </a:t>
            </a:r>
            <a:r>
              <a:rPr lang="en-US" dirty="0" err="1">
                <a:latin typeface="Baskerville Old Face" panose="02020602080505020303" pitchFamily="18" charset="0"/>
              </a:rPr>
              <a:t>relitigate</a:t>
            </a:r>
            <a:r>
              <a:rPr lang="en-US" dirty="0">
                <a:latin typeface="Baskerville Old Face" panose="02020602080505020303" pitchFamily="18" charset="0"/>
              </a:rPr>
              <a:t> the Civil War, but there’s certainly, I think, some historical documentation that many people, and there’s pretty strong consensus — people from the left, the right, the North and the South — that believe that if some of the individuals engaged had been willing to come to some compromises on different things, it might not have had occurred</a:t>
            </a:r>
            <a:r>
              <a:rPr lang="en-US" dirty="0" smtClean="0">
                <a:latin typeface="Baskerville Old Face" panose="02020602080505020303" pitchFamily="18" charset="0"/>
              </a:rPr>
              <a:t>.”- Sarah Sanders</a:t>
            </a:r>
            <a:endParaRPr lang="en-US" dirty="0">
              <a:latin typeface="Baskerville Old Face" panose="02020602080505020303" pitchFamily="18" charset="0"/>
            </a:endParaRPr>
          </a:p>
        </p:txBody>
      </p:sp>
    </p:spTree>
    <p:extLst>
      <p:ext uri="{BB962C8B-B14F-4D97-AF65-F5344CB8AC3E}">
        <p14:creationId xmlns:p14="http://schemas.microsoft.com/office/powerpoint/2010/main" val="8528431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Old Face" panose="02020602080505020303" pitchFamily="18" charset="0"/>
              </a:rPr>
              <a:t>Burns Twitter Response</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normAutofit/>
          </a:bodyPr>
          <a:lstStyle/>
          <a:p>
            <a:endParaRPr lang="en-US" dirty="0" smtClean="0"/>
          </a:p>
          <a:p>
            <a:r>
              <a:rPr lang="en-US" dirty="0">
                <a:latin typeface="Baskerville Old Face" panose="02020602080505020303" pitchFamily="18" charset="0"/>
              </a:rPr>
              <a:t>Many factors contributed to the Civil War. One caused it: slavery</a:t>
            </a:r>
            <a:r>
              <a:rPr lang="en-US" dirty="0" smtClean="0">
                <a:latin typeface="Baskerville Old Face" panose="02020602080505020303" pitchFamily="18" charset="0"/>
              </a:rPr>
              <a:t>.</a:t>
            </a:r>
          </a:p>
          <a:p>
            <a:pPr marL="0" indent="0">
              <a:buNone/>
            </a:pPr>
            <a:endParaRPr lang="en-US" dirty="0">
              <a:latin typeface="Baskerville Old Face" panose="02020602080505020303" pitchFamily="18" charset="0"/>
            </a:endParaRPr>
          </a:p>
          <a:p>
            <a:r>
              <a:rPr lang="en-US" dirty="0" smtClean="0">
                <a:latin typeface="Baskerville Old Face" panose="02020602080505020303" pitchFamily="18" charset="0"/>
              </a:rPr>
              <a:t>Historian </a:t>
            </a:r>
            <a:r>
              <a:rPr lang="en-US" dirty="0">
                <a:latin typeface="Baskerville Old Face" panose="02020602080505020303" pitchFamily="18" charset="0"/>
              </a:rPr>
              <a:t>Barbara Fields ended the film: “the Civil War is still going on. It's still to be fought and regrettably it can still be lost.”</a:t>
            </a:r>
          </a:p>
          <a:p>
            <a:endParaRPr lang="en-US" dirty="0"/>
          </a:p>
        </p:txBody>
      </p:sp>
    </p:spTree>
    <p:extLst>
      <p:ext uri="{BB962C8B-B14F-4D97-AF65-F5344CB8AC3E}">
        <p14:creationId xmlns:p14="http://schemas.microsoft.com/office/powerpoint/2010/main" val="561944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latin typeface="Baskerville Old Face" panose="02020602080505020303" pitchFamily="18" charset="0"/>
              </a:rPr>
              <a:t>1856 Robert E Lee on Slavery</a:t>
            </a:r>
            <a:endParaRPr lang="en-US" dirty="0">
              <a:latin typeface="Baskerville Old Face" panose="02020602080505020303"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a:t>In this enlightened age, there are few I believe, but what will acknowledge, that slavery as an institution, is a moral &amp; political evil in any Country. It is useless to expatiate on its disadvantages. I think it however a greater evil to the white man than to the black race, &amp; while my feelings are strongly enlisted in behalf of the latter, my sympathies are more strong for the former. The blacks are immeasurably better off here than in Africa, morally, socially &amp; physically. The painful discipline they are undergoing, is necessary for their instruction as a race, &amp; I hope will prepare &amp; lead them to better things. </a:t>
            </a:r>
          </a:p>
        </p:txBody>
      </p:sp>
    </p:spTree>
    <p:extLst>
      <p:ext uri="{BB962C8B-B14F-4D97-AF65-F5344CB8AC3E}">
        <p14:creationId xmlns:p14="http://schemas.microsoft.com/office/powerpoint/2010/main" val="3028467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3287"/>
            <a:ext cx="7886700" cy="593662"/>
          </a:xfrm>
        </p:spPr>
        <p:txBody>
          <a:bodyPr>
            <a:normAutofit/>
          </a:bodyPr>
          <a:lstStyle/>
          <a:p>
            <a:r>
              <a:rPr lang="en-US" sz="3600" b="1" dirty="0" smtClean="0">
                <a:solidFill>
                  <a:srgbClr val="0000FF"/>
                </a:solidFill>
                <a:latin typeface="Times New Roman" panose="02020603050405020304" pitchFamily="18" charset="0"/>
                <a:cs typeface="Times New Roman" panose="02020603050405020304" pitchFamily="18" charset="0"/>
              </a:rPr>
              <a:t>Civil War comes to an end</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28650" y="656949"/>
            <a:ext cx="7886700" cy="5930282"/>
          </a:xfrm>
        </p:spPr>
        <p:txBody>
          <a:bodyPr>
            <a:noAutofit/>
          </a:bodyPr>
          <a:lstStyle/>
          <a:p>
            <a:r>
              <a:rPr lang="en-US" dirty="0" smtClean="0"/>
              <a:t>Sherman’s March to the Sea</a:t>
            </a:r>
          </a:p>
          <a:p>
            <a:pPr lvl="1"/>
            <a:r>
              <a:rPr lang="en-US" dirty="0" smtClean="0"/>
              <a:t>Burn as you go tactic</a:t>
            </a:r>
          </a:p>
          <a:p>
            <a:pPr lvl="1"/>
            <a:r>
              <a:rPr lang="en-US" dirty="0" smtClean="0"/>
              <a:t>Takes Atlanta and works back through Carolinas</a:t>
            </a:r>
          </a:p>
          <a:p>
            <a:r>
              <a:rPr lang="en-US" dirty="0" smtClean="0">
                <a:solidFill>
                  <a:srgbClr val="FF0000"/>
                </a:solidFill>
              </a:rPr>
              <a:t>Surrender at Appomattox</a:t>
            </a:r>
          </a:p>
          <a:p>
            <a:pPr lvl="1"/>
            <a:r>
              <a:rPr lang="en-US" sz="2800" dirty="0" smtClean="0"/>
              <a:t>April 1865</a:t>
            </a:r>
          </a:p>
          <a:p>
            <a:pPr marL="457200" lvl="1" indent="0">
              <a:buNone/>
            </a:pPr>
            <a:endParaRPr lang="en-US" sz="2800" dirty="0" smtClean="0"/>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202" y="3227378"/>
            <a:ext cx="7992148" cy="2809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015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5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5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5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3287"/>
            <a:ext cx="7886700" cy="593662"/>
          </a:xfrm>
        </p:spPr>
        <p:txBody>
          <a:bodyPr>
            <a:normAutofit/>
          </a:bodyPr>
          <a:lstStyle/>
          <a:p>
            <a:r>
              <a:rPr lang="en-US" sz="3600" b="1" dirty="0" smtClean="0">
                <a:solidFill>
                  <a:srgbClr val="0000FF"/>
                </a:solidFill>
                <a:latin typeface="Times New Roman" panose="02020603050405020304" pitchFamily="18" charset="0"/>
                <a:cs typeface="Times New Roman" panose="02020603050405020304" pitchFamily="18" charset="0"/>
              </a:rPr>
              <a:t>April 1865</a:t>
            </a:r>
            <a:endParaRPr lang="en-US" sz="3600" b="1" dirty="0">
              <a:solidFill>
                <a:srgbClr val="0000FF"/>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0575" y="656949"/>
            <a:ext cx="8074775" cy="5930282"/>
          </a:xfrm>
        </p:spPr>
        <p:txBody>
          <a:bodyPr>
            <a:noAutofit/>
          </a:bodyPr>
          <a:lstStyle/>
          <a:p>
            <a:pPr marL="457200" lvl="1" indent="0">
              <a:buNone/>
            </a:pPr>
            <a:r>
              <a:rPr lang="en-US" sz="3200" dirty="0" smtClean="0"/>
              <a:t>Lincoln assassinated 5 days after surrender.</a:t>
            </a:r>
          </a:p>
          <a:p>
            <a:pPr marL="457200" lvl="1" indent="0">
              <a:buNone/>
            </a:pPr>
            <a:endParaRPr lang="en-US" sz="3200" dirty="0"/>
          </a:p>
          <a:p>
            <a:pPr marL="457200" lvl="1" indent="0">
              <a:buNone/>
            </a:pPr>
            <a:r>
              <a:rPr lang="en-US" sz="3200" dirty="0" smtClean="0"/>
              <a:t>What now? </a:t>
            </a:r>
          </a:p>
          <a:p>
            <a:pPr marL="457200" lvl="1" indent="0">
              <a:buNone/>
            </a:pPr>
            <a:endParaRPr lang="en-US" sz="3200" dirty="0"/>
          </a:p>
          <a:p>
            <a:pPr marL="457200" lvl="1" indent="0">
              <a:buNone/>
            </a:pPr>
            <a:r>
              <a:rPr lang="en-US" sz="3200" dirty="0" smtClean="0"/>
              <a:t>What problems does the new nation face?</a:t>
            </a:r>
          </a:p>
        </p:txBody>
      </p:sp>
    </p:spTree>
    <p:extLst>
      <p:ext uri="{BB962C8B-B14F-4D97-AF65-F5344CB8AC3E}">
        <p14:creationId xmlns:p14="http://schemas.microsoft.com/office/powerpoint/2010/main" val="43389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52400"/>
            <a:ext cx="8229600" cy="762000"/>
          </a:xfrm>
        </p:spPr>
        <p:txBody>
          <a:bodyPr/>
          <a:lstStyle/>
          <a:p>
            <a:r>
              <a:rPr lang="en-US" altLang="en-US" b="1" dirty="0" smtClean="0">
                <a:solidFill>
                  <a:srgbClr val="0000FF"/>
                </a:solidFill>
                <a:latin typeface="Baskerville Old Face" panose="02020602080505020303" pitchFamily="18" charset="0"/>
              </a:rPr>
              <a:t>Human Toll of War</a:t>
            </a:r>
          </a:p>
        </p:txBody>
      </p:sp>
      <p:sp>
        <p:nvSpPr>
          <p:cNvPr id="5123" name="Rectangle 3"/>
          <p:cNvSpPr>
            <a:spLocks noGrp="1" noChangeArrowheads="1"/>
          </p:cNvSpPr>
          <p:nvPr>
            <p:ph sz="half" idx="1"/>
          </p:nvPr>
        </p:nvSpPr>
        <p:spPr>
          <a:xfrm>
            <a:off x="274320" y="914400"/>
            <a:ext cx="5004262" cy="5638800"/>
          </a:xfrm>
        </p:spPr>
        <p:txBody>
          <a:bodyPr>
            <a:noAutofit/>
          </a:bodyPr>
          <a:lstStyle/>
          <a:p>
            <a:pPr marL="342900" lvl="1" indent="-342900">
              <a:buFontTx/>
              <a:buChar char="•"/>
              <a:defRPr/>
            </a:pPr>
            <a:r>
              <a:rPr lang="en-US" altLang="en-US" sz="2800" dirty="0">
                <a:solidFill>
                  <a:srgbClr val="FF0000"/>
                </a:solidFill>
                <a:latin typeface="Candara" pitchFamily="34" charset="0"/>
              </a:rPr>
              <a:t>1.5 million combined casualties </a:t>
            </a:r>
            <a:endParaRPr lang="en-US" altLang="en-US" sz="2800" dirty="0" smtClean="0">
              <a:solidFill>
                <a:srgbClr val="FF0000"/>
              </a:solidFill>
              <a:latin typeface="Candara" pitchFamily="34" charset="0"/>
            </a:endParaRPr>
          </a:p>
          <a:p>
            <a:pPr lvl="1">
              <a:defRPr/>
            </a:pPr>
            <a:r>
              <a:rPr lang="en-US" altLang="en-US" sz="2800" dirty="0">
                <a:latin typeface="Candara" pitchFamily="34" charset="0"/>
              </a:rPr>
              <a:t>North had 364,000 fatalities	</a:t>
            </a:r>
          </a:p>
          <a:p>
            <a:pPr lvl="2">
              <a:defRPr/>
            </a:pPr>
            <a:r>
              <a:rPr lang="en-US" altLang="en-US" sz="2400" dirty="0">
                <a:latin typeface="Candara" pitchFamily="34" charset="0"/>
              </a:rPr>
              <a:t>Including 38,000 African-American </a:t>
            </a:r>
            <a:r>
              <a:rPr lang="en-US" altLang="en-US" sz="2400" dirty="0" smtClean="0">
                <a:latin typeface="Candara" pitchFamily="34" charset="0"/>
              </a:rPr>
              <a:t>soldiers</a:t>
            </a:r>
            <a:endParaRPr lang="en-US" altLang="en-US" sz="2400" dirty="0">
              <a:latin typeface="Candara" pitchFamily="34" charset="0"/>
            </a:endParaRPr>
          </a:p>
          <a:p>
            <a:pPr lvl="1">
              <a:defRPr/>
            </a:pPr>
            <a:r>
              <a:rPr lang="en-US" altLang="en-US" sz="2800" dirty="0" smtClean="0">
                <a:latin typeface="Candara" pitchFamily="34" charset="0"/>
              </a:rPr>
              <a:t>South had 260,000 fatalities </a:t>
            </a:r>
          </a:p>
          <a:p>
            <a:pPr lvl="2">
              <a:defRPr/>
            </a:pPr>
            <a:r>
              <a:rPr lang="en-US" altLang="en-US" sz="2400" dirty="0" smtClean="0">
                <a:latin typeface="Candara" pitchFamily="34" charset="0"/>
              </a:rPr>
              <a:t>20% of all white men in the South died</a:t>
            </a:r>
          </a:p>
          <a:p>
            <a:pPr lvl="2">
              <a:defRPr/>
            </a:pPr>
            <a:r>
              <a:rPr lang="en-US" altLang="en-US" sz="2400" dirty="0" smtClean="0">
                <a:latin typeface="Candara" pitchFamily="34" charset="0"/>
              </a:rPr>
              <a:t>33% of all men in South killed or severely wounded</a:t>
            </a:r>
          </a:p>
          <a:p>
            <a:pPr lvl="1">
              <a:defRPr/>
            </a:pPr>
            <a:r>
              <a:rPr lang="en-US" altLang="en-US" sz="2800" dirty="0" smtClean="0">
                <a:latin typeface="Candara" pitchFamily="34" charset="0"/>
              </a:rPr>
              <a:t>Psychological toll was even worse</a:t>
            </a:r>
          </a:p>
        </p:txBody>
      </p:sp>
      <p:pic>
        <p:nvPicPr>
          <p:cNvPr id="5124"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12490" y="623311"/>
            <a:ext cx="4031510" cy="2967787"/>
          </a:xfrm>
          <a:noFill/>
        </p:spPr>
      </p:pic>
    </p:spTree>
    <p:extLst>
      <p:ext uri="{BB962C8B-B14F-4D97-AF65-F5344CB8AC3E}">
        <p14:creationId xmlns:p14="http://schemas.microsoft.com/office/powerpoint/2010/main" val="2359407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28650" y="365126"/>
            <a:ext cx="7886700" cy="898409"/>
          </a:xfrm>
        </p:spPr>
        <p:txBody>
          <a:bodyPr>
            <a:normAutofit/>
          </a:bodyPr>
          <a:lstStyle/>
          <a:p>
            <a:r>
              <a:rPr lang="en-US" altLang="en-US" sz="4800" b="1" dirty="0" smtClean="0">
                <a:solidFill>
                  <a:srgbClr val="0000FF"/>
                </a:solidFill>
                <a:latin typeface="Times New Roman" panose="02020603050405020304" pitchFamily="18" charset="0"/>
                <a:cs typeface="Times New Roman" panose="02020603050405020304" pitchFamily="18" charset="0"/>
              </a:rPr>
              <a:t>Toll of war</a:t>
            </a:r>
          </a:p>
        </p:txBody>
      </p:sp>
      <p:sp>
        <p:nvSpPr>
          <p:cNvPr id="6147" name="Rectangle 3"/>
          <p:cNvSpPr>
            <a:spLocks noGrp="1" noChangeArrowheads="1"/>
          </p:cNvSpPr>
          <p:nvPr>
            <p:ph idx="1"/>
          </p:nvPr>
        </p:nvSpPr>
        <p:spPr>
          <a:xfrm>
            <a:off x="337704" y="1263535"/>
            <a:ext cx="7758891" cy="4664047"/>
          </a:xfrm>
        </p:spPr>
        <p:txBody>
          <a:bodyPr/>
          <a:lstStyle/>
          <a:p>
            <a:r>
              <a:rPr lang="en-US" altLang="en-US" sz="3200" dirty="0" smtClean="0">
                <a:solidFill>
                  <a:srgbClr val="FF0000"/>
                </a:solidFill>
                <a:latin typeface="Candara" panose="020E0502030303020204" pitchFamily="34" charset="0"/>
              </a:rPr>
              <a:t>Physical Geographic toll </a:t>
            </a:r>
            <a:r>
              <a:rPr lang="en-US" altLang="en-US" sz="3200" dirty="0" smtClean="0">
                <a:latin typeface="Candara" panose="020E0502030303020204" pitchFamily="34" charset="0"/>
              </a:rPr>
              <a:t>(Remember Sherman?)</a:t>
            </a:r>
          </a:p>
          <a:p>
            <a:pPr lvl="1"/>
            <a:r>
              <a:rPr lang="en-US" altLang="en-US" sz="2800" dirty="0" smtClean="0">
                <a:latin typeface="Candara" panose="020E0502030303020204" pitchFamily="34" charset="0"/>
              </a:rPr>
              <a:t>Destroyed 2/3 of South’s </a:t>
            </a:r>
            <a:r>
              <a:rPr lang="en-US" altLang="en-US" sz="2800" dirty="0" smtClean="0">
                <a:solidFill>
                  <a:srgbClr val="FF0000"/>
                </a:solidFill>
                <a:latin typeface="Candara" panose="020E0502030303020204" pitchFamily="34" charset="0"/>
              </a:rPr>
              <a:t>shipping industry</a:t>
            </a:r>
          </a:p>
          <a:p>
            <a:pPr lvl="1"/>
            <a:r>
              <a:rPr lang="en-US" altLang="en-US" sz="2800" dirty="0" smtClean="0">
                <a:latin typeface="Candara" panose="020E0502030303020204" pitchFamily="34" charset="0"/>
              </a:rPr>
              <a:t>9,000 miles of </a:t>
            </a:r>
            <a:r>
              <a:rPr lang="en-US" altLang="en-US" sz="2800" dirty="0" smtClean="0">
                <a:solidFill>
                  <a:srgbClr val="FF0000"/>
                </a:solidFill>
                <a:latin typeface="Candara" panose="020E0502030303020204" pitchFamily="34" charset="0"/>
              </a:rPr>
              <a:t>railroad</a:t>
            </a:r>
          </a:p>
          <a:p>
            <a:pPr lvl="1"/>
            <a:r>
              <a:rPr lang="en-US" altLang="en-US" sz="2800" dirty="0" smtClean="0">
                <a:latin typeface="Candara" panose="020E0502030303020204" pitchFamily="34" charset="0"/>
              </a:rPr>
              <a:t>2/3 of all livestock</a:t>
            </a:r>
          </a:p>
          <a:p>
            <a:pPr lvl="1"/>
            <a:r>
              <a:rPr lang="en-US" altLang="en-US" sz="2800" dirty="0" smtClean="0">
                <a:latin typeface="Candara" panose="020E0502030303020204" pitchFamily="34" charset="0"/>
              </a:rPr>
              <a:t>Ruined bridges, canals, roads </a:t>
            </a:r>
            <a:r>
              <a:rPr lang="en-US" altLang="en-US" sz="2800" dirty="0" smtClean="0">
                <a:solidFill>
                  <a:srgbClr val="FF0000"/>
                </a:solidFill>
                <a:latin typeface="Candara" panose="020E0502030303020204" pitchFamily="34" charset="0"/>
              </a:rPr>
              <a:t>(infrastructure)</a:t>
            </a:r>
          </a:p>
          <a:p>
            <a:pPr lvl="1"/>
            <a:r>
              <a:rPr lang="en-US" altLang="en-US" sz="2800" dirty="0" smtClean="0">
                <a:latin typeface="Candara" panose="020E0502030303020204" pitchFamily="34" charset="0"/>
              </a:rPr>
              <a:t>Value of southern farm property fell by 70%</a:t>
            </a:r>
          </a:p>
          <a:p>
            <a:pPr lvl="1"/>
            <a:endParaRPr lang="en-US" altLang="en-US" dirty="0" smtClean="0"/>
          </a:p>
        </p:txBody>
      </p:sp>
      <p:pic>
        <p:nvPicPr>
          <p:cNvPr id="8196" name="Picture 4" descr="Image result for sherman's mar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9978" y="4397323"/>
            <a:ext cx="3084022" cy="2428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395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r>
              <a:rPr lang="en-US" altLang="en-US" sz="5400" b="1" dirty="0" smtClean="0">
                <a:solidFill>
                  <a:srgbClr val="0000FF"/>
                </a:solidFill>
                <a:latin typeface="Times New Roman" panose="02020603050405020304" pitchFamily="18" charset="0"/>
                <a:cs typeface="Times New Roman" panose="02020603050405020304" pitchFamily="18" charset="0"/>
              </a:rPr>
              <a:t>Economic Toll</a:t>
            </a:r>
          </a:p>
        </p:txBody>
      </p:sp>
      <p:sp>
        <p:nvSpPr>
          <p:cNvPr id="7171" name="Content Placeholder 2"/>
          <p:cNvSpPr>
            <a:spLocks noGrp="1"/>
          </p:cNvSpPr>
          <p:nvPr>
            <p:ph idx="1"/>
          </p:nvPr>
        </p:nvSpPr>
        <p:spPr>
          <a:xfrm>
            <a:off x="628650" y="1537855"/>
            <a:ext cx="7886700" cy="4639108"/>
          </a:xfrm>
        </p:spPr>
        <p:txBody>
          <a:bodyPr/>
          <a:lstStyle/>
          <a:p>
            <a:r>
              <a:rPr lang="en-US" altLang="en-US" sz="3200" dirty="0" smtClean="0">
                <a:latin typeface="Candara" panose="020E0502030303020204" pitchFamily="34" charset="0"/>
              </a:rPr>
              <a:t>Southern Economy was destroyed</a:t>
            </a:r>
          </a:p>
          <a:p>
            <a:pPr lvl="1"/>
            <a:r>
              <a:rPr lang="en-US" altLang="en-US" sz="2800" dirty="0" smtClean="0">
                <a:solidFill>
                  <a:srgbClr val="FF0000"/>
                </a:solidFill>
                <a:latin typeface="Candara" panose="020E0502030303020204" pitchFamily="34" charset="0"/>
              </a:rPr>
              <a:t>Confederate money worth nothing</a:t>
            </a:r>
          </a:p>
          <a:p>
            <a:pPr lvl="1"/>
            <a:r>
              <a:rPr lang="en-US" altLang="en-US" sz="2800" dirty="0" smtClean="0">
                <a:solidFill>
                  <a:srgbClr val="FF0000"/>
                </a:solidFill>
                <a:latin typeface="Candara" panose="020E0502030303020204" pitchFamily="34" charset="0"/>
              </a:rPr>
              <a:t>Land was ruined</a:t>
            </a:r>
          </a:p>
          <a:p>
            <a:pPr lvl="1"/>
            <a:r>
              <a:rPr lang="en-US" altLang="en-US" sz="2800" dirty="0" smtClean="0">
                <a:latin typeface="Candara" panose="020E0502030303020204" pitchFamily="34" charset="0"/>
              </a:rPr>
              <a:t>Labor Structure was dismantled</a:t>
            </a:r>
          </a:p>
          <a:p>
            <a:pPr lvl="2"/>
            <a:r>
              <a:rPr lang="en-US" altLang="en-US" sz="2400" dirty="0" smtClean="0">
                <a:solidFill>
                  <a:srgbClr val="FF0000"/>
                </a:solidFill>
                <a:latin typeface="Candara" panose="020E0502030303020204" pitchFamily="34" charset="0"/>
              </a:rPr>
              <a:t>Slaves freed</a:t>
            </a:r>
          </a:p>
          <a:p>
            <a:pPr lvl="3"/>
            <a:r>
              <a:rPr lang="en-US" altLang="en-US" sz="2000" dirty="0" smtClean="0">
                <a:latin typeface="Candara" panose="020E0502030303020204" pitchFamily="34" charset="0"/>
              </a:rPr>
              <a:t>Slave labor lost was worth about $3 billion</a:t>
            </a:r>
          </a:p>
          <a:p>
            <a:pPr lvl="2"/>
            <a:r>
              <a:rPr lang="en-US" altLang="en-US" sz="2400" dirty="0" smtClean="0">
                <a:latin typeface="Candara" panose="020E0502030303020204" pitchFamily="34" charset="0"/>
              </a:rPr>
              <a:t>White men dead or seriously injured</a:t>
            </a:r>
          </a:p>
          <a:p>
            <a:r>
              <a:rPr lang="en-US" altLang="en-US" sz="3200" dirty="0" smtClean="0">
                <a:latin typeface="Candara" panose="020E0502030303020204" pitchFamily="34" charset="0"/>
              </a:rPr>
              <a:t>Northern industry had boomed during war</a:t>
            </a:r>
          </a:p>
          <a:p>
            <a:pPr lvl="1"/>
            <a:r>
              <a:rPr lang="en-US" altLang="en-US" sz="2800" dirty="0" smtClean="0">
                <a:latin typeface="Candara" panose="020E0502030303020204" pitchFamily="34" charset="0"/>
              </a:rPr>
              <a:t>Now they must brace for post-war decline</a:t>
            </a:r>
          </a:p>
          <a:p>
            <a:pPr lvl="1">
              <a:buFont typeface="Wingdings" panose="05000000000000000000" pitchFamily="2" charset="2"/>
              <a:buNone/>
            </a:pPr>
            <a:endParaRPr lang="en-US" altLang="en-US" dirty="0" smtClean="0"/>
          </a:p>
        </p:txBody>
      </p:sp>
    </p:spTree>
    <p:extLst>
      <p:ext uri="{BB962C8B-B14F-4D97-AF65-F5344CB8AC3E}">
        <p14:creationId xmlns:p14="http://schemas.microsoft.com/office/powerpoint/2010/main" val="875590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3261" y="65869"/>
            <a:ext cx="8174528" cy="1122852"/>
          </a:xfrm>
        </p:spPr>
        <p:txBody>
          <a:bodyPr>
            <a:normAutofit fontScale="90000"/>
          </a:bodyPr>
          <a:lstStyle/>
          <a:p>
            <a:r>
              <a:rPr lang="en-US" altLang="en-US" sz="4000" b="1" dirty="0" smtClean="0">
                <a:solidFill>
                  <a:srgbClr val="0000FF"/>
                </a:solidFill>
                <a:latin typeface="Times New Roman" panose="02020603050405020304" pitchFamily="18" charset="0"/>
                <a:cs typeface="Times New Roman" panose="02020603050405020304" pitchFamily="18" charset="0"/>
              </a:rPr>
              <a:t>Three groups of survivors in the South</a:t>
            </a:r>
          </a:p>
        </p:txBody>
      </p:sp>
      <p:sp>
        <p:nvSpPr>
          <p:cNvPr id="8195" name="Rectangle 3"/>
          <p:cNvSpPr>
            <a:spLocks noGrp="1" noChangeArrowheads="1"/>
          </p:cNvSpPr>
          <p:nvPr>
            <p:ph idx="1"/>
          </p:nvPr>
        </p:nvSpPr>
        <p:spPr>
          <a:xfrm>
            <a:off x="257175" y="994352"/>
            <a:ext cx="7886700" cy="4351338"/>
          </a:xfrm>
        </p:spPr>
        <p:txBody>
          <a:bodyPr>
            <a:normAutofit/>
          </a:bodyPr>
          <a:lstStyle/>
          <a:p>
            <a:r>
              <a:rPr lang="en-US" altLang="en-US" sz="3200" dirty="0" smtClean="0">
                <a:solidFill>
                  <a:srgbClr val="FF0000"/>
                </a:solidFill>
                <a:latin typeface="Candara" panose="020E0502030303020204" pitchFamily="34" charset="0"/>
                <a:cs typeface="Arial" panose="020B0604020202020204" pitchFamily="34" charset="0"/>
              </a:rPr>
              <a:t>Black southerners: </a:t>
            </a:r>
            <a:r>
              <a:rPr lang="en-US" altLang="en-US" sz="3200" dirty="0" smtClean="0">
                <a:latin typeface="Candara" panose="020E0502030303020204" pitchFamily="34" charset="0"/>
                <a:cs typeface="Arial" panose="020B0604020202020204" pitchFamily="34" charset="0"/>
              </a:rPr>
              <a:t>4 million former slaves now free</a:t>
            </a:r>
          </a:p>
          <a:p>
            <a:pPr lvl="1"/>
            <a:r>
              <a:rPr lang="en-US" altLang="en-US" sz="2800" dirty="0" smtClean="0">
                <a:latin typeface="Candara" panose="020E0502030303020204" pitchFamily="34" charset="0"/>
                <a:cs typeface="Arial" panose="020B0604020202020204" pitchFamily="34" charset="0"/>
              </a:rPr>
              <a:t>Under slavery they had food and shelter</a:t>
            </a:r>
          </a:p>
          <a:p>
            <a:pPr lvl="1"/>
            <a:r>
              <a:rPr lang="en-US" altLang="en-US" sz="2800" dirty="0" smtClean="0">
                <a:latin typeface="Candara" panose="020E0502030303020204" pitchFamily="34" charset="0"/>
                <a:cs typeface="Arial" panose="020B0604020202020204" pitchFamily="34" charset="0"/>
              </a:rPr>
              <a:t>Now free, they had to find this on their own</a:t>
            </a:r>
          </a:p>
          <a:p>
            <a:pPr lvl="1"/>
            <a:r>
              <a:rPr lang="en-US" altLang="en-US" sz="2800" dirty="0" smtClean="0">
                <a:latin typeface="Candara" panose="020E0502030303020204" pitchFamily="34" charset="0"/>
                <a:cs typeface="Arial" panose="020B0604020202020204" pitchFamily="34" charset="0"/>
              </a:rPr>
              <a:t>Starvation and unemployment common</a:t>
            </a:r>
          </a:p>
          <a:p>
            <a:pPr lvl="1"/>
            <a:r>
              <a:rPr lang="en-US" altLang="en-US" sz="2800" dirty="0" smtClean="0">
                <a:solidFill>
                  <a:srgbClr val="FF0000"/>
                </a:solidFill>
                <a:latin typeface="Candara" panose="020E0502030303020204" pitchFamily="34" charset="0"/>
                <a:cs typeface="Arial" panose="020B0604020202020204" pitchFamily="34" charset="0"/>
              </a:rPr>
              <a:t>Many continued to work on former plantations</a:t>
            </a:r>
          </a:p>
          <a:p>
            <a:pPr lvl="1"/>
            <a:r>
              <a:rPr lang="en-US" altLang="en-US" sz="2800" dirty="0" smtClean="0">
                <a:latin typeface="Candara" panose="020E0502030303020204" pitchFamily="34" charset="0"/>
                <a:cs typeface="Arial" panose="020B0604020202020204" pitchFamily="34" charset="0"/>
              </a:rPr>
              <a:t>Some moved on to the West and to the North</a:t>
            </a:r>
          </a:p>
        </p:txBody>
      </p:sp>
      <p:pic>
        <p:nvPicPr>
          <p:cNvPr id="6146" name="Picture 2" descr="Image result for reconstruc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6376" y="4548251"/>
            <a:ext cx="4026958" cy="2309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859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2347</Words>
  <Application>Microsoft Office PowerPoint</Application>
  <PresentationFormat>On-screen Show (4:3)</PresentationFormat>
  <Paragraphs>284</Paragraphs>
  <Slides>39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Arial</vt:lpstr>
      <vt:lpstr>Baskerville Old Face</vt:lpstr>
      <vt:lpstr>Calibri</vt:lpstr>
      <vt:lpstr>Calibri Light</vt:lpstr>
      <vt:lpstr>Cambria</vt:lpstr>
      <vt:lpstr>Candara</vt:lpstr>
      <vt:lpstr>Georgia</vt:lpstr>
      <vt:lpstr>Times New Roman</vt:lpstr>
      <vt:lpstr>Wingdings</vt:lpstr>
      <vt:lpstr>Office Theme</vt:lpstr>
      <vt:lpstr>Warm Up 11/13</vt:lpstr>
      <vt:lpstr>Civil War Review (It’s about slavery)</vt:lpstr>
      <vt:lpstr>Civil War Review (It’s about slavery)</vt:lpstr>
      <vt:lpstr>Civil War comes to an end</vt:lpstr>
      <vt:lpstr>April 1865</vt:lpstr>
      <vt:lpstr>Human Toll of War</vt:lpstr>
      <vt:lpstr>Toll of war</vt:lpstr>
      <vt:lpstr>Economic Toll</vt:lpstr>
      <vt:lpstr>Three groups of survivors in the South</vt:lpstr>
      <vt:lpstr>Survivors</vt:lpstr>
      <vt:lpstr>Homework Due  Wednesday 11/15</vt:lpstr>
      <vt:lpstr>Bonus Project</vt:lpstr>
      <vt:lpstr>Reconstruction - 1865-1877</vt:lpstr>
      <vt:lpstr>Warm Up 11/14</vt:lpstr>
      <vt:lpstr>Three Plans for Reconstruction</vt:lpstr>
      <vt:lpstr>Three Plans for Reconstruction</vt:lpstr>
      <vt:lpstr>Black codes</vt:lpstr>
      <vt:lpstr>Congressional Reconstruction</vt:lpstr>
      <vt:lpstr>Fourteenth Amendment</vt:lpstr>
      <vt:lpstr>New Daily Lives of Former Slaves</vt:lpstr>
      <vt:lpstr>New Southern Agricultural System</vt:lpstr>
      <vt:lpstr>Sharecropping</vt:lpstr>
      <vt:lpstr>Tenant Farming</vt:lpstr>
      <vt:lpstr>New Civil Rights of Reconstruction</vt:lpstr>
      <vt:lpstr>Republican South</vt:lpstr>
      <vt:lpstr>Rise of the Ku Klux Klan</vt:lpstr>
      <vt:lpstr>Factors Leading to the Failure of Reconstruction </vt:lpstr>
      <vt:lpstr>Scandals &amp; Disunion of the Republican Party</vt:lpstr>
      <vt:lpstr>Panic of 1873</vt:lpstr>
      <vt:lpstr>Supreme Court Impedes Civil Rights</vt:lpstr>
      <vt:lpstr>Southern “Redemption” &amp; Home Rule</vt:lpstr>
      <vt:lpstr>Southern “Redemption” &amp; Home Rule</vt:lpstr>
      <vt:lpstr>The Rise of Jim Crow</vt:lpstr>
      <vt:lpstr>Homework Due  Wednesday 11/15</vt:lpstr>
      <vt:lpstr>Legacy of the Civil War</vt:lpstr>
      <vt:lpstr>Promoting “Lost Cause” Historiography and White-Washing History  </vt:lpstr>
      <vt:lpstr>White House Doubles Down</vt:lpstr>
      <vt:lpstr>Burns Twitter Response</vt:lpstr>
      <vt:lpstr>1856 Robert E Lee on Slavery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11/13</dc:title>
  <dc:creator>Santos, Megan    SHS - Staff</dc:creator>
  <cp:lastModifiedBy>Santos, Megan    SHS - Staff</cp:lastModifiedBy>
  <cp:revision>18</cp:revision>
  <cp:lastPrinted>2017-11-14T15:35:57Z</cp:lastPrinted>
  <dcterms:created xsi:type="dcterms:W3CDTF">2017-11-13T06:21:39Z</dcterms:created>
  <dcterms:modified xsi:type="dcterms:W3CDTF">2017-11-14T15:40:17Z</dcterms:modified>
</cp:coreProperties>
</file>