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
      <p:font typeface="Lato" panose="020B060402020202020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Mangal" panose="02040503050203030202" pitchFamily="18"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78181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8176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5219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4936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1184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824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664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965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218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34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0974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20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37150" y="1263075"/>
            <a:ext cx="5017500" cy="15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British Raj</a:t>
            </a:r>
            <a:endParaRPr/>
          </a:p>
          <a:p>
            <a:pPr marL="0" lvl="0" indent="0">
              <a:spcBef>
                <a:spcPts val="0"/>
              </a:spcBef>
              <a:spcAft>
                <a:spcPts val="0"/>
              </a:spcAft>
              <a:buNone/>
            </a:pPr>
            <a:r>
              <a:rPr lang="en" sz="3600">
                <a:solidFill>
                  <a:srgbClr val="212121"/>
                </a:solidFill>
                <a:highlight>
                  <a:srgbClr val="FFFFFF"/>
                </a:highlight>
                <a:latin typeface="Mangal"/>
                <a:ea typeface="Mangal"/>
                <a:cs typeface="Mangal"/>
                <a:sym typeface="Mangal"/>
              </a:rPr>
              <a:t>ब्रिटिश</a:t>
            </a:r>
            <a:r>
              <a:rPr lang="en" sz="3600">
                <a:solidFill>
                  <a:srgbClr val="212121"/>
                </a:solidFill>
                <a:highlight>
                  <a:srgbClr val="FFFFFF"/>
                </a:highlight>
                <a:latin typeface="Arial"/>
                <a:ea typeface="Arial"/>
                <a:cs typeface="Arial"/>
                <a:sym typeface="Arial"/>
              </a:rPr>
              <a:t> </a:t>
            </a:r>
            <a:r>
              <a:rPr lang="en" sz="3600">
                <a:solidFill>
                  <a:srgbClr val="212121"/>
                </a:solidFill>
                <a:highlight>
                  <a:srgbClr val="FFFFFF"/>
                </a:highlight>
                <a:latin typeface="Mangal"/>
                <a:ea typeface="Mangal"/>
                <a:cs typeface="Mangal"/>
                <a:sym typeface="Mangal"/>
              </a:rPr>
              <a:t>राज</a:t>
            </a:r>
            <a:endParaRPr sz="3600">
              <a:solidFill>
                <a:srgbClr val="212121"/>
              </a:solidFill>
              <a:highlight>
                <a:srgbClr val="FFFFFF"/>
              </a:highlight>
              <a:latin typeface="Mangal"/>
              <a:ea typeface="Mangal"/>
              <a:cs typeface="Mangal"/>
              <a:sym typeface="Mangal"/>
            </a:endParaRPr>
          </a:p>
          <a:p>
            <a:pPr marL="0" lvl="0" indent="0">
              <a:spcBef>
                <a:spcPts val="0"/>
              </a:spcBef>
              <a:spcAft>
                <a:spcPts val="0"/>
              </a:spcAft>
              <a:buNone/>
            </a:pPr>
            <a:endParaRPr sz="3600">
              <a:solidFill>
                <a:srgbClr val="212121"/>
              </a:solidFill>
              <a:highlight>
                <a:srgbClr val="FFFFFF"/>
              </a:highlight>
              <a:latin typeface="Mangal"/>
              <a:ea typeface="Mangal"/>
              <a:cs typeface="Mangal"/>
              <a:sym typeface="Mangal"/>
            </a:endParaRPr>
          </a:p>
          <a:p>
            <a:pPr marL="0" lvl="0" indent="0">
              <a:spcBef>
                <a:spcPts val="0"/>
              </a:spcBef>
              <a:spcAft>
                <a:spcPts val="0"/>
              </a:spcAft>
              <a:buNone/>
            </a:pPr>
            <a:endParaRPr sz="3600">
              <a:solidFill>
                <a:srgbClr val="212121"/>
              </a:solidFill>
              <a:highlight>
                <a:srgbClr val="FFFFFF"/>
              </a:highlight>
              <a:latin typeface="Mangal"/>
              <a:ea typeface="Mangal"/>
              <a:cs typeface="Mangal"/>
              <a:sym typeface="Mangal"/>
            </a:endParaRPr>
          </a:p>
          <a:p>
            <a:pPr marL="0" lvl="0" indent="0">
              <a:spcBef>
                <a:spcPts val="0"/>
              </a:spcBef>
              <a:spcAft>
                <a:spcPts val="0"/>
              </a:spcAft>
              <a:buNone/>
            </a:pPr>
            <a:endParaRPr/>
          </a:p>
          <a:p>
            <a:pPr marL="0" lvl="0" indent="0">
              <a:spcBef>
                <a:spcPts val="0"/>
              </a:spcBef>
              <a:spcAft>
                <a:spcPts val="0"/>
              </a:spcAft>
              <a:buNone/>
            </a:pPr>
            <a:endParaRPr sz="3600">
              <a:solidFill>
                <a:srgbClr val="212121"/>
              </a:solidFill>
              <a:highlight>
                <a:srgbClr val="FFFFFF"/>
              </a:highlight>
              <a:latin typeface="Roboto"/>
              <a:ea typeface="Roboto"/>
              <a:cs typeface="Roboto"/>
              <a:sym typeface="Roboto"/>
            </a:endParaRPr>
          </a:p>
          <a:p>
            <a:pPr marL="0" lvl="0" indent="0">
              <a:spcBef>
                <a:spcPts val="0"/>
              </a:spcBef>
              <a:spcAft>
                <a:spcPts val="0"/>
              </a:spcAft>
              <a:buNone/>
            </a:pPr>
            <a:endParaRPr sz="3600">
              <a:solidFill>
                <a:srgbClr val="212121"/>
              </a:solidFill>
              <a:highlight>
                <a:srgbClr val="FFFFFF"/>
              </a:highlight>
              <a:latin typeface="Roboto"/>
              <a:ea typeface="Roboto"/>
              <a:cs typeface="Roboto"/>
              <a:sym typeface="Roboto"/>
            </a:endParaRPr>
          </a:p>
          <a:p>
            <a:pPr marL="0" lvl="0" indent="0">
              <a:spcBef>
                <a:spcPts val="0"/>
              </a:spcBef>
              <a:spcAft>
                <a:spcPts val="0"/>
              </a:spcAft>
              <a:buNone/>
            </a:pPr>
            <a:endParaRPr sz="3600">
              <a:solidFill>
                <a:srgbClr val="212121"/>
              </a:solidFill>
              <a:highlight>
                <a:srgbClr val="FFFFFF"/>
              </a:highlight>
              <a:latin typeface="Roboto"/>
              <a:ea typeface="Roboto"/>
              <a:cs typeface="Roboto"/>
              <a:sym typeface="Roboto"/>
            </a:endParaRPr>
          </a:p>
          <a:p>
            <a:pPr marL="0" lvl="0" indent="0">
              <a:spcBef>
                <a:spcPts val="0"/>
              </a:spcBef>
              <a:spcAft>
                <a:spcPts val="0"/>
              </a:spcAft>
              <a:buNone/>
            </a:pPr>
            <a:endParaRPr sz="3600">
              <a:solidFill>
                <a:srgbClr val="212121"/>
              </a:solidFill>
              <a:highlight>
                <a:srgbClr val="FFFFFF"/>
              </a:highlight>
              <a:latin typeface="Roboto"/>
              <a:ea typeface="Roboto"/>
              <a:cs typeface="Roboto"/>
              <a:sym typeface="Roboto"/>
            </a:endParaRPr>
          </a:p>
          <a:p>
            <a:pPr marL="0" lvl="0" indent="0">
              <a:spcBef>
                <a:spcPts val="0"/>
              </a:spcBef>
              <a:spcAft>
                <a:spcPts val="0"/>
              </a:spcAft>
              <a:buNone/>
            </a:pPr>
            <a:endParaRPr/>
          </a:p>
        </p:txBody>
      </p:sp>
      <p:sp>
        <p:nvSpPr>
          <p:cNvPr id="135" name="Shape 135"/>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Sawyer Tamai, Grant McLeod, Matthew Preising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Key Events: Government</a:t>
            </a:r>
            <a:endParaRPr/>
          </a:p>
        </p:txBody>
      </p:sp>
      <p:sp>
        <p:nvSpPr>
          <p:cNvPr id="196" name="Shape 19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The British Raj relied on mostly Indians to do the heavy lifting in politics.</a:t>
            </a:r>
            <a:endParaRPr/>
          </a:p>
          <a:p>
            <a:pPr marL="457200" lvl="0" indent="-311150" rtl="0">
              <a:spcBef>
                <a:spcPts val="0"/>
              </a:spcBef>
              <a:spcAft>
                <a:spcPts val="0"/>
              </a:spcAft>
              <a:buClr>
                <a:srgbClr val="F3F3F3"/>
              </a:buClr>
              <a:buSzPts val="1300"/>
              <a:buChar char="●"/>
            </a:pPr>
            <a:r>
              <a:rPr lang="en" sz="1200">
                <a:solidFill>
                  <a:srgbClr val="F3F3F3"/>
                </a:solidFill>
              </a:rPr>
              <a:t>In 1900, 30% of government spending went to paying for the Indian Army which was to keep Indian civilians in check so they don’t rebel</a:t>
            </a:r>
            <a:endParaRPr sz="1200">
              <a:solidFill>
                <a:srgbClr val="F3F3F3"/>
              </a:solidFill>
            </a:endParaRPr>
          </a:p>
          <a:p>
            <a:pPr marL="457200" lvl="0" indent="-311150" rtl="0">
              <a:spcBef>
                <a:spcPts val="0"/>
              </a:spcBef>
              <a:spcAft>
                <a:spcPts val="0"/>
              </a:spcAft>
              <a:buClr>
                <a:srgbClr val="F3F3F3"/>
              </a:buClr>
              <a:buSzPts val="1300"/>
              <a:buChar char="●"/>
            </a:pPr>
            <a:r>
              <a:rPr lang="en">
                <a:solidFill>
                  <a:srgbClr val="F3F3F3"/>
                </a:solidFill>
              </a:rPr>
              <a:t>As late as 1921, there were only 156,000 British citizens living in India</a:t>
            </a:r>
            <a:endParaRPr>
              <a:solidFill>
                <a:srgbClr val="F3F3F3"/>
              </a:solidFill>
            </a:endParaRPr>
          </a:p>
        </p:txBody>
      </p:sp>
      <p:pic>
        <p:nvPicPr>
          <p:cNvPr id="197" name="Shape 197"/>
          <p:cNvPicPr preferRelativeResize="0"/>
          <p:nvPr/>
        </p:nvPicPr>
        <p:blipFill>
          <a:blip r:embed="rId3">
            <a:alphaModFix/>
          </a:blip>
          <a:stretch>
            <a:fillRect/>
          </a:stretch>
        </p:blipFill>
        <p:spPr>
          <a:xfrm>
            <a:off x="2829762" y="2641150"/>
            <a:ext cx="3484475" cy="233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Events: Sepoy Mutiny</a:t>
            </a:r>
            <a:endParaRPr/>
          </a:p>
        </p:txBody>
      </p:sp>
      <p:sp>
        <p:nvSpPr>
          <p:cNvPr id="203" name="Shape 20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The British Enfield rifle required Sepoys to bite cow and pig fat which were considered sacred. The soldiers were outraged by the news.</a:t>
            </a:r>
            <a:endParaRPr/>
          </a:p>
          <a:p>
            <a:pPr marL="457200" lvl="0" indent="-311150" rtl="0">
              <a:spcBef>
                <a:spcPts val="0"/>
              </a:spcBef>
              <a:spcAft>
                <a:spcPts val="0"/>
              </a:spcAft>
              <a:buSzPts val="1300"/>
              <a:buChar char="-"/>
            </a:pPr>
            <a:r>
              <a:rPr lang="en"/>
              <a:t>The 85 people out of 90 who refused to bit the cow and pig fat were jailed by the British.</a:t>
            </a:r>
            <a:endParaRPr/>
          </a:p>
          <a:p>
            <a:pPr marL="457200" lvl="0" indent="-311150" rtl="0">
              <a:spcBef>
                <a:spcPts val="0"/>
              </a:spcBef>
              <a:spcAft>
                <a:spcPts val="0"/>
              </a:spcAft>
              <a:buSzPts val="1300"/>
              <a:buChar char="-"/>
            </a:pPr>
            <a:r>
              <a:rPr lang="en"/>
              <a:t>The very next day, the Sepoys rebelled. The soldiers marched and captured the city of Delhi and continue to spread the rebellion to northern and central India.</a:t>
            </a:r>
            <a:endParaRPr/>
          </a:p>
          <a:p>
            <a:pPr marL="457200" lvl="0" indent="-311150">
              <a:spcBef>
                <a:spcPts val="0"/>
              </a:spcBef>
              <a:spcAft>
                <a:spcPts val="0"/>
              </a:spcAft>
              <a:buSzPts val="1300"/>
              <a:buChar char="-"/>
            </a:pPr>
            <a:r>
              <a:rPr lang="en"/>
              <a:t>However, the Indians were weak compared to the British due to the tensions between Hindus and Muslims and poor leadership.</a:t>
            </a:r>
            <a:endParaRPr/>
          </a:p>
        </p:txBody>
      </p:sp>
      <p:pic>
        <p:nvPicPr>
          <p:cNvPr id="204" name="Shape 204" descr="Image result for sepoy mutiny"/>
          <p:cNvPicPr preferRelativeResize="0"/>
          <p:nvPr/>
        </p:nvPicPr>
        <p:blipFill>
          <a:blip r:embed="rId3">
            <a:alphaModFix/>
          </a:blip>
          <a:stretch>
            <a:fillRect/>
          </a:stretch>
        </p:blipFill>
        <p:spPr>
          <a:xfrm>
            <a:off x="5427225" y="3278850"/>
            <a:ext cx="2435400" cy="166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Time Period</a:t>
            </a:r>
            <a:endParaRPr/>
          </a:p>
        </p:txBody>
      </p:sp>
      <p:sp>
        <p:nvSpPr>
          <p:cNvPr id="141" name="Shape 141"/>
          <p:cNvSpPr txBox="1">
            <a:spLocks noGrp="1"/>
          </p:cNvSpPr>
          <p:nvPr>
            <p:ph type="body" idx="1"/>
          </p:nvPr>
        </p:nvSpPr>
        <p:spPr>
          <a:xfrm>
            <a:off x="1434825" y="15800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time period of British rule (Raj) in India started from 1757 to 1947.</a:t>
            </a:r>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142" name="Shape 142"/>
          <p:cNvPicPr preferRelativeResize="0"/>
          <p:nvPr/>
        </p:nvPicPr>
        <p:blipFill>
          <a:blip r:embed="rId3">
            <a:alphaModFix/>
          </a:blip>
          <a:stretch>
            <a:fillRect/>
          </a:stretch>
        </p:blipFill>
        <p:spPr>
          <a:xfrm>
            <a:off x="2643350" y="2444661"/>
            <a:ext cx="3857300" cy="192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Important Site and Boundaries.</a:t>
            </a:r>
            <a:endParaRPr/>
          </a:p>
        </p:txBody>
      </p:sp>
      <p:sp>
        <p:nvSpPr>
          <p:cNvPr id="148" name="Shape 148"/>
          <p:cNvSpPr txBox="1">
            <a:spLocks noGrp="1"/>
          </p:cNvSpPr>
          <p:nvPr>
            <p:ph type="body" idx="1"/>
          </p:nvPr>
        </p:nvSpPr>
        <p:spPr>
          <a:xfrm>
            <a:off x="1297500" y="153010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This time period took place  in India. During the British Raj, England controlled most of India and some of Pakistan, Bangladesh, Nepal, and  Sri Lanka.</a:t>
            </a:r>
            <a:endParaRPr/>
          </a:p>
        </p:txBody>
      </p:sp>
      <p:pic>
        <p:nvPicPr>
          <p:cNvPr id="149" name="Shape 149"/>
          <p:cNvPicPr preferRelativeResize="0"/>
          <p:nvPr/>
        </p:nvPicPr>
        <p:blipFill>
          <a:blip r:embed="rId3">
            <a:alphaModFix/>
          </a:blip>
          <a:stretch>
            <a:fillRect/>
          </a:stretch>
        </p:blipFill>
        <p:spPr>
          <a:xfrm>
            <a:off x="3305175" y="2571738"/>
            <a:ext cx="2533650" cy="2257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Figure: Queen Victoria</a:t>
            </a:r>
            <a:endParaRPr/>
          </a:p>
        </p:txBody>
      </p:sp>
      <p:sp>
        <p:nvSpPr>
          <p:cNvPr id="155" name="Shape 15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Queen Victoria was the Queen of England from 1837 to 1901.</a:t>
            </a:r>
            <a:endParaRPr/>
          </a:p>
          <a:p>
            <a:pPr marL="457200" lvl="0" indent="-311150" rtl="0">
              <a:spcBef>
                <a:spcPts val="0"/>
              </a:spcBef>
              <a:spcAft>
                <a:spcPts val="0"/>
              </a:spcAft>
              <a:buSzPts val="1300"/>
              <a:buChar char="-"/>
            </a:pPr>
            <a:r>
              <a:rPr lang="en"/>
              <a:t>After the British took control over India, Queen Victoria was proclaimed as the Empress of India</a:t>
            </a:r>
            <a:endParaRPr/>
          </a:p>
          <a:p>
            <a:pPr marL="457200" lvl="0" indent="-311150">
              <a:spcBef>
                <a:spcPts val="0"/>
              </a:spcBef>
              <a:spcAft>
                <a:spcPts val="0"/>
              </a:spcAft>
              <a:buSzPts val="1300"/>
              <a:buChar char="-"/>
            </a:pPr>
            <a:r>
              <a:rPr lang="en"/>
              <a:t>She assured in the Proclamation of 1858 that all Indians will be treated equally under British law regardless of race or religion.  Her failure to do so lead to the Indian national movements.</a:t>
            </a:r>
            <a:endParaRPr/>
          </a:p>
        </p:txBody>
      </p:sp>
      <p:pic>
        <p:nvPicPr>
          <p:cNvPr id="156" name="Shape 156" descr="Image result for queen victoria"/>
          <p:cNvPicPr preferRelativeResize="0"/>
          <p:nvPr/>
        </p:nvPicPr>
        <p:blipFill>
          <a:blip r:embed="rId3">
            <a:alphaModFix/>
          </a:blip>
          <a:stretch>
            <a:fillRect/>
          </a:stretch>
        </p:blipFill>
        <p:spPr>
          <a:xfrm>
            <a:off x="4872649" y="2992750"/>
            <a:ext cx="1318400" cy="1857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Figure: Ram Mohum Roy</a:t>
            </a:r>
            <a:endParaRPr/>
          </a:p>
        </p:txBody>
      </p:sp>
      <p:sp>
        <p:nvSpPr>
          <p:cNvPr id="162" name="Shape 16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Following the British control over India, nationalist Indians started to demand more modernization and a greater role in government.</a:t>
            </a:r>
            <a:endParaRPr/>
          </a:p>
          <a:p>
            <a:pPr marL="457200" lvl="0" indent="-311150" rtl="0">
              <a:spcBef>
                <a:spcPts val="0"/>
              </a:spcBef>
              <a:spcAft>
                <a:spcPts val="0"/>
              </a:spcAft>
              <a:buSzPts val="1300"/>
              <a:buChar char="-"/>
            </a:pPr>
            <a:r>
              <a:rPr lang="en"/>
              <a:t>Ram Mohum Roy, a well educated Indian rose and started a campaign to move India away from traditional practices. </a:t>
            </a:r>
            <a:endParaRPr/>
          </a:p>
          <a:p>
            <a:pPr marL="457200" lvl="0" indent="-311150">
              <a:spcBef>
                <a:spcPts val="0"/>
              </a:spcBef>
              <a:spcAft>
                <a:spcPts val="0"/>
              </a:spcAft>
              <a:buSzPts val="1300"/>
              <a:buChar char="-"/>
            </a:pPr>
            <a:r>
              <a:rPr lang="en"/>
              <a:t>He believed that India will continue to be controlled by foreign countries if they do not change their religious life such as arranged marriages and rigid caste systems.</a:t>
            </a:r>
            <a:endParaRPr/>
          </a:p>
        </p:txBody>
      </p:sp>
      <p:pic>
        <p:nvPicPr>
          <p:cNvPr id="163" name="Shape 163" descr="Image result for ram mohan roy"/>
          <p:cNvPicPr preferRelativeResize="0"/>
          <p:nvPr/>
        </p:nvPicPr>
        <p:blipFill>
          <a:blip r:embed="rId3">
            <a:alphaModFix/>
          </a:blip>
          <a:stretch>
            <a:fillRect/>
          </a:stretch>
        </p:blipFill>
        <p:spPr>
          <a:xfrm>
            <a:off x="325950" y="2903675"/>
            <a:ext cx="1200150" cy="198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Events: Britain takes over India</a:t>
            </a:r>
            <a:endParaRPr/>
          </a:p>
        </p:txBody>
      </p:sp>
      <p:sp>
        <p:nvSpPr>
          <p:cNvPr id="169" name="Shape 16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British began to show  economic interest in India during the 1600’s.</a:t>
            </a:r>
            <a:endParaRPr/>
          </a:p>
          <a:p>
            <a:pPr marL="457200" lvl="0" indent="-311150" rtl="0">
              <a:spcBef>
                <a:spcPts val="0"/>
              </a:spcBef>
              <a:spcAft>
                <a:spcPts val="0"/>
              </a:spcAft>
              <a:buSzPts val="1300"/>
              <a:buChar char="-"/>
            </a:pPr>
            <a:r>
              <a:rPr lang="en"/>
              <a:t>British East India Company set up trading posts but were kept under control by the Mughal Dynasty.</a:t>
            </a:r>
            <a:endParaRPr/>
          </a:p>
          <a:p>
            <a:pPr marL="457200" lvl="0" indent="-311150">
              <a:spcBef>
                <a:spcPts val="0"/>
              </a:spcBef>
              <a:spcAft>
                <a:spcPts val="0"/>
              </a:spcAft>
              <a:buSzPts val="1300"/>
              <a:buChar char="-"/>
            </a:pPr>
            <a:r>
              <a:rPr lang="en"/>
              <a:t>However When the Mughal Dynasty started collapsing during 1707, the British took advantage over that and took over the country by defeating the Indian forces at the Battle of Plassey in 1757.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Events: British Rule in India</a:t>
            </a:r>
            <a:endParaRPr/>
          </a:p>
        </p:txBody>
      </p:sp>
      <p:sp>
        <p:nvSpPr>
          <p:cNvPr id="175" name="Shape 17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The British East India Company was regulated by the British government at first</a:t>
            </a:r>
            <a:endParaRPr/>
          </a:p>
          <a:p>
            <a:pPr marL="457200" lvl="0" indent="-311150" rtl="0">
              <a:spcBef>
                <a:spcPts val="0"/>
              </a:spcBef>
              <a:spcAft>
                <a:spcPts val="0"/>
              </a:spcAft>
              <a:buSzPts val="1300"/>
              <a:buChar char="-"/>
            </a:pPr>
            <a:r>
              <a:rPr lang="en"/>
              <a:t>But in the early 1900’s, the company began to rule India without any interference from the British Government. They built their own private army of sepoys or Indian soldiers led by British officers.</a:t>
            </a:r>
            <a:endParaRPr/>
          </a:p>
        </p:txBody>
      </p:sp>
      <p:pic>
        <p:nvPicPr>
          <p:cNvPr id="176" name="Shape 176" descr="Image result for east india company"/>
          <p:cNvPicPr preferRelativeResize="0"/>
          <p:nvPr/>
        </p:nvPicPr>
        <p:blipFill>
          <a:blip r:embed="rId3">
            <a:alphaModFix/>
          </a:blip>
          <a:stretch>
            <a:fillRect/>
          </a:stretch>
        </p:blipFill>
        <p:spPr>
          <a:xfrm>
            <a:off x="4272888" y="2699875"/>
            <a:ext cx="2021625" cy="202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Events: Railroad Building</a:t>
            </a:r>
            <a:r>
              <a:rPr lang="en" sz="1200">
                <a:solidFill>
                  <a:srgbClr val="333333"/>
                </a:solidFill>
                <a:highlight>
                  <a:srgbClr val="FFFFFF"/>
                </a:highlight>
                <a:latin typeface="Calibri"/>
                <a:ea typeface="Calibri"/>
                <a:cs typeface="Calibri"/>
                <a:sym typeface="Calibri"/>
              </a:rPr>
              <a:t> </a:t>
            </a:r>
            <a:r>
              <a:rPr lang="en"/>
              <a:t> </a:t>
            </a:r>
            <a:endParaRPr/>
          </a:p>
        </p:txBody>
      </p:sp>
      <p:sp>
        <p:nvSpPr>
          <p:cNvPr id="182" name="Shape 182"/>
          <p:cNvSpPr txBox="1">
            <a:spLocks noGrp="1"/>
          </p:cNvSpPr>
          <p:nvPr>
            <p:ph type="body" idx="1"/>
          </p:nvPr>
        </p:nvSpPr>
        <p:spPr>
          <a:xfrm>
            <a:off x="1297500" y="1365825"/>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Building Railroads increased economic growth, and made moving troops safely easier </a:t>
            </a:r>
            <a:endParaRPr/>
          </a:p>
          <a:p>
            <a:pPr marL="457200" lvl="0" indent="-311150" rtl="0">
              <a:spcBef>
                <a:spcPts val="0"/>
              </a:spcBef>
              <a:spcAft>
                <a:spcPts val="0"/>
              </a:spcAft>
              <a:buClr>
                <a:srgbClr val="F3F3F3"/>
              </a:buClr>
              <a:buSzPts val="1300"/>
              <a:buChar char="●"/>
            </a:pPr>
            <a:r>
              <a:rPr lang="en">
                <a:solidFill>
                  <a:srgbClr val="F3F3F3"/>
                </a:solidFill>
              </a:rPr>
              <a:t>Between 1860 and 1880, miles of railroad tracks increased from 836 miles to almost 10,000</a:t>
            </a:r>
            <a:endParaRPr>
              <a:solidFill>
                <a:srgbClr val="F3F3F3"/>
              </a:solidFill>
            </a:endParaRPr>
          </a:p>
        </p:txBody>
      </p:sp>
      <p:pic>
        <p:nvPicPr>
          <p:cNvPr id="183" name="Shape 183"/>
          <p:cNvPicPr preferRelativeResize="0"/>
          <p:nvPr/>
        </p:nvPicPr>
        <p:blipFill>
          <a:blip r:embed="rId3">
            <a:alphaModFix/>
          </a:blip>
          <a:stretch>
            <a:fillRect/>
          </a:stretch>
        </p:blipFill>
        <p:spPr>
          <a:xfrm>
            <a:off x="2798875" y="2653425"/>
            <a:ext cx="3546250" cy="234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Events: Famines in the late 1800’s</a:t>
            </a:r>
            <a:endParaRPr/>
          </a:p>
        </p:txBody>
      </p:sp>
      <p:sp>
        <p:nvSpPr>
          <p:cNvPr id="189" name="Shape 18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The British wanted India to produce cash crops for them to profit.</a:t>
            </a:r>
            <a:endParaRPr/>
          </a:p>
          <a:p>
            <a:pPr marL="457200" lvl="0" indent="-311150">
              <a:spcBef>
                <a:spcPts val="0"/>
              </a:spcBef>
              <a:spcAft>
                <a:spcPts val="0"/>
              </a:spcAft>
              <a:buSzPts val="1300"/>
              <a:buChar char="-"/>
            </a:pPr>
            <a:r>
              <a:rPr lang="en"/>
              <a:t>Since the British had economic control and power over India, the Indian villagers’ had to grow the cash crops instead of crops to feed their family which lead to famines in the late 1800’s</a:t>
            </a:r>
            <a:endParaRPr/>
          </a:p>
        </p:txBody>
      </p:sp>
      <p:pic>
        <p:nvPicPr>
          <p:cNvPr id="190" name="Shape 190" descr="Image result for india famine 1880's"/>
          <p:cNvPicPr preferRelativeResize="0"/>
          <p:nvPr/>
        </p:nvPicPr>
        <p:blipFill>
          <a:blip r:embed="rId3">
            <a:alphaModFix/>
          </a:blip>
          <a:stretch>
            <a:fillRect/>
          </a:stretch>
        </p:blipFill>
        <p:spPr>
          <a:xfrm>
            <a:off x="3810845" y="2736500"/>
            <a:ext cx="3128250" cy="2010276"/>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On-screen Show (16:9)</PresentationFormat>
  <Paragraphs>43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Montserrat</vt:lpstr>
      <vt:lpstr>Lato</vt:lpstr>
      <vt:lpstr>Roboto</vt:lpstr>
      <vt:lpstr>Calibri</vt:lpstr>
      <vt:lpstr>Mangal</vt:lpstr>
      <vt:lpstr>Focus</vt:lpstr>
      <vt:lpstr>The British Raj ब्रिटिश राज        </vt:lpstr>
      <vt:lpstr>Time Period</vt:lpstr>
      <vt:lpstr>Important Site and Boundaries.</vt:lpstr>
      <vt:lpstr>Key Figure: Queen Victoria</vt:lpstr>
      <vt:lpstr>Key Figure: Ram Mohum Roy</vt:lpstr>
      <vt:lpstr>Key Events: Britain takes over India</vt:lpstr>
      <vt:lpstr>Key Events: British Rule in India</vt:lpstr>
      <vt:lpstr>Key Events: Railroad Building  </vt:lpstr>
      <vt:lpstr>Key Events: Famines in the late 1800’s</vt:lpstr>
      <vt:lpstr>Key Events: Government</vt:lpstr>
      <vt:lpstr>Key Events: Sepoy Mutiny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British Raj ब्रिटिश राज        </dc:title>
  <dc:creator>Santos, Megan    SHS - Staff</dc:creator>
  <cp:lastModifiedBy>Santos, Megan    SHS - Staff</cp:lastModifiedBy>
  <cp:revision>1</cp:revision>
  <dcterms:modified xsi:type="dcterms:W3CDTF">2018-06-01T22:08:01Z</dcterms:modified>
</cp:coreProperties>
</file>