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4" r:id="rId18"/>
    <p:sldId id="275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57CAD-F41F-4AB9-887E-5475D4BB4B2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56FF5-E685-4709-ACD6-AE5F4609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8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1A865-798E-4AEB-B911-D5F26C2E281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2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8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4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6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2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5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FE7D-9CC1-4409-B31A-E6F91456140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E9E3-4580-49AF-A6BC-F24D46BB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6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434" y="247151"/>
            <a:ext cx="9144000" cy="1307328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11/27</a:t>
            </a:r>
            <a:endParaRPr lang="en-US" sz="96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67989"/>
            <a:ext cx="9144000" cy="338981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Write down 5 things that come to mind when you think of Africa.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8632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vs.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Your </a:t>
            </a:r>
            <a:r>
              <a:rPr lang="en-US" sz="3600" i="1" dirty="0" smtClean="0"/>
              <a:t>topic</a:t>
            </a:r>
            <a:r>
              <a:rPr lang="en-US" sz="3600" dirty="0" smtClean="0"/>
              <a:t> is a noun or phrase</a:t>
            </a:r>
          </a:p>
          <a:p>
            <a:pPr lvl="1" eaLnBrk="1" hangingPunct="1"/>
            <a:r>
              <a:rPr lang="en-US" sz="3200" dirty="0" smtClean="0"/>
              <a:t>Aztecs</a:t>
            </a:r>
          </a:p>
          <a:p>
            <a:pPr lvl="1" eaLnBrk="1" hangingPunct="1"/>
            <a:r>
              <a:rPr lang="en-US" sz="3200" dirty="0" smtClean="0"/>
              <a:t>Pizarro conquers the Incas</a:t>
            </a:r>
          </a:p>
          <a:p>
            <a:pPr lvl="1" eaLnBrk="1" hangingPunct="1"/>
            <a:r>
              <a:rPr lang="en-US" sz="3200" dirty="0" smtClean="0"/>
              <a:t>Fascism</a:t>
            </a:r>
          </a:p>
          <a:p>
            <a:pPr eaLnBrk="1" hangingPunct="1"/>
            <a:r>
              <a:rPr lang="en-US" sz="3600" dirty="0" smtClean="0"/>
              <a:t>Your </a:t>
            </a:r>
            <a:r>
              <a:rPr lang="en-US" sz="3600" i="1" dirty="0" smtClean="0"/>
              <a:t>question</a:t>
            </a:r>
            <a:r>
              <a:rPr lang="en-US" sz="3600" dirty="0" smtClean="0"/>
              <a:t> should be a complete sentence.</a:t>
            </a:r>
          </a:p>
          <a:p>
            <a:pPr eaLnBrk="1" hangingPunct="1"/>
            <a:r>
              <a:rPr lang="en-US" sz="3600" dirty="0" smtClean="0"/>
              <a:t>Lets look @ a few past examples from 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research papers</a:t>
            </a:r>
          </a:p>
        </p:txBody>
      </p:sp>
    </p:spTree>
    <p:extLst>
      <p:ext uri="{BB962C8B-B14F-4D97-AF65-F5344CB8AC3E}">
        <p14:creationId xmlns:p14="http://schemas.microsoft.com/office/powerpoint/2010/main" val="39005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6760" y="68988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760" y="1394551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Too broad </a:t>
            </a:r>
            <a:r>
              <a:rPr lang="en-US" sz="4000" dirty="0" smtClean="0"/>
              <a:t>a topic means only covering the surface of that person or issue</a:t>
            </a:r>
          </a:p>
          <a:p>
            <a:pPr lvl="1" eaLnBrk="1" hangingPunct="1"/>
            <a:r>
              <a:rPr lang="en-US" sz="3600" dirty="0" smtClean="0"/>
              <a:t>The Russian Revolution would be too big to manage in a reasonable length paper</a:t>
            </a:r>
          </a:p>
          <a:p>
            <a:pPr eaLnBrk="1" hangingPunct="1"/>
            <a:r>
              <a:rPr lang="en-US" sz="4000" dirty="0" smtClean="0"/>
              <a:t>Focus on one issue within that topic</a:t>
            </a:r>
          </a:p>
          <a:p>
            <a:pPr lvl="1" eaLnBrk="1" hangingPunct="1"/>
            <a:r>
              <a:rPr lang="en-US" sz="3600" dirty="0" smtClean="0"/>
              <a:t>How did Tsar Nicholas’ policies contribute to the Russian Revolution?</a:t>
            </a:r>
          </a:p>
        </p:txBody>
      </p:sp>
    </p:spTree>
    <p:extLst>
      <p:ext uri="{BB962C8B-B14F-4D97-AF65-F5344CB8AC3E}">
        <p14:creationId xmlns:p14="http://schemas.microsoft.com/office/powerpoint/2010/main" val="390181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497" y="68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Questions:  Reference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497" y="1325631"/>
            <a:ext cx="1168908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/>
              <a:t>Reference questions</a:t>
            </a:r>
            <a:r>
              <a:rPr lang="en-US" sz="4400" dirty="0" smtClean="0"/>
              <a:t> are typically answered with known facts or statistics. </a:t>
            </a:r>
          </a:p>
          <a:p>
            <a:pPr lvl="1" eaLnBrk="1" hangingPunct="1"/>
            <a:r>
              <a:rPr lang="en-US" sz="4000" dirty="0" smtClean="0"/>
              <a:t>You will likely have to ask some reference questions in your research.</a:t>
            </a:r>
          </a:p>
          <a:p>
            <a:pPr lvl="1" eaLnBrk="1" hangingPunct="1"/>
            <a:r>
              <a:rPr lang="en-US" sz="4000" dirty="0" smtClean="0"/>
              <a:t>Ex:  "What percentage of drug-related crime in 1999 was committed by dealers, not users?"</a:t>
            </a:r>
          </a:p>
        </p:txBody>
      </p:sp>
      <p:sp>
        <p:nvSpPr>
          <p:cNvPr id="2" name="&quot;No&quot; Symbol 1"/>
          <p:cNvSpPr/>
          <p:nvPr/>
        </p:nvSpPr>
        <p:spPr bwMode="auto">
          <a:xfrm>
            <a:off x="3568337" y="1028769"/>
            <a:ext cx="5105400" cy="4648200"/>
          </a:xfrm>
          <a:prstGeom prst="noSmoking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3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23" y="365125"/>
            <a:ext cx="10974977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Questions:  Report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931434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/>
              <a:t>Review or report questions</a:t>
            </a:r>
            <a:r>
              <a:rPr lang="en-US" sz="4400" dirty="0" smtClean="0"/>
              <a:t> are typically answered with what is generally known about a fairly narrow topic. </a:t>
            </a:r>
          </a:p>
          <a:p>
            <a:pPr lvl="1" eaLnBrk="1" hangingPunct="1"/>
            <a:r>
              <a:rPr lang="en-US" sz="4000" dirty="0" smtClean="0"/>
              <a:t>Ex:  “How did the original thirteen colonies become the United States?”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521" y="1519215"/>
            <a:ext cx="5121084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ersa\AppData\Local\Microsoft\Windows\Temporary Internet Files\Content.IE5\VCH2MQKS\10001362-smiling-star-showing-thumbs-up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8630"/>
            <a:ext cx="9144000" cy="592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0188" y="2746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Questions: Research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600200"/>
            <a:ext cx="1067235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Research questions are open-ended.  They require a variety of accumulated information from different sources to develop an answer, and the student is required to draw his or her own conclusions. </a:t>
            </a:r>
          </a:p>
          <a:p>
            <a:pPr lvl="1" eaLnBrk="1" hangingPunct="1"/>
            <a:r>
              <a:rPr lang="en-US" sz="3600" b="1" dirty="0" smtClean="0"/>
              <a:t>Ex:  "How does Hawaii's location and climate affect its economy?”</a:t>
            </a:r>
          </a:p>
        </p:txBody>
      </p:sp>
    </p:spTree>
    <p:extLst>
      <p:ext uri="{BB962C8B-B14F-4D97-AF65-F5344CB8AC3E}">
        <p14:creationId xmlns:p14="http://schemas.microsoft.com/office/powerpoint/2010/main" val="41040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93" y="169182"/>
            <a:ext cx="11676017" cy="1325563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ways to begin a research question: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58537"/>
            <a:ext cx="10515600" cy="481842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Why…</a:t>
            </a:r>
          </a:p>
          <a:p>
            <a:pPr eaLnBrk="1" hangingPunct="1"/>
            <a:r>
              <a:rPr lang="en-US" sz="4400" dirty="0" smtClean="0"/>
              <a:t>How…</a:t>
            </a:r>
          </a:p>
          <a:p>
            <a:pPr eaLnBrk="1" hangingPunct="1"/>
            <a:r>
              <a:rPr lang="en-US" sz="4400" dirty="0" smtClean="0"/>
              <a:t>What are the effects of…</a:t>
            </a:r>
          </a:p>
          <a:p>
            <a:pPr eaLnBrk="1" hangingPunct="1"/>
            <a:r>
              <a:rPr lang="en-US" sz="4400" dirty="0" smtClean="0"/>
              <a:t>What are the consequences of…</a:t>
            </a:r>
          </a:p>
          <a:p>
            <a:pPr eaLnBrk="1" hangingPunct="1"/>
            <a:r>
              <a:rPr lang="en-US" sz="4400" dirty="0" smtClean="0"/>
              <a:t>Contrast (then &amp; now)</a:t>
            </a:r>
          </a:p>
          <a:p>
            <a:pPr eaLnBrk="1" hangingPunct="1"/>
            <a:r>
              <a:rPr lang="en-US" sz="4400" dirty="0" smtClean="0"/>
              <a:t>What was the influence of ___ on ___? </a:t>
            </a:r>
          </a:p>
        </p:txBody>
      </p:sp>
    </p:spTree>
    <p:extLst>
      <p:ext uri="{BB962C8B-B14F-4D97-AF65-F5344CB8AC3E}">
        <p14:creationId xmlns:p14="http://schemas.microsoft.com/office/powerpoint/2010/main" val="418813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Thesis-Driven Paper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A thesis-driven paper makes an arguable claim and defends it.  Do not confuse a research paper with a report:  you need to offer a thesis about your topic and then present evidence and analysis that provides support and explanation.</a:t>
            </a:r>
          </a:p>
        </p:txBody>
      </p:sp>
    </p:spTree>
    <p:extLst>
      <p:ext uri="{BB962C8B-B14F-4D97-AF65-F5344CB8AC3E}">
        <p14:creationId xmlns:p14="http://schemas.microsoft.com/office/powerpoint/2010/main" val="18364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info!!</a:t>
            </a:r>
            <a:endParaRPr lang="en-US" sz="60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61902"/>
            <a:ext cx="10515600" cy="521506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4400" dirty="0" smtClean="0"/>
              <a:t>Read through your paper info and find the following: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Highlight/underline the things that you will need to turn in and where</a:t>
            </a:r>
          </a:p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Highlight/underline (different color) the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due dates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 for the above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434" y="247151"/>
            <a:ext cx="9144000" cy="1307328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Homework!</a:t>
            </a:r>
            <a:endParaRPr lang="en-US" sz="96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3" y="1436915"/>
            <a:ext cx="11649693" cy="479763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Read and take notes on Diverse Societies in Africa (on the website).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Email Mrs. Santos if you can’t find it.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4800" dirty="0" smtClean="0"/>
              <a:t>Consider the questions we wrote down in class today.</a:t>
            </a:r>
          </a:p>
        </p:txBody>
      </p:sp>
    </p:spTree>
    <p:extLst>
      <p:ext uri="{BB962C8B-B14F-4D97-AF65-F5344CB8AC3E}">
        <p14:creationId xmlns:p14="http://schemas.microsoft.com/office/powerpoint/2010/main" val="1758237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4344"/>
            <a:ext cx="8229600" cy="95625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Several Quality? Theses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990600"/>
            <a:ext cx="11116491" cy="5715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Africa is not doomed to a state of poverty despite geographic realities that almost ensured struggles because geography is not the sole cause but combined with income that it brings. 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r>
              <a:rPr lang="en-US" sz="3600" b="1" dirty="0">
                <a:solidFill>
                  <a:srgbClr val="002060"/>
                </a:solidFill>
              </a:rPr>
              <a:t>Geographic luck results in successful or not successful technology and helpful or not helpful resources. Africa as a continent had little luck.</a:t>
            </a:r>
          </a:p>
        </p:txBody>
      </p:sp>
    </p:spTree>
    <p:extLst>
      <p:ext uri="{BB962C8B-B14F-4D97-AF65-F5344CB8AC3E}">
        <p14:creationId xmlns:p14="http://schemas.microsoft.com/office/powerpoint/2010/main" val="7223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352697" y="0"/>
            <a:ext cx="10239103" cy="9144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27, 2017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6389" y="990600"/>
            <a:ext cx="5523411" cy="5791200"/>
          </a:xfrm>
        </p:spPr>
        <p:txBody>
          <a:bodyPr>
            <a:normAutofit/>
          </a:bodyPr>
          <a:lstStyle/>
          <a:p>
            <a:pPr marL="109728" indent="0">
              <a:buNone/>
              <a:defRPr/>
            </a:pPr>
            <a:r>
              <a:rPr lang="en" sz="2600" b="1" u="sng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Turn in</a:t>
            </a:r>
            <a:r>
              <a:rPr lang="en" sz="2600" b="1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2600" b="1" dirty="0" smtClean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Promises Viewing guide (6</a:t>
            </a:r>
            <a:r>
              <a:rPr lang="en" sz="2600" b="1" baseline="30000" dirty="0" smtClean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" sz="2600" b="1" dirty="0" smtClean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 lang="en" sz="1100" b="1" u="sng" dirty="0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09728" indent="0">
              <a:buNone/>
              <a:defRPr/>
            </a:pPr>
            <a:endParaRPr lang="en" sz="1100" b="1" u="sng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09728" indent="0">
              <a:buNone/>
              <a:defRPr/>
            </a:pPr>
            <a:r>
              <a:rPr lang="en" b="1" u="sng" dirty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Take out</a:t>
            </a:r>
            <a:r>
              <a:rPr lang="en" b="1" dirty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</a:p>
          <a:p>
            <a:pPr marL="109728" indent="0"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Africa Map for stamp</a:t>
            </a:r>
            <a:endParaRPr lang="en-US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endParaRPr lang="en" sz="1200" b="1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r>
              <a:rPr lang="en" b="1" u="sng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r>
              <a:rPr lang="en" b="1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0" indent="0">
              <a:buNone/>
              <a:defRPr/>
            </a:pPr>
            <a:r>
              <a:rPr lang="en" b="1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Africa Research Project </a:t>
            </a:r>
            <a:r>
              <a:rPr lang="en" b="1" dirty="0" smtClean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Intro</a:t>
            </a:r>
          </a:p>
          <a:p>
            <a:pPr marL="0" indent="0">
              <a:buNone/>
              <a:defRPr/>
            </a:pPr>
            <a:endParaRPr lang="en" sz="1200" b="1" u="sng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867399" y="762000"/>
            <a:ext cx="6150429" cy="5867400"/>
          </a:xfrm>
        </p:spPr>
        <p:txBody>
          <a:bodyPr>
            <a:noAutofit/>
          </a:bodyPr>
          <a:lstStyle/>
          <a:p>
            <a:pPr marL="109728" indent="0">
              <a:buNone/>
              <a:defRPr/>
            </a:pPr>
            <a:r>
              <a:rPr lang="en" b="1" u="sng" dirty="0">
                <a:solidFill>
                  <a:srgbClr val="7030A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Objectives</a:t>
            </a:r>
            <a:r>
              <a:rPr lang="en" sz="3600" b="1" dirty="0">
                <a:solidFill>
                  <a:srgbClr val="7030A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:</a:t>
            </a:r>
          </a:p>
          <a:p>
            <a:pPr marL="0" indent="0">
              <a:buNone/>
              <a:defRPr/>
            </a:pPr>
            <a:r>
              <a:rPr lang="en" b="1" dirty="0">
                <a:solidFill>
                  <a:srgbClr val="7030A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Introduce Africa </a:t>
            </a:r>
            <a:r>
              <a:rPr lang="en" b="1" dirty="0" smtClean="0">
                <a:solidFill>
                  <a:srgbClr val="7030A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Paper and Unit</a:t>
            </a:r>
            <a:endParaRPr lang="en" b="1" dirty="0">
              <a:solidFill>
                <a:srgbClr val="7030A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09728" indent="0">
              <a:buNone/>
              <a:defRPr/>
            </a:pPr>
            <a:endParaRPr lang="en" sz="1000" b="1" dirty="0">
              <a:solidFill>
                <a:schemeClr val="bg2">
                  <a:lumMod val="10000"/>
                  <a:lumOff val="90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09728" indent="0">
              <a:buNone/>
              <a:defRPr/>
            </a:pPr>
            <a:r>
              <a:rPr lang="en" b="1" u="sng" dirty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Homework</a:t>
            </a:r>
            <a:r>
              <a:rPr lang="en" b="1" dirty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:</a:t>
            </a:r>
          </a:p>
          <a:p>
            <a:pPr marL="109728" indent="0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11/28: Monotheistic Religions AND Egypt/Mesopotamia reading notes and 5 warm ups (beginning 11/7)</a:t>
            </a:r>
          </a:p>
          <a:p>
            <a:pPr marL="109728" indent="0">
              <a:buNone/>
              <a:defRPr/>
            </a:pPr>
            <a:endParaRPr lang="en-US" sz="24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109728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11/28: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Diverse Societies in Africa-notes any format </a:t>
            </a:r>
            <a:r>
              <a:rPr lang="en-US" sz="2400" b="1" dirty="0" smtClean="0">
                <a:latin typeface="Georgia" panose="02040502050405020303" pitchFamily="18" charset="0"/>
              </a:rPr>
              <a:t>(located on website)</a:t>
            </a:r>
          </a:p>
          <a:p>
            <a:pPr marL="109728" indent="0">
              <a:buNone/>
              <a:defRPr/>
            </a:pPr>
            <a:endParaRPr lang="en-US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7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5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914400"/>
            <a:ext cx="11482252" cy="5791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Africa today is behind other countries because of its geographical location and lack of domesticated plants and animals. 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r>
              <a:rPr lang="en-US" sz="3600" b="1" dirty="0">
                <a:solidFill>
                  <a:srgbClr val="7030A0"/>
                </a:solidFill>
              </a:rPr>
              <a:t>Geographic luck plays a large part of Africa because if it had better land and weather and domestication of animals, Africa could advance with any part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33308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media-2.web.britannica.com/eb-media/67/75567-004-6585DB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8514" y="76200"/>
            <a:ext cx="2590800" cy="341894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389" y="0"/>
            <a:ext cx="9714411" cy="9144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Africa! </a:t>
            </a:r>
            <a:endParaRPr lang="en-US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6" y="838200"/>
            <a:ext cx="6226628" cy="5715000"/>
          </a:xfrm>
        </p:spPr>
        <p:txBody>
          <a:bodyPr>
            <a:normAutofit/>
          </a:bodyPr>
          <a:lstStyle/>
          <a:p>
            <a:pPr marL="91440" lvl="1" indent="0"/>
            <a:r>
              <a:rPr lang="en-US" sz="3200" b="1" dirty="0" smtClean="0"/>
              <a:t>54 Countries</a:t>
            </a:r>
          </a:p>
          <a:p>
            <a:pPr marL="91440" lvl="1" indent="0"/>
            <a:r>
              <a:rPr lang="en-US" sz="3200" b="1" dirty="0" smtClean="0"/>
              <a:t>Over 1 billion people</a:t>
            </a:r>
          </a:p>
          <a:p>
            <a:pPr marL="91440" lvl="1" indent="0"/>
            <a:r>
              <a:rPr lang="en-US" sz="3200" b="1" dirty="0" smtClean="0"/>
              <a:t>Over 2100 languages</a:t>
            </a:r>
          </a:p>
          <a:p>
            <a:pPr marL="91440" lvl="1" indent="0"/>
            <a:endParaRPr lang="en-US" sz="3200" b="1" dirty="0" smtClean="0"/>
          </a:p>
          <a:p>
            <a:pPr marL="91440" lvl="1" indent="0"/>
            <a:r>
              <a:rPr lang="en-US" sz="3200" b="1" dirty="0" smtClean="0"/>
              <a:t>18 of the 20 poorest countries on Earth</a:t>
            </a:r>
          </a:p>
          <a:p>
            <a:pPr marL="91440" lvl="1" indent="0"/>
            <a:r>
              <a:rPr lang="en-US" sz="3200" b="1" dirty="0" smtClean="0"/>
              <a:t>50% of Africa’s population born after 1991</a:t>
            </a:r>
          </a:p>
          <a:p>
            <a:pPr marL="91440" lvl="1" indent="0"/>
            <a:r>
              <a:rPr lang="en-US" sz="3200" b="1" dirty="0" smtClean="0"/>
              <a:t>Largest City:</a:t>
            </a:r>
          </a:p>
          <a:p>
            <a:pPr marL="91440" lvl="1" indent="0">
              <a:buNone/>
            </a:pPr>
            <a:r>
              <a:rPr lang="en-US" sz="3200" b="1" dirty="0" smtClean="0"/>
              <a:t>Lagos, Nigeria</a:t>
            </a:r>
          </a:p>
          <a:p>
            <a:pPr marL="91440" lvl="1" indent="0">
              <a:buNone/>
            </a:pPr>
            <a:r>
              <a:rPr lang="en-US" sz="3200" b="1" dirty="0" smtClean="0"/>
              <a:t>21 million people</a:t>
            </a:r>
            <a:endParaRPr lang="en-US" sz="3200" b="1" dirty="0"/>
          </a:p>
        </p:txBody>
      </p:sp>
      <p:pic>
        <p:nvPicPr>
          <p:cNvPr id="14338" name="Picture 2" descr="http://static.wixstatic.com/media/df0b24_b7e0f2b90a4e42a4bce074604587ba6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3114" y="152400"/>
            <a:ext cx="2819400" cy="3124200"/>
          </a:xfrm>
          <a:prstGeom prst="rect">
            <a:avLst/>
          </a:prstGeom>
          <a:noFill/>
        </p:spPr>
      </p:pic>
      <p:pic>
        <p:nvPicPr>
          <p:cNvPr id="14340" name="Picture 4" descr="https://encrypted-tbn2.gstatic.com/images?q=tbn:ANd9GcTeT0C3WR1fwcFeIAK0HMhT9-445ybAfH7VSnsIkE3QfJYIRvY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0914" y="3384386"/>
            <a:ext cx="5105400" cy="3397414"/>
          </a:xfrm>
          <a:prstGeom prst="rect">
            <a:avLst/>
          </a:prstGeom>
          <a:noFill/>
        </p:spPr>
      </p:pic>
      <p:pic>
        <p:nvPicPr>
          <p:cNvPr id="14342" name="Picture 6" descr="http://img.thesun.co.uk/aidemitlum/archive/01509/drog_1509371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1315" y="4451254"/>
            <a:ext cx="1969829" cy="24067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46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ergingfrontiers.com/wp-content/uploads/2013/03/africa-economist.png?w=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8686800" cy="6738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92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11447887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95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79" y="-76200"/>
            <a:ext cx="10056421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Ancient African Kingdoms</a:t>
            </a:r>
            <a:r>
              <a:rPr lang="en-US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8757" y="1143000"/>
            <a:ext cx="11495315" cy="5410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Ancient Kingdoms </a:t>
            </a:r>
          </a:p>
          <a:p>
            <a:pPr lvl="1"/>
            <a:r>
              <a:rPr lang="en-US" sz="3200" dirty="0">
                <a:latin typeface="Arial" pitchFamily="34" charset="0"/>
                <a:cs typeface="Arial" pitchFamily="34" charset="0"/>
              </a:rPr>
              <a:t>Traditions of early cultures (oral stories, trading, etc.)</a:t>
            </a:r>
          </a:p>
          <a:p>
            <a:pPr lvl="1"/>
            <a:r>
              <a:rPr lang="en-US" sz="3200" dirty="0">
                <a:latin typeface="Arial" pitchFamily="34" charset="0"/>
                <a:cs typeface="Arial" pitchFamily="34" charset="0"/>
              </a:rPr>
              <a:t>Physical and Political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Geography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technologies did African civilizations have access to?</a:t>
            </a:r>
          </a:p>
          <a:p>
            <a:pPr lvl="0"/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did migration and trade affect African history?</a:t>
            </a:r>
          </a:p>
          <a:p>
            <a:pPr lvl="0"/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forms of agriculture developed in Africa?</a:t>
            </a:r>
          </a:p>
          <a:p>
            <a:pPr lv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35" y="-152400"/>
            <a:ext cx="9918865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Colonialism</a:t>
            </a:r>
            <a:endParaRPr lang="en-US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8135" y="724395"/>
            <a:ext cx="11542816" cy="57150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European Contact and Exploration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Culture Clash and Ethnocentrism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Berlin Conference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Scramble for Africa</a:t>
            </a:r>
          </a:p>
          <a:p>
            <a:pPr lvl="1"/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The White Mans Burden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has colonialism affected Africa? 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 were Europeans able to colonize Africa?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did Africans resist and then defeat European Colonization?</a:t>
            </a:r>
          </a:p>
        </p:txBody>
      </p:sp>
    </p:spTree>
    <p:extLst>
      <p:ext uri="{BB962C8B-B14F-4D97-AF65-F5344CB8AC3E}">
        <p14:creationId xmlns:p14="http://schemas.microsoft.com/office/powerpoint/2010/main" val="36150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9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Essay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8392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</a:t>
            </a:r>
            <a:endParaRPr lang="en-US" sz="6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Research topic and develop a thesis driven essay defining and proving the topic’s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impact on some aspect of African culture. 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Not an informational report.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Argue how your topic is historically significant and prove that argument with concrete factual support.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98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741</Words>
  <Application>Microsoft Office PowerPoint</Application>
  <PresentationFormat>Widescreen</PresentationFormat>
  <Paragraphs>101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Times New Roman</vt:lpstr>
      <vt:lpstr>Office Theme</vt:lpstr>
      <vt:lpstr>Warm Up 11/27</vt:lpstr>
      <vt:lpstr>November 27, 2017</vt:lpstr>
      <vt:lpstr> Africa! </vt:lpstr>
      <vt:lpstr>PowerPoint Presentation</vt:lpstr>
      <vt:lpstr>PowerPoint Presentation</vt:lpstr>
      <vt:lpstr>Ancient African Kingdoms </vt:lpstr>
      <vt:lpstr>Colonialism</vt:lpstr>
      <vt:lpstr>Fall Essay</vt:lpstr>
      <vt:lpstr>The Purpose</vt:lpstr>
      <vt:lpstr>Topic vs. Question</vt:lpstr>
      <vt:lpstr>Focus</vt:lpstr>
      <vt:lpstr>Types of Questions:  Reference</vt:lpstr>
      <vt:lpstr>Types of Questions:  Report</vt:lpstr>
      <vt:lpstr>Types of Questions: Research</vt:lpstr>
      <vt:lpstr>Some ways to begin a research question:</vt:lpstr>
      <vt:lpstr>Thesis-Driven Paper</vt:lpstr>
      <vt:lpstr>Find the info!!</vt:lpstr>
      <vt:lpstr>Homework!</vt:lpstr>
      <vt:lpstr>Several Quality? Theses</vt:lpstr>
      <vt:lpstr>More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11/27</dc:title>
  <dc:creator>Santos, Megan    SHS - Staff</dc:creator>
  <cp:lastModifiedBy>Santos, Megan    SHS - Staff</cp:lastModifiedBy>
  <cp:revision>5</cp:revision>
  <dcterms:created xsi:type="dcterms:W3CDTF">2017-11-27T05:55:23Z</dcterms:created>
  <dcterms:modified xsi:type="dcterms:W3CDTF">2017-11-27T20:39:01Z</dcterms:modified>
</cp:coreProperties>
</file>