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5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7" r:id="rId62"/>
    <p:sldId id="318" r:id="rId63"/>
    <p:sldId id="316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5-10-19T21:03:41.69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987 2751,'0'0,"-18"0,18 0,-18 0,18-35,0 35,0-18,0 18,0-17,-17 17,-1 0,18-18,-17 18,-18-18,17-17,-17-53,0 53,0-18,17-35,-17 35,17 17,1-52,-1 53,18 17,0 1,0-19,0 36,0-35,0 18,0-1,0-17,0-1,0 1,0 18,0-36,0 17,0 19,0-19,0 1,0 18,0-19,0 19,0-36,0 17,0 19,0-1,0-17,0 17,0 1,0-1,0 0,0 1,-17-1,-1 1,0-19,1 1,17-18,-35 18,0-18,17 35,0-17,1 17,-1-17,18 18,-17-1,17-17,0 17,-18 0,1-17,-19 17,1-34,0 34,18-17,-1 17,1-17,17 35,-18-35,0-1,18 19,-17-36,-18 17,35 1,0-18,0 53,-18-35,18 0,0-1,0 19,0-1,0 1,0-1,0 18,0-18,0 1,0-1,0 0,0 18,0-35,0 35,0-17,0 17,0-18,0 0,0 18,0-17,0 17,0-18,0 0,0-17,0 35,18-18,-18 18,0 0,0 0,-18 0,18 0,-17 0,17 18,0 0,-18-18,18 17,-18-17,18 0,0 18,-17 0,17-18,0 17,0-17,-18 18,1-18,17 0,0 18,0-1,0-17,0-17,0 17,0-18,17 0,-17 1,0-1,18 18,-1-18,-17 18,18 0,-18 0,18 0,-18 18,0-18,0 18,17-1,1 1,-18-18,17 0,-17 0,0 18,18-1,-18-17,17 18,-17-18,0 17,0-17,18 0,-18 0,18 18,-18-18,35 18,-35-1,0 1,0-18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C2FC2-B13F-4D68-9610-4E4689383887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A87A4-3B10-4168-8329-FD696DD63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93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</p:spPr>
        <p:txBody>
          <a:bodyPr lIns="92473" tIns="92473" rIns="92473" bIns="92473" anchor="ctr" anchorCtr="0">
            <a:noAutofit/>
          </a:bodyPr>
          <a:lstStyle/>
          <a:p>
            <a:endParaRPr dirty="0"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32640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</p:spPr>
        <p:txBody>
          <a:bodyPr lIns="92473" tIns="92473" rIns="92473" bIns="92473" anchor="ctr" anchorCtr="0">
            <a:noAutofit/>
          </a:bodyPr>
          <a:lstStyle/>
          <a:p>
            <a:endParaRPr dirty="0"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12993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</p:spPr>
        <p:txBody>
          <a:bodyPr lIns="92473" tIns="92473" rIns="92473" bIns="92473" anchor="ctr" anchorCtr="0">
            <a:noAutofit/>
          </a:bodyPr>
          <a:lstStyle/>
          <a:p>
            <a:endParaRPr dirty="0"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821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813-0F19-4145-99C4-E35D19F6B1F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0980-B761-4C64-8F73-3CD4048C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813-0F19-4145-99C4-E35D19F6B1F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0980-B761-4C64-8F73-3CD4048C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8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813-0F19-4145-99C4-E35D19F6B1F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0980-B761-4C64-8F73-3CD4048C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2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813-0F19-4145-99C4-E35D19F6B1F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0980-B761-4C64-8F73-3CD4048C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9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813-0F19-4145-99C4-E35D19F6B1F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0980-B761-4C64-8F73-3CD4048C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9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813-0F19-4145-99C4-E35D19F6B1F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0980-B761-4C64-8F73-3CD4048C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813-0F19-4145-99C4-E35D19F6B1F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0980-B761-4C64-8F73-3CD4048C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7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813-0F19-4145-99C4-E35D19F6B1F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0980-B761-4C64-8F73-3CD4048C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3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813-0F19-4145-99C4-E35D19F6B1F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0980-B761-4C64-8F73-3CD4048C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813-0F19-4145-99C4-E35D19F6B1F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0980-B761-4C64-8F73-3CD4048C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4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813-0F19-4145-99C4-E35D19F6B1F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0980-B761-4C64-8F73-3CD4048C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9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88813-0F19-4145-99C4-E35D19F6B1F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00980-B761-4C64-8F73-3CD4048C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5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-EHZUwjgLs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6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046072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11/13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509" y="1046072"/>
            <a:ext cx="11390811" cy="539391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Take out your notes on Mesopotamia and Egypt answer the following on a </a:t>
            </a:r>
            <a:r>
              <a:rPr lang="en-US" sz="2800" b="1" dirty="0" smtClean="0">
                <a:solidFill>
                  <a:srgbClr val="FF0000"/>
                </a:solidFill>
              </a:rPr>
              <a:t>separate sheet of paper</a:t>
            </a:r>
            <a:r>
              <a:rPr lang="en-US" sz="2800" b="1" dirty="0" smtClean="0"/>
              <a:t>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000" dirty="0" smtClean="0">
                <a:solidFill>
                  <a:srgbClr val="660066"/>
                </a:solidFill>
              </a:rPr>
              <a:t>What was the Mesopotamian writing form called?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What was the Egyptian writing called?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000" dirty="0" smtClean="0">
                <a:solidFill>
                  <a:srgbClr val="660066"/>
                </a:solidFill>
              </a:rPr>
              <a:t>Tell me something both civilizations had in common.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What major naturally occurring event did the Egyptians use to track their year?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000" dirty="0" smtClean="0">
                <a:solidFill>
                  <a:srgbClr val="660066"/>
                </a:solidFill>
              </a:rPr>
              <a:t>Name one invention of the Mesopotamians.</a:t>
            </a:r>
            <a:endParaRPr lang="en-US" sz="40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38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revphil2011.files.wordpress.com/2011/03/3516-bible-map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177" y="109"/>
            <a:ext cx="12514177" cy="670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63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8238"/>
            <a:ext cx="9550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Nutshell</a:t>
            </a:r>
            <a:endParaRPr 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51238"/>
            <a:ext cx="10668000" cy="5478162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 smtClean="0"/>
              <a:t> </a:t>
            </a:r>
            <a:r>
              <a:rPr lang="en-US" sz="3600" dirty="0" smtClean="0"/>
              <a:t>Several </a:t>
            </a:r>
            <a:r>
              <a:rPr lang="en-US" sz="3600" dirty="0"/>
              <a:t>hundred years </a:t>
            </a:r>
            <a:r>
              <a:rPr lang="en-US" sz="3600" dirty="0" smtClean="0"/>
              <a:t>after creating the world (Adam/Eve) Yahweh makes contact with </a:t>
            </a:r>
            <a:r>
              <a:rPr lang="en-US" sz="3600" dirty="0"/>
              <a:t>Abraham and his wife Sarah, who cannot have a child</a:t>
            </a:r>
          </a:p>
          <a:p>
            <a:r>
              <a:rPr lang="en-US" sz="3600" dirty="0">
                <a:solidFill>
                  <a:srgbClr val="660066"/>
                </a:solidFill>
              </a:rPr>
              <a:t>Yahweh says</a:t>
            </a:r>
            <a:r>
              <a:rPr lang="en-US" sz="3600" dirty="0"/>
              <a:t>, believe in me, and </a:t>
            </a:r>
            <a:r>
              <a:rPr lang="en-US" sz="3600" dirty="0">
                <a:solidFill>
                  <a:srgbClr val="660066"/>
                </a:solidFill>
              </a:rPr>
              <a:t>make me your God</a:t>
            </a:r>
            <a:r>
              <a:rPr lang="en-US" sz="3600" dirty="0"/>
              <a:t>, and I will first </a:t>
            </a:r>
            <a:r>
              <a:rPr lang="en-US" sz="3600" dirty="0">
                <a:solidFill>
                  <a:srgbClr val="660066"/>
                </a:solidFill>
              </a:rPr>
              <a:t>give you a child </a:t>
            </a:r>
            <a:r>
              <a:rPr lang="en-US" sz="3600" dirty="0"/>
              <a:t>and then make you the </a:t>
            </a:r>
            <a:r>
              <a:rPr lang="en-US" sz="3600" dirty="0">
                <a:solidFill>
                  <a:srgbClr val="660066"/>
                </a:solidFill>
              </a:rPr>
              <a:t>father of the entire Jewish </a:t>
            </a:r>
            <a:r>
              <a:rPr lang="en-US" sz="3600" dirty="0" smtClean="0">
                <a:solidFill>
                  <a:srgbClr val="660066"/>
                </a:solidFill>
              </a:rPr>
              <a:t>race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Abraham </a:t>
            </a:r>
            <a:r>
              <a:rPr lang="en-US" sz="3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Isaac  Jacob  12 sons  = 12 Tribes of Israel = Beginning of Jewish race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67" y="5867400"/>
            <a:ext cx="352213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8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906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happens next?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3216" y="1295400"/>
            <a:ext cx="6733079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The </a:t>
            </a:r>
            <a:r>
              <a:rPr lang="en-US" sz="4000" b="1" dirty="0" smtClean="0">
                <a:solidFill>
                  <a:srgbClr val="FF0000"/>
                </a:solidFill>
              </a:rPr>
              <a:t>Exodus</a:t>
            </a:r>
            <a:r>
              <a:rPr lang="en-US" sz="4000" dirty="0" smtClean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What was it?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What holiday celebrates the Exodus?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Who led it?</a:t>
            </a:r>
            <a:endParaRPr lang="en-US" sz="4000" dirty="0"/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What did God give to this leader?</a:t>
            </a:r>
          </a:p>
          <a:p>
            <a:endParaRPr lang="en-US" sz="4400" dirty="0" smtClean="0">
              <a:solidFill>
                <a:srgbClr val="00B050"/>
              </a:solidFill>
            </a:endParaRPr>
          </a:p>
          <a:p>
            <a:endParaRPr lang="en-US" sz="4400" dirty="0">
              <a:solidFill>
                <a:srgbClr val="00B050"/>
              </a:solidFill>
            </a:endParaRPr>
          </a:p>
          <a:p>
            <a:endParaRPr lang="en-US" sz="4400" dirty="0">
              <a:solidFill>
                <a:srgbClr val="00B050"/>
              </a:solidFill>
            </a:endParaRPr>
          </a:p>
        </p:txBody>
      </p:sp>
      <p:pic>
        <p:nvPicPr>
          <p:cNvPr id="4" name="Picture 2" descr="http://frmarkdwhite.files.wordpress.com/2009/07/exodus-ma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04" y="0"/>
            <a:ext cx="54848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5.fanpop.com/image/photos/27000000/moses-with-the-ten-commandments-the-bible-27076062-500-3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7112" y="3429076"/>
            <a:ext cx="5484888" cy="3429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602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9855200" cy="6397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Problems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5384800" cy="5715000"/>
          </a:xfrm>
        </p:spPr>
        <p:txBody>
          <a:bodyPr>
            <a:noAutofit/>
          </a:bodyPr>
          <a:lstStyle/>
          <a:p>
            <a:r>
              <a:rPr lang="en-US" sz="3600" dirty="0"/>
              <a:t>Through a series of errors, </a:t>
            </a:r>
            <a:r>
              <a:rPr lang="en-US" sz="3600" dirty="0" smtClean="0">
                <a:solidFill>
                  <a:srgbClr val="FF0000"/>
                </a:solidFill>
              </a:rPr>
              <a:t>12 tribes of </a:t>
            </a:r>
            <a:r>
              <a:rPr lang="en-US" sz="3600" dirty="0">
                <a:solidFill>
                  <a:srgbClr val="FF0000"/>
                </a:solidFill>
              </a:rPr>
              <a:t>Israel become slaves in </a:t>
            </a:r>
            <a:r>
              <a:rPr lang="en-US" sz="3600" dirty="0" smtClean="0">
                <a:solidFill>
                  <a:srgbClr val="FF0000"/>
                </a:solidFill>
              </a:rPr>
              <a:t>Egypt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3600" dirty="0" smtClean="0"/>
              <a:t>Yahweh selects one man, Moses, to lead the tribes out of Egypt and </a:t>
            </a:r>
            <a:r>
              <a:rPr lang="en-US" sz="3600" dirty="0"/>
              <a:t>into the promised </a:t>
            </a:r>
            <a:r>
              <a:rPr lang="en-US" sz="3600" dirty="0" smtClean="0"/>
              <a:t>land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689600" y="3352800"/>
            <a:ext cx="5892800" cy="3124200"/>
          </a:xfrm>
        </p:spPr>
        <p:txBody>
          <a:bodyPr>
            <a:noAutofit/>
          </a:bodyPr>
          <a:lstStyle/>
          <a:p>
            <a:r>
              <a:rPr lang="en-US" sz="3600" dirty="0"/>
              <a:t>After a series of events, including death of first born, </a:t>
            </a:r>
            <a:r>
              <a:rPr lang="en-US" sz="3600" dirty="0">
                <a:solidFill>
                  <a:srgbClr val="FF0000"/>
                </a:solidFill>
              </a:rPr>
              <a:t>Moses leads the Jews out of </a:t>
            </a:r>
            <a:r>
              <a:rPr lang="en-US" sz="3600" dirty="0" smtClean="0">
                <a:solidFill>
                  <a:srgbClr val="FF0000"/>
                </a:solidFill>
              </a:rPr>
              <a:t>Egypt</a:t>
            </a:r>
            <a:r>
              <a:rPr lang="en-US" sz="3600" dirty="0" smtClean="0"/>
              <a:t> </a:t>
            </a:r>
            <a:r>
              <a:rPr lang="en-US" sz="3600" dirty="0"/>
              <a:t>and into the </a:t>
            </a:r>
            <a:r>
              <a:rPr lang="en-US" sz="3600" dirty="0" smtClean="0"/>
              <a:t>Wilderness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" t="5389" r="6793" b="6592"/>
          <a:stretch/>
        </p:blipFill>
        <p:spPr bwMode="auto">
          <a:xfrm>
            <a:off x="5689603" y="185351"/>
            <a:ext cx="5346356" cy="302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41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9956800" cy="73183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Problems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6400" y="1066800"/>
            <a:ext cx="11176000" cy="487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</a:t>
            </a:r>
            <a:r>
              <a:rPr lang="en-US" sz="4400" b="1" dirty="0">
                <a:solidFill>
                  <a:srgbClr val="FF0000"/>
                </a:solidFill>
              </a:rPr>
              <a:t>Exodus</a:t>
            </a:r>
            <a:r>
              <a:rPr lang="en-US" sz="4400" dirty="0" smtClean="0"/>
              <a:t>.</a:t>
            </a:r>
          </a:p>
          <a:p>
            <a:pPr lvl="1"/>
            <a:r>
              <a:rPr lang="en-US" sz="4200" b="1" dirty="0" smtClean="0">
                <a:solidFill>
                  <a:srgbClr val="FF0000"/>
                </a:solidFill>
              </a:rPr>
              <a:t>Moses</a:t>
            </a:r>
            <a:r>
              <a:rPr lang="en-US" sz="4200" dirty="0" smtClean="0"/>
              <a:t> leads them out of Egypt.</a:t>
            </a:r>
          </a:p>
          <a:p>
            <a:pPr lvl="1"/>
            <a:r>
              <a:rPr lang="en-US" sz="4200" dirty="0" smtClean="0"/>
              <a:t>Receives the </a:t>
            </a:r>
            <a:r>
              <a:rPr lang="en-US" sz="4200" b="1" dirty="0" smtClean="0">
                <a:solidFill>
                  <a:srgbClr val="FF0000"/>
                </a:solidFill>
              </a:rPr>
              <a:t>Ten Commandments</a:t>
            </a:r>
          </a:p>
          <a:p>
            <a:pPr lvl="1"/>
            <a:r>
              <a:rPr lang="en-US" sz="4200" dirty="0" smtClean="0"/>
              <a:t>The </a:t>
            </a:r>
            <a:r>
              <a:rPr lang="en-US" sz="4200" dirty="0" smtClean="0">
                <a:solidFill>
                  <a:srgbClr val="FF0000"/>
                </a:solidFill>
              </a:rPr>
              <a:t>New Covenant</a:t>
            </a:r>
          </a:p>
          <a:p>
            <a:endParaRPr lang="en-US" sz="4400" dirty="0" smtClean="0"/>
          </a:p>
          <a:p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4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52400"/>
            <a:ext cx="9956800" cy="79216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Kingdom of Israel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6400" y="990600"/>
            <a:ext cx="11176000" cy="5483352"/>
          </a:xfrm>
        </p:spPr>
        <p:txBody>
          <a:bodyPr>
            <a:normAutofit/>
          </a:bodyPr>
          <a:lstStyle/>
          <a:p>
            <a:r>
              <a:rPr lang="en-US" sz="3600" dirty="0"/>
              <a:t>After receiving the promised land, a series of great Jewish leaders emerges</a:t>
            </a:r>
          </a:p>
          <a:p>
            <a:r>
              <a:rPr lang="en-US" sz="3600" dirty="0" smtClean="0"/>
              <a:t>Saul, drives Philistines from Palestine</a:t>
            </a:r>
            <a:endParaRPr lang="en-US" sz="3600" dirty="0"/>
          </a:p>
          <a:p>
            <a:r>
              <a:rPr lang="en-US" sz="3600" dirty="0" smtClean="0"/>
              <a:t>David </a:t>
            </a:r>
            <a:r>
              <a:rPr lang="en-US" sz="3600" dirty="0"/>
              <a:t>is considered the great king of the Jews and ushers in a golden </a:t>
            </a:r>
            <a:r>
              <a:rPr lang="en-US" sz="3600" dirty="0" smtClean="0"/>
              <a:t>age</a:t>
            </a:r>
          </a:p>
          <a:p>
            <a:r>
              <a:rPr lang="en-US" sz="3600" dirty="0" smtClean="0"/>
              <a:t>After </a:t>
            </a:r>
            <a:r>
              <a:rPr lang="en-US" sz="3600" dirty="0"/>
              <a:t>a series of events, he is succeeded by the wise </a:t>
            </a:r>
            <a:r>
              <a:rPr lang="en-US" sz="3600" dirty="0" smtClean="0"/>
              <a:t>Solomon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81" y="4489482"/>
            <a:ext cx="5857455" cy="23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08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52400"/>
            <a:ext cx="107696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 luck with Big Empires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11887200" cy="5562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cs typeface="Arial" pitchFamily="34" charset="0"/>
              </a:rPr>
              <a:t>The Jews are </a:t>
            </a:r>
            <a:r>
              <a:rPr lang="en-US" sz="4000" dirty="0" smtClean="0">
                <a:solidFill>
                  <a:srgbClr val="FF0000"/>
                </a:solidFill>
                <a:cs typeface="Arial" pitchFamily="34" charset="0"/>
              </a:rPr>
              <a:t>conquered </a:t>
            </a:r>
            <a:r>
              <a:rPr lang="en-US" sz="4000" dirty="0">
                <a:solidFill>
                  <a:srgbClr val="FF0000"/>
                </a:solidFill>
                <a:cs typeface="Arial" pitchFamily="34" charset="0"/>
              </a:rPr>
              <a:t>by the Assyrians</a:t>
            </a:r>
            <a:r>
              <a:rPr lang="en-US" sz="4000" dirty="0" smtClean="0">
                <a:cs typeface="Arial" pitchFamily="34" charset="0"/>
              </a:rPr>
              <a:t>.</a:t>
            </a:r>
            <a:endParaRPr lang="en-US" sz="4000" dirty="0"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4000" dirty="0">
                <a:solidFill>
                  <a:srgbClr val="FF0000"/>
                </a:solidFill>
                <a:cs typeface="Arial" pitchFamily="34" charset="0"/>
              </a:rPr>
              <a:t>Jerusalem (and Solomon’s Temple) destroyed by Babylonian Empire</a:t>
            </a:r>
            <a:r>
              <a:rPr lang="en-US" sz="4000" dirty="0" smtClean="0">
                <a:solidFill>
                  <a:srgbClr val="FF0000"/>
                </a:solidFill>
                <a:cs typeface="Arial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4000" dirty="0" smtClean="0">
                <a:cs typeface="Arial" pitchFamily="34" charset="0"/>
              </a:rPr>
              <a:t>What is the </a:t>
            </a:r>
            <a:r>
              <a:rPr lang="en-US" sz="4000" dirty="0" smtClean="0">
                <a:solidFill>
                  <a:srgbClr val="FF0000"/>
                </a:solidFill>
                <a:cs typeface="Arial" pitchFamily="34" charset="0"/>
              </a:rPr>
              <a:t>Babylonian Captivity</a:t>
            </a:r>
            <a:r>
              <a:rPr lang="en-US" sz="4000" dirty="0" smtClean="0">
                <a:cs typeface="Arial" pitchFamily="34" charset="0"/>
              </a:rPr>
              <a:t>?</a:t>
            </a:r>
            <a:endParaRPr lang="en-US" sz="4000" dirty="0">
              <a:cs typeface="Arial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3600" dirty="0">
                <a:cs typeface="Arial" pitchFamily="34" charset="0"/>
              </a:rPr>
              <a:t>King Nebuchadnezzar sends them to Babylon</a:t>
            </a:r>
            <a:r>
              <a:rPr lang="en-US" sz="3600" dirty="0" smtClean="0">
                <a:cs typeface="Arial" pitchFamily="34" charset="0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US" sz="3600" dirty="0" smtClean="0">
                <a:cs typeface="Arial" pitchFamily="34" charset="0"/>
              </a:rPr>
              <a:t>Keep religion alive in foreign land!</a:t>
            </a:r>
          </a:p>
          <a:p>
            <a:pPr>
              <a:lnSpc>
                <a:spcPct val="110000"/>
              </a:lnSpc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1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52400"/>
            <a:ext cx="11501120" cy="87956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Story of the Jews: Bad luck with big empires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3200" y="1371600"/>
            <a:ext cx="11277600" cy="5181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cs typeface="Arial" pitchFamily="34" charset="0"/>
              </a:rPr>
              <a:t>Cyrus the Great </a:t>
            </a:r>
            <a:r>
              <a:rPr lang="en-US" sz="4000" dirty="0" smtClean="0">
                <a:cs typeface="Arial" pitchFamily="34" charset="0"/>
              </a:rPr>
              <a:t>allows the Jews to go back to Jerusalem.</a:t>
            </a:r>
          </a:p>
          <a:p>
            <a:r>
              <a:rPr lang="en-US" sz="4000" dirty="0" smtClean="0">
                <a:cs typeface="Arial" pitchFamily="34" charset="0"/>
              </a:rPr>
              <a:t>The Jews build the Second Temple in Jerusalem.</a:t>
            </a:r>
          </a:p>
          <a:p>
            <a:r>
              <a:rPr lang="en-US" sz="4000" dirty="0" smtClean="0">
                <a:cs typeface="Arial" pitchFamily="34" charset="0"/>
              </a:rPr>
              <a:t>The Romans take control of the Middle East. (Christianity begins).</a:t>
            </a:r>
          </a:p>
          <a:p>
            <a:r>
              <a:rPr lang="en-US" sz="4000" dirty="0">
                <a:cs typeface="Arial" pitchFamily="34" charset="0"/>
              </a:rPr>
              <a:t>The Jews </a:t>
            </a:r>
            <a:r>
              <a:rPr lang="en-US" sz="4000" dirty="0" smtClean="0">
                <a:cs typeface="Arial" pitchFamily="34" charset="0"/>
              </a:rPr>
              <a:t>rebel </a:t>
            </a:r>
            <a:r>
              <a:rPr lang="en-US" sz="4000" dirty="0">
                <a:cs typeface="Arial" pitchFamily="34" charset="0"/>
              </a:rPr>
              <a:t>against the Romans </a:t>
            </a:r>
            <a:r>
              <a:rPr lang="en-US" sz="4000" dirty="0" smtClean="0">
                <a:cs typeface="Arial" pitchFamily="34" charset="0"/>
              </a:rPr>
              <a:t>(x2).</a:t>
            </a:r>
            <a:endParaRPr lang="en-US" sz="4000" dirty="0">
              <a:cs typeface="Arial" pitchFamily="34" charset="0"/>
            </a:endParaRPr>
          </a:p>
          <a:p>
            <a:r>
              <a:rPr lang="en-US" sz="4000" dirty="0">
                <a:cs typeface="Arial" pitchFamily="34" charset="0"/>
              </a:rPr>
              <a:t>The Romans destroy the Second Temple</a:t>
            </a:r>
            <a:r>
              <a:rPr lang="en-US" sz="4000" dirty="0" smtClean="0">
                <a:cs typeface="Arial" pitchFamily="34" charset="0"/>
              </a:rPr>
              <a:t>.</a:t>
            </a:r>
            <a:endParaRPr lang="en-US" sz="4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49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266" name="Picture 2" descr="http://www.piffe.com/funimages/w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1261110"/>
            <a:ext cx="11480800" cy="559689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3200" y="0"/>
            <a:ext cx="114808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cs typeface="Calibri" pitchFamily="34" charset="0"/>
              </a:rPr>
              <a:t>The Western Wall</a:t>
            </a:r>
            <a:br>
              <a:rPr lang="en-US" sz="3600" b="1" dirty="0" smtClean="0">
                <a:solidFill>
                  <a:schemeClr val="tx1"/>
                </a:solidFill>
                <a:cs typeface="Calibri" pitchFamily="34" charset="0"/>
              </a:rPr>
            </a:b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cs typeface="Calibri" pitchFamily="34" charset="0"/>
              </a:rPr>
              <a:t>“The Wailing Wall”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2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684000" cy="83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Jewish Diaspora - 70 CE-1948 CE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hamptonworldhistoryi.wikispaces.com/file/view/jewish_diaspora.jpg/259074362/436x312/jewish_diaspo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0" y="957044"/>
            <a:ext cx="12195080" cy="589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7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06430" y="364470"/>
            <a:ext cx="11379199" cy="758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rgbClr val="7B9899"/>
              </a:buClr>
              <a:buSzPct val="25000"/>
              <a:buFont typeface="Georgia"/>
              <a:buNone/>
            </a:pPr>
            <a:r>
              <a:rPr lang="en" sz="4400" b="1" dirty="0" smtClean="0">
                <a:latin typeface="Georgia"/>
                <a:ea typeface="Georgia"/>
                <a:cs typeface="Georgia"/>
                <a:sym typeface="Georgia"/>
              </a:rPr>
              <a:t>November 13, 2017</a:t>
            </a:r>
            <a:endParaRPr lang="en" sz="4400" b="1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406412" y="1263319"/>
            <a:ext cx="5565999" cy="49985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800" b="1" u="sng" kern="0" dirty="0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Turn in:</a:t>
            </a:r>
            <a:r>
              <a:rPr lang="en" sz="2800" b="1" kern="0" dirty="0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r>
              <a:rPr lang="en" sz="2800" b="1" kern="0" dirty="0" smtClean="0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None</a:t>
            </a:r>
          </a:p>
          <a:p>
            <a:endParaRPr sz="1100" b="1" kern="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r>
              <a:rPr lang="en" sz="2800" b="1" u="sng" kern="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Take out:</a:t>
            </a:r>
            <a:r>
              <a:rPr lang="en" sz="2800" b="1" kern="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lang="en" sz="2800" b="1" kern="0" dirty="0" smtClean="0">
              <a:solidFill>
                <a:srgbClr val="0070C0"/>
              </a:solidFill>
              <a:latin typeface="Georgia"/>
              <a:ea typeface="Georgia"/>
              <a:cs typeface="Georgia"/>
              <a:sym typeface="Georgia"/>
            </a:endParaRPr>
          </a:p>
          <a:p>
            <a:r>
              <a:rPr lang="en" sz="2800" b="1" kern="0" dirty="0" smtClean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Egypt/Mesopotamia Notes</a:t>
            </a:r>
          </a:p>
          <a:p>
            <a:r>
              <a:rPr lang="en" sz="2800" b="1" kern="0" dirty="0" smtClean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Paper to take notes</a:t>
            </a:r>
            <a:endParaRPr lang="en" sz="2800" b="1" kern="0" dirty="0">
              <a:solidFill>
                <a:srgbClr val="0070C0"/>
              </a:solidFill>
              <a:latin typeface="Georgia"/>
              <a:ea typeface="Georgia"/>
              <a:cs typeface="Georgia"/>
              <a:sym typeface="Georgia"/>
            </a:endParaRPr>
          </a:p>
          <a:p>
            <a:endParaRPr sz="1100" b="1" kern="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r>
              <a:rPr lang="en" sz="2800" b="1" u="sng" kern="0" dirty="0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Agenda:</a:t>
            </a:r>
          </a:p>
          <a:p>
            <a:r>
              <a:rPr lang="en" sz="2800" b="1" kern="0" dirty="0" smtClean="0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Intro to Monotheism</a:t>
            </a:r>
          </a:p>
          <a:p>
            <a:r>
              <a:rPr lang="en" sz="2800" b="1" kern="0" dirty="0" smtClean="0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Origins of Judaism</a:t>
            </a:r>
          </a:p>
          <a:p>
            <a:endParaRPr lang="en" sz="1100" b="1" kern="0" dirty="0">
              <a:solidFill>
                <a:srgbClr val="7030A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5727701" y="1263317"/>
            <a:ext cx="6013052" cy="52136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3200" b="1" u="sng" kern="0" dirty="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Objectives:</a:t>
            </a:r>
          </a:p>
          <a:p>
            <a:r>
              <a:rPr lang="en" sz="3200" b="1" kern="0" dirty="0" smtClean="0">
                <a:solidFill>
                  <a:srgbClr val="0000FF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*</a:t>
            </a:r>
            <a:r>
              <a:rPr lang="en" sz="3200" b="1" kern="0" dirty="0">
                <a:solidFill>
                  <a:srgbClr val="0000FF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Contextualize monotheistic religions – specifically the Abrahamic Religions</a:t>
            </a:r>
          </a:p>
          <a:p>
            <a:endParaRPr sz="1400" b="1" kern="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r>
              <a:rPr lang="en" sz="3200" b="1" u="sng" kern="0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Homework:</a:t>
            </a:r>
            <a:r>
              <a:rPr lang="en" sz="3200" b="1" kern="0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lang="en" sz="3200" b="1" kern="0" dirty="0" smtClean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3200" b="1" kern="0" dirty="0" smtClean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11/14: Origins of Judaism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3200" b="1" kern="0" dirty="0" smtClean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11/15: Rise of Christianity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3200" b="1" kern="0" dirty="0" smtClean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11/16: Origins of Islam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3200" b="1" kern="0" smtClean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11/17: Triple Venn </a:t>
            </a:r>
            <a:endParaRPr lang="en" sz="3200" kern="0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0590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52400"/>
            <a:ext cx="10160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The Western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0242" name="Picture 2" descr="http://upload.wikimedia.org/wikipedia/commons/1/17/Westernwal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32421"/>
            <a:ext cx="10464800" cy="5886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3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9956800" cy="8683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partner, or two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668000" cy="525475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Come up with a list of </a:t>
            </a:r>
            <a:r>
              <a:rPr lang="en-US" sz="4000" b="1" dirty="0" smtClean="0"/>
              <a:t>10 MOST important</a:t>
            </a:r>
            <a:r>
              <a:rPr lang="en-US" sz="4000" dirty="0" smtClean="0"/>
              <a:t> terms/events/people for the origins of Judaism</a:t>
            </a:r>
          </a:p>
          <a:p>
            <a:r>
              <a:rPr lang="en-US" sz="4000" b="1" dirty="0" smtClean="0"/>
              <a:t>Rank them</a:t>
            </a:r>
          </a:p>
          <a:p>
            <a:pPr lvl="1"/>
            <a:r>
              <a:rPr lang="en-US" sz="3600" dirty="0" smtClean="0"/>
              <a:t>1 most important, keep going all the way to…</a:t>
            </a:r>
          </a:p>
          <a:p>
            <a:pPr lvl="1"/>
            <a:r>
              <a:rPr lang="en-US" sz="3600" dirty="0" smtClean="0"/>
              <a:t>10 least important</a:t>
            </a:r>
          </a:p>
          <a:p>
            <a:pPr lvl="1"/>
            <a:r>
              <a:rPr lang="en-US" sz="3600" b="1" dirty="0" smtClean="0"/>
              <a:t>Give reasons, in writing, </a:t>
            </a:r>
            <a:r>
              <a:rPr lang="en-US" sz="3600" dirty="0" smtClean="0"/>
              <a:t>for your ranking after </a:t>
            </a:r>
            <a:r>
              <a:rPr lang="en-US" sz="3600" b="1" dirty="0" smtClean="0"/>
              <a:t>each</a:t>
            </a:r>
            <a:r>
              <a:rPr lang="en-US" sz="3600" dirty="0" smtClean="0"/>
              <a:t> ter</a:t>
            </a:r>
            <a:r>
              <a:rPr lang="en-US" sz="36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9868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51038" y="476829"/>
            <a:ext cx="6999494" cy="6461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66" y="116998"/>
            <a:ext cx="9956800" cy="71966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 Venn for Friday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0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1283" y="35626"/>
            <a:ext cx="9943605" cy="10460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 Due Tomorrow 11/14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509" y="1046072"/>
            <a:ext cx="11390811" cy="539391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Read and take notes on the Origins of Judaism. Guiding questions on website.</a:t>
            </a:r>
          </a:p>
          <a:p>
            <a:endParaRPr lang="en-US" sz="4400" dirty="0">
              <a:solidFill>
                <a:srgbClr val="660066"/>
              </a:solidFill>
            </a:endParaRPr>
          </a:p>
          <a:p>
            <a:r>
              <a:rPr lang="en-US" sz="4400" dirty="0" smtClean="0">
                <a:solidFill>
                  <a:srgbClr val="660066"/>
                </a:solidFill>
              </a:rPr>
              <a:t>Due Wednesday 11/15: Read and take notes on Rise of Christianity. Guiding Questions on website.</a:t>
            </a:r>
            <a:endParaRPr lang="en-US" sz="60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65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9956800" cy="8683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11/14: With a partner, or two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668000" cy="5254752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Come up with a list of </a:t>
            </a:r>
            <a:r>
              <a:rPr lang="en-US" sz="4000" b="1" dirty="0" smtClean="0"/>
              <a:t>10 MOST important</a:t>
            </a:r>
            <a:r>
              <a:rPr lang="en-US" sz="4000" dirty="0" smtClean="0"/>
              <a:t> terms/events/people for the origins of Judaism</a:t>
            </a:r>
          </a:p>
          <a:p>
            <a:r>
              <a:rPr lang="en-US" sz="4000" b="1" dirty="0" smtClean="0"/>
              <a:t>Rank them</a:t>
            </a:r>
          </a:p>
          <a:p>
            <a:pPr lvl="1"/>
            <a:r>
              <a:rPr lang="en-US" sz="3600" dirty="0" smtClean="0"/>
              <a:t>1 most important, keep going all the way to…</a:t>
            </a:r>
          </a:p>
          <a:p>
            <a:pPr lvl="1"/>
            <a:r>
              <a:rPr lang="en-US" sz="3600" dirty="0" smtClean="0"/>
              <a:t>10 least important</a:t>
            </a:r>
          </a:p>
          <a:p>
            <a:pPr lvl="1"/>
            <a:r>
              <a:rPr lang="en-US" sz="3600" b="1" dirty="0" smtClean="0"/>
              <a:t>Give reasons, in writing, </a:t>
            </a:r>
            <a:r>
              <a:rPr lang="en-US" sz="3600" dirty="0" smtClean="0"/>
              <a:t>for your ranking after </a:t>
            </a:r>
            <a:r>
              <a:rPr lang="en-US" sz="3600" b="1" dirty="0" smtClean="0"/>
              <a:t>each</a:t>
            </a:r>
            <a:r>
              <a:rPr lang="en-US" sz="3600" dirty="0" smtClean="0"/>
              <a:t> term</a:t>
            </a:r>
          </a:p>
          <a:p>
            <a:pPr lvl="1"/>
            <a:endParaRPr lang="en-US" sz="3600" dirty="0"/>
          </a:p>
          <a:p>
            <a:pPr marL="457200" lvl="1" indent="0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Take out reading notes for stamp and to use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8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06430" y="364470"/>
            <a:ext cx="11379199" cy="758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rgbClr val="7B9899"/>
              </a:buClr>
              <a:buSzPct val="25000"/>
              <a:buFont typeface="Georgia"/>
              <a:buNone/>
            </a:pPr>
            <a:r>
              <a:rPr lang="en" sz="4400" b="1" dirty="0" smtClean="0">
                <a:latin typeface="Georgia"/>
                <a:ea typeface="Georgia"/>
                <a:cs typeface="Georgia"/>
                <a:sym typeface="Georgia"/>
              </a:rPr>
              <a:t>November 13, 2017</a:t>
            </a:r>
            <a:endParaRPr lang="en" sz="4400" b="1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314972" y="1263319"/>
            <a:ext cx="5565999" cy="49985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3200" b="1" u="sng" kern="0" dirty="0" smtClean="0">
                <a:solidFill>
                  <a:schemeClr val="accent6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Out for stamp:</a:t>
            </a:r>
            <a:r>
              <a:rPr lang="en" sz="3200" b="1" kern="0" dirty="0" smtClean="0">
                <a:solidFill>
                  <a:schemeClr val="accent6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lang="en" sz="3200" b="1" kern="0" dirty="0">
              <a:solidFill>
                <a:schemeClr val="accent6">
                  <a:lumMod val="5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r>
              <a:rPr lang="en" sz="3200" b="1" kern="0" dirty="0" smtClean="0">
                <a:solidFill>
                  <a:schemeClr val="accent6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Origins of Judaism Notes</a:t>
            </a:r>
          </a:p>
          <a:p>
            <a:endParaRPr sz="1200" b="1" kern="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r>
              <a:rPr lang="en" sz="3200" b="1" u="sng" kern="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Take out:</a:t>
            </a:r>
            <a:r>
              <a:rPr lang="en" sz="3200" b="1" kern="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lang="en" sz="3200" b="1" kern="0" dirty="0" smtClean="0">
              <a:solidFill>
                <a:srgbClr val="0070C0"/>
              </a:solidFill>
              <a:latin typeface="Georgia"/>
              <a:ea typeface="Georgia"/>
              <a:cs typeface="Georgia"/>
              <a:sym typeface="Georgia"/>
            </a:endParaRPr>
          </a:p>
          <a:p>
            <a:r>
              <a:rPr lang="en" sz="3200" b="1" kern="0" dirty="0" smtClean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Paper to take notes</a:t>
            </a:r>
            <a:endParaRPr lang="en" sz="3200" b="1" kern="0" dirty="0">
              <a:solidFill>
                <a:srgbClr val="0070C0"/>
              </a:solidFill>
              <a:latin typeface="Georgia"/>
              <a:ea typeface="Georgia"/>
              <a:cs typeface="Georgia"/>
              <a:sym typeface="Georgia"/>
            </a:endParaRPr>
          </a:p>
          <a:p>
            <a:endParaRPr sz="1200" b="1" kern="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r>
              <a:rPr lang="en" sz="3200" b="1" u="sng" kern="0" dirty="0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Agenda:</a:t>
            </a:r>
          </a:p>
          <a:p>
            <a:r>
              <a:rPr lang="en" sz="3200" b="1" kern="0" dirty="0" smtClean="0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Rise of Christianity</a:t>
            </a:r>
          </a:p>
          <a:p>
            <a:endParaRPr lang="en" sz="1100" b="1" kern="0" dirty="0">
              <a:solidFill>
                <a:srgbClr val="7030A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096029" y="1263319"/>
            <a:ext cx="6013052" cy="52136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3200" b="1" u="sng" kern="0" dirty="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Objectives:</a:t>
            </a:r>
          </a:p>
          <a:p>
            <a:r>
              <a:rPr lang="en" sz="3200" b="1" kern="0" dirty="0" smtClean="0">
                <a:solidFill>
                  <a:srgbClr val="0000FF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*</a:t>
            </a:r>
            <a:r>
              <a:rPr lang="en" sz="3200" b="1" kern="0" dirty="0">
                <a:solidFill>
                  <a:srgbClr val="0000FF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Contextualize </a:t>
            </a:r>
            <a:r>
              <a:rPr lang="en" sz="3200" b="1" kern="0" dirty="0" smtClean="0">
                <a:solidFill>
                  <a:srgbClr val="0000FF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Christianity</a:t>
            </a:r>
            <a:endParaRPr lang="en" sz="3200" b="1" kern="0" dirty="0">
              <a:solidFill>
                <a:srgbClr val="0000FF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endParaRPr sz="1400" b="1" kern="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r>
              <a:rPr lang="en" sz="3200" b="1" u="sng" kern="0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Homework:</a:t>
            </a:r>
            <a:r>
              <a:rPr lang="en" sz="3200" b="1" kern="0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lang="en" sz="3200" b="1" kern="0" dirty="0" smtClean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3200" b="1" kern="0" dirty="0" smtClean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11/15: Rise of Christianity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3200" b="1" kern="0" dirty="0" smtClean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11/16: Origins of Islam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3200" b="1" kern="0" dirty="0" smtClean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11/17: Triple Venn </a:t>
            </a:r>
            <a:endParaRPr lang="en" sz="3200" kern="0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7460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8472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Christianity Background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619" y="634940"/>
            <a:ext cx="11749244" cy="609348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Second oldest Western religion, founded around 35 CE the Middle East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Same principles of Judaism, EXCEPT believes Jesus of Nazareth was messiah as prophesized in Isaiah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Sacred book commonly call </a:t>
            </a:r>
            <a:r>
              <a:rPr lang="en-US" sz="3600" b="1" dirty="0" smtClean="0">
                <a:solidFill>
                  <a:srgbClr val="FF0000"/>
                </a:solidFill>
              </a:rPr>
              <a:t>The Bible</a:t>
            </a:r>
          </a:p>
          <a:p>
            <a:r>
              <a:rPr lang="en-US" sz="3600" dirty="0" smtClean="0">
                <a:solidFill>
                  <a:srgbClr val="007E39"/>
                </a:solidFill>
              </a:rPr>
              <a:t>Traditional religion of Europe been spread to rest of the world (</a:t>
            </a:r>
            <a:r>
              <a:rPr lang="en-US" sz="3600" b="1" dirty="0" smtClean="0">
                <a:solidFill>
                  <a:srgbClr val="FF0000"/>
                </a:solidFill>
              </a:rPr>
              <a:t>most widespread religion, but not largest</a:t>
            </a:r>
            <a:r>
              <a:rPr lang="en-US" sz="3600" dirty="0" smtClean="0">
                <a:solidFill>
                  <a:srgbClr val="007E39"/>
                </a:solidFill>
              </a:rPr>
              <a:t>)</a:t>
            </a:r>
          </a:p>
          <a:p>
            <a:r>
              <a:rPr lang="en-US" sz="3600" dirty="0" smtClean="0">
                <a:solidFill>
                  <a:srgbClr val="007E39"/>
                </a:solidFill>
              </a:rPr>
              <a:t>Church as an institution involved in life is key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Ultimate belief rests in fact that God sent his son to save us, believe in him = go to heaven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79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-217766"/>
            <a:ext cx="114808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Jesus the Nazarene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901" y="764522"/>
            <a:ext cx="7252913" cy="5895871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Messiah or savior and central figure in Christianity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Born 4 BCE died 31 or 33 CE; crucified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descendant of King David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Parents = Mary &amp; Joseph, Christians believe Mary was a virgin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Leader/preacher around Jerusalem (one of many) who acquired a select group of 12 followers</a:t>
            </a:r>
          </a:p>
          <a:p>
            <a:r>
              <a:rPr lang="en-US" b="1" dirty="0" smtClean="0">
                <a:solidFill>
                  <a:srgbClr val="007E39"/>
                </a:solidFill>
              </a:rPr>
              <a:t>Is executed for virtually unknown reasons-by crucifixion</a:t>
            </a:r>
          </a:p>
          <a:p>
            <a:r>
              <a:rPr lang="en-US" b="1" dirty="0" smtClean="0">
                <a:solidFill>
                  <a:srgbClr val="007E39"/>
                </a:solidFill>
              </a:rPr>
              <a:t>Resurrected in 3 days, spent 30 days with his disciples and went to heaven</a:t>
            </a:r>
          </a:p>
        </p:txBody>
      </p:sp>
      <p:pic>
        <p:nvPicPr>
          <p:cNvPr id="4" name="Picture 2" descr="https://upload.wikimedia.org/wikipedia/commons/thumb/4/4a/Spas_vsederzhitel_sinay.jpg/220px-Spas_vsederzhitel_sin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3" y="210760"/>
            <a:ext cx="4470404" cy="6631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26476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381000"/>
            <a:ext cx="5892800" cy="9144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The Teachings of Jesus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" y="1162594"/>
            <a:ext cx="6197600" cy="56192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If someone takes your coat, let him have your shirt as well.</a:t>
            </a:r>
          </a:p>
          <a:p>
            <a:pPr>
              <a:buNone/>
            </a:pPr>
            <a:r>
              <a:rPr lang="en-US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Give to everyone who asks for something, and when someone takes what is yours, do not ask for it back.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 for others only what you would want them to do for you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3600" b="1" dirty="0">
                <a:solidFill>
                  <a:srgbClr val="7030A0"/>
                </a:solidFill>
              </a:rPr>
              <a:t>Why did Jesus’ message appeal to people in Judea and beyond? </a:t>
            </a:r>
          </a:p>
          <a:p>
            <a:pPr>
              <a:buNone/>
            </a:pPr>
            <a:endParaRPr lang="en-US" sz="2800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://arthistory.uoregon.edu/sites/arthistory.uoregon.edu/files/images/courses/arh430-530earlychristian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587" y="14"/>
            <a:ext cx="6047420" cy="48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9200" y="4876800"/>
            <a:ext cx="5892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98648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94488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Jesus &amp; the Romans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3867" y="914400"/>
            <a:ext cx="57912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Why do you think that the Romans felt </a:t>
            </a:r>
            <a:r>
              <a:rPr lang="en-US" sz="3600" b="1" dirty="0" smtClean="0">
                <a:solidFill>
                  <a:srgbClr val="0070C0"/>
                </a:solidFill>
              </a:rPr>
              <a:t>threatened</a:t>
            </a:r>
            <a:r>
              <a:rPr lang="en-US" sz="3600" dirty="0" smtClean="0">
                <a:solidFill>
                  <a:srgbClr val="0070C0"/>
                </a:solidFill>
              </a:rPr>
              <a:t> by this </a:t>
            </a:r>
            <a:r>
              <a:rPr lang="en-US" sz="3600" b="1" dirty="0" smtClean="0">
                <a:solidFill>
                  <a:srgbClr val="0070C0"/>
                </a:solidFill>
              </a:rPr>
              <a:t>poor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carpenter</a:t>
            </a:r>
            <a:r>
              <a:rPr lang="en-US" sz="3600" dirty="0" smtClean="0">
                <a:solidFill>
                  <a:srgbClr val="0070C0"/>
                </a:solidFill>
              </a:rPr>
              <a:t>?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136194" name="Picture 2" descr="http://1.bp.blogspot.com/-oZvS2ENovKQ/UJFQWE9aE5I/AAAAAAAAAg0/WYOch8EL_As/s1600/roman-empire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00" y="3124200"/>
            <a:ext cx="6366933" cy="3581400"/>
          </a:xfrm>
          <a:prstGeom prst="rect">
            <a:avLst/>
          </a:prstGeom>
          <a:noFill/>
        </p:spPr>
      </p:pic>
      <p:pic>
        <p:nvPicPr>
          <p:cNvPr id="136196" name="Picture 4" descr="https://mcs-ancientcivs-2011.wikispaces.com/file/view/roman_soldier.jpg/230827268/roman_soldi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732" y="3581405"/>
            <a:ext cx="5218769" cy="3276607"/>
          </a:xfrm>
          <a:prstGeom prst="rect">
            <a:avLst/>
          </a:prstGeom>
          <a:noFill/>
        </p:spPr>
      </p:pic>
      <p:sp>
        <p:nvSpPr>
          <p:cNvPr id="136198" name="AutoShape 6" descr="data:image/jpeg;base64,/9j/4AAQSkZJRgABAQAAAQABAAD/2wCEAAkGBhQSERUUExQVFRUWGR0aGBgYGBocGxsaGhsfHBofGBwaHyYeGhojGxwYHy8gIycpLCwsGB8xNTAqNSYrLCkBCQoKDgwOGg8PGiwkHyQsLCwsLCwsLCwsLCwsLCwsLCwsLCwsLCwsLCwsLCwsLCwsLCwsLCwsLCwsLCwsLCwsLP/AABEIAKgBLQMBIgACEQEDEQH/xAAcAAACAgMBAQAAAAAAAAAAAAAFBgMEAAIHAQj/xABHEAABAgMFBQYDBQYEBQQDAAABAhEAAyEEBRIxQQYiUWFxEzKBkaHwQrHBByNS0eEUM2JygvEVJEOykpOiwtIWF1OjCFRj/8QAGQEAAwEBAQAAAAAAAAAAAAAAAQIDAAQF/8QAJxEAAgICAwABBAIDAQAAAAAAAAECEQMhEjFBMhMiUYFhwQRCcfD/2gAMAwEAAhEDEQA/ADm24mBYJR304QMYahAdbpf49BpCZetv7aUlZDFlJLl6inDgctCfNvvy3Lm2CyzFsJuFQWKFlDDUhyQ/ZvXN+bQrXjICUoH4hjPVZc9KNEoL8fn+isnr9f2MezSxug/hIb6gM/gIUvtBAmKlzUksklIDZ4icTnNwpIo3xebBc9vlSkp7RVVAkUJAAppUOfOsANrMBlqUhQViUHPQhqaFnHGKY07ZOfQGsIqmuZT8x4a+9W6yTUvKYus4gQClu85ZOY4148qqFiOXIj5iGuwKqihIC1OWLB3IyoPHP51y+f8AvGLBW2EdmrWpMxwSRgO6TulQUFAtk4AI6KIhavC/JiJkyYlcyWVLQd1RBGKXiIcM+YHNhBfZSe6hr3gNKO1YA3zIZ+ah44ZaRT3rCNrk/wBBS0mv5Gi5bRNVK7RUxagzjEQSzGm8kiB//uEoGiAR/FQ+BSQIZbmusCwILEKKRhbWkcqWg4jpU/OFgk9sMn+Do91baKtK0oUhIcgd/mxZwdPl5kb8vpMtanIIqxdOQ4P8hCHsVZnt0h8nUT4JMXdsEY0S1j4yVeZVnzb3xPFXRraQXVtXIUHxlJ4V58FNENl2hRKWVpWFFmqSHzhHFnPCPOxJOUH6cDc5fg7Rdm0hnoSqWEKeig6yxgPfX2lCVMMsSgsDMhS0seDH2Yi+yiRuLfiW8APWkJu3iMNunAOd4V6pBicIJydjSk6Gf/3XP/wD/mKjUfahSkkP/Or3pHPcKuEYJauAijxwEUpHQbT9oItSpaJksI3mC8SiRipV9HA6QTTal4g5cOQX41f28ctMpTZQ+7P3p2sgKWXUncmVrQHCrrhD9UmOfKuDUonRjfJOLGZUvukGEDaVQNpmVGYz13eHGjw9WS2bpCjvA5HWjhuIaojnu0kwftC3FcRfwH0gJ3l/X9g48cbX8lEy8Jc/KHW7Lz7SzowklMuTMSoFmK0sCacmH945+icSaNXrDfcsrBIw0ymnz9+kVyvSRPGtlu8Jm+t6lz83jNhVpFptDhyQgMwLAKmFy+gLRDeCvvF/zKibYezObVMzDS0t0UtTnnE5fEeL2HbSfv00JCSKhssT5Pm9KekOEi1qIdI0B3unJxpxhOnEYgkZlQ60+uUO9jlMB0Ec2+RVvSJETZikhW5k+Z/IRXta5gYgI81e/SLUtTITlUD+8aTqgjhy6RVdEjmu0i944hXkTVs8wGrHuyiD26GIbhwpz6RPttIYE4Rr4iKOyc1p0vmSPT37yTJ8WUT6HO8JWg98T11iS6llSMTnNknDpSlM9ainOPSrE6mBALfLPjGduUpAQTQuVMTTodOPJ6xJfFDNl60KOBQqCUqApTLU8qeUbWWWyUpDnCAHJOjUd3Vl0itOnLKTuKqCxcAVAALYvH5RYlzCnIEgMHyHk8YWiwmWwrU8egFeVR708wcBrWnzd4i7cmgBrkXGfn7+UotAAAIUfKGAcGsNkmJnKmKUhSFSylKkhQKk48aSUkUcczw5QTvdRCJOb9kmvQD9Iv2q71zTjTJEsKAWpSpqWdQNHoHVn7MUL9lzEJlCYgoZBSDxIOhyybI5Vj0I/IlJUiJcodmCKhwP6SkYT4OPKBYUklUtQKv4Uh1GuTAEhT5EihbTEDcuDs5gUbStaJKWJQihKMWF1/E2mFJcOl3ygqjaSUiaJVgs6lKcKSAAhKVEMsnOjPmQQycqwMeVq49myQumhXlSFIJBCqFgSkpxAEFwDyKS38Q8XC5j9zODiixkfxJbpxgXfVjte4q0JlhKlBjLLsQAkBTl8RSE1qDgHDeluCdvz0PRSUmnVYLecUyO42JBVKmebLzqgCrmZ6AqP+1usaX0tKkSaVUlS2BGa1KPmBhHusOz9qTJViWCQlU0MKkOFJBB1qr0iO3LSSjCrF92kszMWdhrrmYTJXIMPidKuwf5WzjFR5Y01LV46xyyfZWmTNWUfny9/XpdhngWeQAMpskGnFY9YSUWcKnqSp6qUKM71bOmcZdAXZvsyybQlTUCZh5dw+f6+Zfa6xAWSzMBRCctMQf68/HWxZLLNmWNKhhwS0KCd0YlJc4qqehRiUAwcEUctFE2tcwBC1FYSAwIDDDlVKQUjSlORjRi2mwy0wHZ7KCpv4eUVlWYgeJ+vr76mbRMkIWgJWSpWfdwgb1ElPfYgjFQFjSKbZ01MT2Pdjt9m0vDLP8AEVwnfaBZj+3LpQ4flHQdgbOOwfV1fOE3btH+d1zHyMaLewS7FRMpi3t60jfBwbPhrw/WLK5DksniDmf7e/H0WUjQZNQHKNY3EqoVyBr5mtOXWDWzshTrW6UoYhRVQKU9Ep4qDu/B+MDhSqsISwCjwS8MtpvaRKTMQrtBMDpTLlKMoJQKB1gBZIpQEDik1JSTXTHimWpUxlB3cGj0yenPOghL2omgTplc1P5O3vlB+7b3lYMOME6M6yeDEiqj6nxhf2kQTOViQz5E5EZ0884ljTU9lclcAXIDEvzNIfVMAP5Vn0HrCEqSugShVciaAjMM+Z5dIfJ9od2JyW+nz91i+bz9nNj9Kl6BWNTFPeL+J0i3sgVAz0BaQpRSqqSQyHxagOcaR4GKV5AYlcHPzjzY60hNsmIAL9kpXLvAdchAl8QrTGSwoeehzirmAwy0qeGpjpMoMh+XvOOaWEntJazh3VfXjybWOiyrYjAN5OVQ7xBPbKTWkaSVOgaBuUVxOGpzo8apnyygb1WpQ/PhA21zRg8dAo5ZRrFqwFtoklBZtR4j6vC3sxKK5ksAmqgCASKa60pqP7GtqLWkyzWvlkwMCdg1Az5f859A/wBPSGl8WMvDp4k4MIQkP6MG+UbKs1CAc25ZfrGyq4TkxYl/D9fdPZNpJUkbgeoGpY8Pr7E49UBntns6UADVgG8B+XpE8yuXHhEJtaRQrQDqFEB/Nnjcz054h7aBfgKNpcrrTj4eHvykmIJy9A8VzecsZrQOqh79+XKtt9tJsye0oqEtDpRhJDgMMRb8TUGgbnFoJMDs2vu0SVyUSlzElClDuqABckprhLuAAzOcREUNoZKUSJQwBL4zRMwB8JxNiASK6BI8Kul2e/QE9kJe4yUhSu9RQc+T+GtIablu0KnoCQBU4lBOLdwgKCQ4CSoHCTwJ0cR1VTsHLkqFS2qQ6CFKUrsiVoUlwhQJCcPEKRhXlTERyhg2GUlUxSFEEKDFyzakhsiIF7crV+3TpkxeJ8CUlkglIQB8G7kVDMmlWgBZpikpCkEApPE1BYBh6U484ZrQibizp9v7FUsSrP8Ad4CcS1KdKjTCRvuVOfw1BNIyTKCVIUpOFagUrIqFMDXmXB01EKN03lMtc9MkpQSpJDklNe8VUauEGjHM0yiO4bS09LKUUkFwTTEAztk5BzHGMvjxZpbkpDAm6JqSE4EzCtam/CcZcOfhz6RpawZZQk0KEJSdQCE1bxeLt17ThK0pWCk9rgBDlJwqCQ4+FwRUaiBd825AnTMXexE8OjeP1gS3P9CrUX/0e7vtp7GVuj9/JHXfHr76qV7WrCuc1DiV4OSDXSkHLJeSf2eSyhSdKJ8FgnTh74hO0BtEz4klZ0cVUfPpCrpm9RbujaybhWlS0JQQ5owS34eJy4ZBnLAxC2BiGUsEFkqQUhmZ2LDmTU1yEBLXdwkqH3iEscUtNSosXSCnvZgB8mq8Hr+vF0JUECWtNaF+9mxYUdiBpE4/azoa5Jsu2azy8CVy3UlDpWTQua/u80gFhzcRSX318HMVdm70BM5QYMEjCqeZYI3gCd0hZBJo2ooc49sd5CYVukJIoSFBYUa1ozEjwz4tFGvwSvo6RsHOP7OKaqr4wobbgG2girECvQwz7IW5CbOkFcsNicFTGpzaFHau2INoUp0lAUKpIIbqOsJEDIewIlLUkOwdsnit+0zEnCQhx/Ef/GIxeyDLWlK0qxCjF6F+ESKsSp61BKihKSy5g7z5lMvmAznR+TFGlFXIqrk6ieWvHLBK0oBOhW3MNR38i7QNsi0hzhxFjuBRDFy4fPUMzknI1i5etyolyCJRUCS5JUo4iKgqxPXn9IBbNXiuUsEMCh6nTQ5VB7pfKvOFtSjyidONcMiUvfQrtJdKEqw76J4SJnd/dggFMslIY1cu3AOIN7NX2m0JKZmYdxRwrMkNWtD0JgLeN4ItMwzpqnUKtiKQVABsq0wkgP8AF5hrqvdEu1pUN0LzyYGrEaNmG4GNxbjfqNkkr82dFvCWmVXdUNakFuT6tzDxHZAlZSoqSUICnrQ1BAroWz5Qo/4iQtSlElIJfESa/AAHZ2oEDIElWkErJfDZSqrGZlnCGH8Ibw9nKWtjvBCquizednW6lYFKQSd5IdNTSo5ZQO2QW9vmYWP3B5/6ieGXXnBLZ29pgKAvEnMhnyJ3Xz5jy4CH6zWxJUkdmgk5LwB+JDgOBrnWGcrVHLKPF2K4CwsBSEpJV+ImhdqHWOhXXKZAyD8MoX7/ALCnCFJISpxR6Hiz0B5QzXX+7A5RBxtm5JxN0y8LDdpyOTx5abMMJydjWLM5FM+B8jEE80cZH3lFEidnMdrkEFY0qH5A+hgFsjIWpSRLVgVjYKZ2ehIflB7a1O8Rrve/OBOxUxpiB/GPfz8vLP4Mp20dGtkxNlsylVUQHGIklSjoSTUksKmgAhetiLRMlyiJmKY5K9/CwfdCQjkTUVy8PdqtpJICrOSszHSQBKmqFCFEOlJBLDSE+VYZciTInYJkm1LJcuQpQ3lKUpiHNUMdHIq1ExPjQZR5WMV27XGzWhEm1kTEKBA3JsyYlTOG+7deVWc0z4Pku75St4SpZcOHlsatUhgQcs2I5RznY6wmfakT5k0lUveQkqUVGhGKqqJq2R7vwx0+XMd3zycQ2Wr6FSaI1y0SUlRShKUgqUWGQqakcPfDli7bdtkTLNtRPVOnyxOEtABTKlqKuzAJKS+BgXKu5pDf9oVtJkpszE9sXXhUzSwpL1PxKJwpTqQcgCQu3vtgJuHtJVmZLhONCSwpugregpkB0hoR1YGm+jk1qs2EY08gaOEmj65KLs+jAHODsy2TJdplmWrATLJxMklw/wCJJpXKASVgyyHd014UIYkcqt/TnqYthTjs51UCAaNUB/mgaZc47a2c10FLYhU1Se33yqUguaOkhxiw0cKxA0+GF+3XOZZKksZZfgcByCg30HHlDdtFYOzly7S5VLSlKOzdNCorXiGQIdZGFnDpzqYUrZeADjCnCaF94ucyOHg+bQ/20gO72U7PajLcgvQ1FDq3MefHOCFwWJsCw7hYSAAS5UW8KQPWXl6MEkVBDZqoWqQXIGcELjvfsykKGJGME5YnTQGowu7Gr8oVhj3sYpdwz1TTKRLJm4ythhISFMoKUoFk6khTEekC7ybtCqhM0liU6BRBw6lvr5k762mBnBcnHKmk4QoHCWdq4VKBBdmoG0iOyLlLSntJalFOJiFkZqJyANecLe7GkqVBYTUmzIaUoELTUjMYqAcekVpQ+/mKxqloc1CJisiS24kjxeLK58tSQEy1JSCCSpbEkVAQyXPM0z6xKZGIUFDpyHFix6g+L0h44+ROU1EBXXaZabRNM2W4mF8sLh6FDuFU41cdYOXrLSqWVBTyyMxqTQAipBcs3GNZ8mQhgZZUS+45DK0KTxduoV0a5cFnWFqWU4JBGLAogstyAAljulsTsMgKuBEsuKt2Uw5wbs3YkWeeUhdoROMtbhKUVcApCXBKgFOS2qUuNDTUlXbTT2i5u6l1qYFRwuQcIGTiv5wW2tsSxI7dAOJEwLd8gSEpDag7z/zHlFG47TLtaylc1MolGIHCBnmF5VqBjOgrxhUt2M5XGg/s1Nk4VY04lMcTJemnXg0BdoVyzMWZSQEFQphw1atG4wyybbJs7SliclWYDDeZw4ILM/An8wt+9naCSCtBBHeY8edP18wn4Zr0FXgkJSkBLfdA5ccUE7DeYnDAaYKEPmolTn09ecD5tjCyUhfdRq9Qx5509YsXfMRKklRXuoxLKAggqLVCS/AebRDPH7EmdP8AjyXJsnvFG7QAg8tPKEC2zVSlrwLKcTijZVcZUpShGfm4Wa8bRbJZmSrPLEtyBiJKj4jXzitZtkVz1uoBGEnGEl2br+WWesDE/p2pD5l9TcRQu+UmZQrwqfKlX5+fnFu8dnVpKcAqWAc1KuNR6Q83r9n1nCKKwKVQE0OI1qnVJcihI4PlAjDMT2SVgFUlRIKiWUGZs3LDk9TlnBlk3yix8UIzXGS/ZduBCJoQopHaEDASTuq4DgSxS+dRDNbZUuZLSx3jVIByOfg3o0Kd3qAWcKquDwNapzrTuvyEMF3WwFmHeNXaiq88lZ8H6wmOVSp9MXNDX/AOiQuVNTjJwKLKzyDthOXg7+EMP+OiWQEqASO8eBYRVvW7jhbESXdwMi5oBwrlzjnpta5VpV22JQBIAzbgQOjReWOnZz/U5IeL42hK92WlUwk0PdBJoGfnwBjp+y5KbNKStQKwkYmyfgHzZ2flHJUodKZhJLsBRqE+YPWOqXJZk9mkOrL8Rd4i7RktB2esARVCmHEHIjSIFWUKSASpiVB8R0NB6RobuSAxKuuJX5wyYlCLtcHUvPNXzMKux9oSialS6JStyWegzoKv0hu2umdkFGr6Oo8XhQ2atCUFS1UJLpepFQHTk5BUCP5OcFK00x7qqGTay+FYmSmhcpxVGZSWS4eoKSosHBAdjCre8mdNkpcFkEkKAZnZxn3SQKcQDxgjeNs7actMvC0vVqAijfxYSkoSDTDLBLuxG2202qVLU1oWaspKggoKS9CjC2bRWM8S1Qrx5Xuxp+zy7VhExSjKIaWElKiScDkvQEUKKHUZcHsTgkFz3Q7ByWA0AqTTIZxz/wCyy8EzxNlqA3agGrHIpfhQkPoYM7WzkWKzzJrAKwkSwHH3hYJoDp3v6Y5ZRbmUUtCteG1ZtNomFToSlWFKcyQl2qMgnESWNVHRoEqKZhJZLaYhiAHBNGpqdS+YAgYpZlJ7I1UjCC70wpBNHpUny6xVnKTQlvSL8+OqDFAqfuoStGRGFTEuSS4JNC76BmbWDCrQDLkjV0EHmkAHzBf+iKN/yEWeZ2aJgmSlgKBIYoxEhQUn8QZ6Zhug3SGQhykKQQ7mtF4d3nu5cHOkdS7OLwL37tAZlk7My8BQqXvHJTUS3VjTTCYGWSzy1hYUlIPJL10JGvgRnE9psotFlmgB5tmJX/NKB3vFIIP8v8rEbZld1TkFtDn1+XpGaDdkS14RhJDJVWtTQCnIOfBRjyRZyVAh2QxJ/qb5kD+8Fyk2kpkq3QKlTOUkjvUG85A8iKNWhYadolRySWOjgOBT8RCSx0HnnsyGGyWUC045yaKUBLUWCWUCVZ5qcFPIF6EgwxW61S0pTgcKEuat5SU5IAIxBKQOAciuvNEvSd9+AapZBA5t86mLVxqKVT+8lKwZaQ7ApJCiOhOA+JhWOt6NLPNtKWKp6lE1KSQpLmpYFw/RuUNmzd5onKwTPupgBNGagJKkE5ln3DzLkAstqZNAP16CKNunMHCgCKhixccNXBgxySiaeOLGu9EkEpJGIEs2orkdQxodd06xFs5eJ7cyyoETEk+NX+r8lwuf4iqYAsqNWBFaHKjUAyYPqAMo1uy0BE5C1EgJckJTUOCD1oNOkNP7kSiqOibZWwCxKf4yAA3A4h/0o9YRdlbWUWk1Dql4ehIHPOjeMS7WbTGd2ctI3O8Q5clQIAOgIBD8zlSou5rfgmhbFRSd3JnGR+Ry0ETWtlFvR0oS02WSVTA6E1KTV1GjJJBKV5DEM9XEC5tpVNdRl4Uq7gdL0FXOtfdYHX7a7TOQhapaxZgHC23FKyUSQKAFwH4mpeLllt4VZ5eEtgcBuNW06V5wcjTkuIYJqL5EVmUCZ6uCGy1LinnFm5JuFCipLAYiS4DUoQ+fQZwNnWhITPOJjQNmGcOQeP5+cF6yimyKYhwKnJgotTR6+sSzLk0imLUWxg2V2ukoRPSPupXalUrEwcEMWyDuH/qia77wnCYtaFJUlS1EA1B1qzsSGNA4eEhVnTLkAKY0y68Br4QwfZ8VTJS0pJKpUzEHLhlDQasUmnOIZIJXJHTjyf6yHWZPTaUYCky5gpgehObA1ZWo0LlszAO8LIVhmwzAHAyVR9M8Qb28HJstM9I3QheSnyI65KS+jhQzBBhS2hta0LKlJKZsrDiJzXLVQKcd5iwJ1oWziUVfRtRAMu2qNqQCyQosQDTN38aHxfq0AdlNUgtXxzD05hx5P1TLQ/7RLU5qUkFRJLuAev8AaG7aSzqRPmTArBLIlsocSli3JnSSNG8TkW0PCbkw7ItONO62OoL5PxfrlAy23OpSwE4AVsCopGJhWhb05VyY0/25SQpOIJwsTMcM/MAknMkS01yciD0sKXLGLFVmxMFHyyLB20yjuwz5HJ/kYfp7Fu9wiXNSmUVrA/eLMx0Yh+BLM4NCRx1rHWtnrQMA9KxyGbdhShUkCtcHCmQyzNPOGvZ2/wB0ByxpTn+cSltu+wJUtDxZrRiSSCzKV5hRf0jWbeY8DQGF+Re7JIJffURXnp70hX2mvGYtQlIWpCSHxJLKBqTT4smb+LlCxjZpaL+2U7Gkh3Ar9GHm/hHOZt5GUEhnNWOWp/SnKKV7y7TKUfvTMSW3wkHz4GK0ieZiQ5BOIgOwOQoANOfMRXjSFu9DRsdaSULdnMx86thASONMJ+cF7ekCUp2DkZqCdNTAOxXWoyJS5QLqLFmGJjVBOdWILcYdL4tdlTZkLly5Kgsbm6kAuKVA9OscrjcrR2Ql9lAX7FraJc21ibNlpCkoAClAYjjJdJerD/cOEEPtGt3aT7KnCoSZeKapTHCpW6EpBOoZ+ioVrPfFmlKUuXJBmlq95ACWJOEboLgK8IoW7aldpcnIMwyri/Qx0uCtSRy9Jpnl4z8UxStKMML6DUVzBOnpFVnAoYkmSj2UtdWLgtyWQxbIl8uBiOUM3DecTkWgl6V9rLUidMMxGKqZeLFniSlix1AGHOsTWZX+VoA+JOI8sWrigxN/aKNukFCinqPIkD/a8WrFL/yqzQsR1G+jLzjso4QpcNp7G3bwxIUapeikL3FDxciAqLCUT5klSmTLWUqVyBIB4h/r4G9IUDPzAIJT/wAaCUn/AIwfFUebd2Y/tXaJp20tK1NliDy5jdVoUfGNICLCrxSU9hIADkuvi9DWrvTe6NoYrWiSmaAiWs9pKSUkAgBYDmnFQD6l2YcwaJ6kJpR+GY6RKJLZKcEhJDFw4JyyOuXCAmMF72sSxMkqUCnGkBmL0BL15Gnzi/a7AuUhBJJSUhRUmuF3UQoas+fyiG+767ZdmSASlIAQS7hk4VAjLRJyBFegYLitQnSwCBkx9+HrCS0ikexXVbCzpUSk5h9a90/Qu0DLRaMZarcdPSCG1l1fs9pZBICgFDzrzzryeBCZBQBq+bPT35RooEn4boJBcNk2mXiNffP2Spu8SPGmb6ZCN0KYaeTceHusa9oXo7c8vAN0hiaLlmldrMVVjoKUFdTwp7EELHIkyFJMxRWk5pYgeNGPSNbhu4h5hYu9M6BCy5zPwqo3xO4AeJdorIlcw5pAOFhmAC1QQk5HgMsoNKtjK7Oh3XtTLUAEKABDBLjLJgODRYF0yCVGUyCupCe6aaJyHgw86pmy6nss1KgFBBDEgUcOdIO35Z5csSzKGDGH3XbJ8shnEpadIstq2ezdjZhGFXZrSpZWpRWlIIphFSCKiorrxgLtRsZaUyx2UsdmUgqEtSVVFSyRvHId3X1qW6+DjMuYpagOCmoRl0i5dSpIHaSypAlqYvoXzB4OQCRlU1iTbTsrGKkuIqqkTly01JAfvGtAXYPpXU6Q0/ZXeKJU9aFbq1YWCviwlQUkcVMoFuRipeVrBqGqrFw7zn6wHlTmYhSQpKqEqlg0VQgKToFEuVNmcgx25poWSUDvE6xSyApyEqqKE/LUP71E7QbM/tMk4d9RSrArIlxUKBamXi3jQ2D2wFoliXMWpC8iXZ+lSz9eXV0lKL0UkjRs+Dk6mOeqd+mfVI45dn2fWyYuUmdK7MBQJUcJIH9JNWyFKwwbXXYpRFllqJKZa1nJ61ADfypp1bOOhzJnZpcvyGpPgYVJ92qTjtKj94SSXyYhgPANXidY0p7tjwZyq4AuakrKUtLST2k0qwihUrCMlKqotxaH25rxM2zS64lMDkB3hoBqHhevy2drInBCQkrxMEqB13grCwBObNRxFDZS8lJlJCS5BZuAd/q3lHRBuL5eAyP6i4sdbysSVlOJ8LjIsaUanKAYwSZiwHwhVN7NOY9GhiRaBNRukOo8NTXz091GSrglz5pxLUlR+EEVw9dWr58I6pJNWckW46KUzaVANEpIDVUoivlFSdektc2WSBhq7F60A55E0hjXsRLIqpRqcyG4aDOBF+bNokpSvEpkqGLLuKZJ0zDg+HnFV4Ut+mGbINEgF82c+fAwIttw4lDswhKXfEMtdWc55AfKC5uBKUlieW8PoOLZcI1SAkckinhX31ic8nHSLY8al2DbNPNlmrwkEEApqygsAuQdFM7Z0Ad4Urxs5QkoSpRwqYB6amjHXPLSGK1AMRqX83ZPjSA9/SGWGU5YmhDE41DdOZBw0djyygwtgypLo0nKKLvkj4lzZumYIQDV3ozVAavGKklDSz1H1/WIbdPOGWg/AksP5iVE9at4CJLH+7P8w9B+sVIBe65VEksxWQQQ79wDg1S55A+F4XcoOUb4cijAumlQR6ilI8uGspPIk/T6GJ7PNZOE6FWnOJSWzoh8aBV/yN4K4kjxCZZ/71eUVbIr/LThwUPIKT+UFL9W4mBmKezX/wAQWCejlA8BAmRKaXPRwfyFfkI6/DjNrNNa1AfiCPMMoeqR5wa2wl4pdmVTurSeoKf+7GfGFW2TimahQzASR/ST+UON+pBsaDnhmAg8pksnP+ZKoDB6K0yzjATwr796ResiDLnS1DLE/wD0q8qGKqjuqf8ACfl+nz8Laqoln3qPlCoLJJ8v72UeEyd/uf6xb2btAlpQt2ClYT4h/RoqTJgwjj2hL9UEmBVotWGUhINe83CjDxgVaHTpjpt3YsUpE8fAWLcDkfP5wmCZiyqA2JqFvqfesdH2UnptlmCF1CklCxz6eREL977GTrLmMSPhWmrtViM0k66UzhVaKPsV51mWlwpC3LGgLEKBIpzSCaR5KlkB8JbQkaitOgLtzhy/w1SylWBnAJUpCg4ZbkGWd4UDnvKcNqCCVOdAII3VJ1mE5B+9ug7uQ1oHSAxsSlZe/wAQIkhLuRLLB6/uwNVq1XwGrAMQILWxXMoGxrFBo5GTJbow6CB9qWtBABJRwciiSQUnkCMuAES2U7rk1LkniSaxmzJbL+y14LlqMpJqssyhuvUOo5szw7XxKQnswVAsgYDWoAqerNFL7Kdj5VtNpVMKwqUtGApLUUlRPImHS1fZtJlS1TJ0xcxEsKmLUoswSHIQlLBNAz19ID2OpJKjjF5TMU8h9ff0pF22SmCJaatmeZzNOZgXdsztJ5Wea/Wg9fSCi5gcrOn6/WJS1SHhu2Dr0nupuH0oIq2eepPxKZ/xEDvJ4pKdNeHIA+DeUTHsmyKVMSlIcqUAM8yaVBGrQ60LMaNlrr/y6ppouZuoICaJDORhDnfGv4TqTB6XtVaLKsJKTOThCnHeamY17wD51i+ixpRISEEEIQEJzq26M83zPU+IibaUpUtTjIAaAJByarPn5RySuUrKrio0Ej9sEkkY0rzdgHpXJ6DTN/WAe1X2qrtEsy5MpMtCmBKqluQFBrxhRtdmxTfFvOsELbcuFuBdopUVViVJ9G13BTpDllV6mlesWJliVImkp7sw4gBodRnz9eUX7FZmwu3cNeis/P5wSv2xvICh3kkHwNMzkzj3mzdqgJcWiG7bdhetNAA/hXKJv8TJUCFAKB3cnpx5Z+sLCbaEqqoADOumpPPl04wVsdkmTt5IEtJ1Z1+tE9PZ6MbdULOuwlN2wtAX2eBLmrgKqNNGHNnyinfW0c7CULSglaTiLEFjSg6GN7Rs3LJDkuDUlRL1Gdc3jS07My8ZIyLPzqISa4sWLtFa4r0mLaWyBLqaAufM5P8AOLtpUAk1pxgdc0kIWouXSkp8NwvXqnKLEwYw4Lg6sfbxDKvus68DXGipKQ6gTkKvxZvrCzaiTNQlnGFLHwxEDzhkmT2TX/aoa8a15QuJramzwgDyQkQ8PRMvhVvgbyacR5f3jWyq+7/q+gizeklyMzX9IrEYUpHFz8m9Gi0ejnn2M1x0lp5hz5lvRo1WtlKfi48YzZ9QKVDQYQObJD+vzj22oOI9eHSBxsqnpG1sU8xT5LsyhmP9OZ2jZ1oj1gcM5jh3lpP/ANbHhqD5Rct7tY1g1UFIU38QDA+JPnECEupIbNBT4hSx9feljkXYAvShRzR9TDeZhXdyVaYEDLIypi0j0miFC8cpZ/h+sMdzWjFds1JUQZcwMNGmKQfnLjBZQS6nGbgucmoX8ItANLQQeGXIsSNC1YrSSTTiCPQ1HvTlT2xz8MgEktXzZx6mFQTS02gIlvQkKoOWAg5eECbLZ+0WBiA5ktGy1KmrJDnVhVg/9hFiRKCTQ1HEc+EDoNDjslbTZTgBBIqHID1Zzw/Uw03ztFilHeCJgYgM4KSWIbMkHmPWOUWi0KcEFqaU6s0R2hSyQcaiKaux+n6QBr1R0eTe04JUUpQtTEuDgOvw6+fjC/fVtVMlpPZolhS05EhWagxSN0liTUvvUzMW7svlKsNKgM+9nzI05ekTXxbUK+7KkqUqoCSSxBdySB5f2gtWInQuTU4kFswpR+p9DEcqalmC005jWtGPOLNkopQPEH6QPTs8qZaUyJYDzVpTLxGm+WDnkSX6Qq2VetncPsMkgWSetmUqcx6JQlm/4jFz7bL97C7TLBZVoWJefw96Z/0jD/VB/YvY2XdsjspS5iwSFKxqBGPCyikZpBYUc5COV/agV3hfcqwodkBEvoZm/MVWlEEH+iMib2xPk3RNs8kTJ0qZLRMYhakEJUFB0Mpimocs/GKtpt0shsb9B+kdC+3q9wlVmsaKJQgzVJHiiX5AL845mSBLJoaH36wVjvY31GjBPGArGMoSWUpKSwJqAVMwLQd2Ds4tFp7QA4JIclWqy4R45nw8+k//AI/WFrvnLI/eTyK5EJQkeNSqKN6yJcudP/Z0BCFzFLYBnUaEhtKFhzickkh1JshvG8U7woEpS4fU1Ap6wozJ2On4lfUV9DBEWsBMwLqRh60BLxBdlnxVaiWNNdesSQ7TIVXYyhT4w/lp718y9+XQ6MeWHLmC/lp5xsiUFTiC2eTZ0zpqCf7xdvuYDJZ88h0evWr8PrOStplIutFWypASg/wkHmxOfNx684vIaYgoIbECmlc6A9ag9fVdt9pKQjCWS5DnmX11q3h5k7qnAsxryhoizXohW6wqopI3QcKzWpzJy6jxaGrZy8mVUuHYjmMj45eMeXhKCJs1D7pJPgvebyMDLEDLW2fMx0Xx2SW7Gq2TDk6Ujg+fTjEJtC1oJSUliwodMnY+LwEN9pSHwAKbPEK5ZAD36H27L1KgpRG6S7eABb3pDuXJCcaPbMlaZ0wEpcpejsdNat3fIZajL6mzDIUkpwjGlQY1ertTiRBO12p5qVn4kkeLA+HdGfGKVtSFImO5DA65hXL3WBRrFiReU0EJ7WY3Vx6xsmcRPWoEUJemj/pEQWVKSlIoVDqS9HiFaSoqIeqq+cZGbZYmW3tDk2Xmf0eNpwGMAZBumQf1iOxpbE4y+Zy+XrG1nl4iE/iIA8SIZCthSxXkLOASCrExwjOu98iB4CJBfstbnul/iHIcARA9e8t/4wB0dJ16xStIcinwh4H8jW6oPXvbUps0gPvIXiA5BxU8XHziefLa0ADivC/AlJGXX5+FO32IKsxmAE4aDgBjxORyCiOXhSSXOfsFf/zbxSkA6fwJiq6JVsB2/uS+h+Yi7cdpPY2lH4paVeKJqG9FKiveSWlp4BSx6/pFawzilQP5ZRkHwISgSRhSo+FP7flFa0pVi7L8JNBXe8M4vm9FUFPN/QABusSImula6E4iXLA/CQKcwYXs1la7VBOMijJCiWPH5ZwYtmzJ7GROQoffpmLwkEN2ZFUkOWUScwGbPhTuKyoVaky11QslJ03X836R0eZdUqTarCmWBhPaJbRmS2XWMo2Zyo5ZbrDNlAdohSQ7AkUJZ6HIltIjQHLsMq86R2Hb6wonSJMuYohKpwchiUgS5pcOOWWtfDi1mUKFDPqDx5RpRphjO1YWSkhO6SkitTTPQsG8eMRhSpalLwDEXAW7s7jz+UEJF3KnLkol0VNOGpLDq2QixtLYhZ7XPlJdKEqBSnE4wqSCBqCwJFYDi0NyTBVkmYVOzBuf1glYLS9vsa5QdSJsvI5/eA+TP5mAEu1AuDJlrL5b4P8A0qb0gld9pQmZLKZakTO0SU1cBSVApBDOxNGDeMZL0zl4fVap4EBrLstZkWyZbQgm0TQElRLgAAJ3RkkkBIJ5aViybQ+T1qODH9GjFTwkEqLAOSXybP0huBD6hxT7aLbZJlrlzJcwzJmAy5oSKIwKOHMBycSxSm6C/HnFqtFAA7DXL0h42uSm3zJlpcJWo5HVAoh2+IJCXJfXlF37I9lZK502faQhYlMmWhRGHGXJWQc2YNpUnMCMvwij1tnULgs4sF0SJQovshy+8mArUa8CVHwhJt9pSgMkAnkXrXUwZ2pvcKmqTidKQAkhT94DEXepcgQpmYnRznXSITVseD/IIXZSoTFfxGr+GlOHlB+5LIlKA5qogcmB4xVFlPYpNanhU1YV95xJJlHd8das6tPKJvotys8s8z/MLWBQKB5sAH+UT2sBYPIkChriBPXL5xXRLDuxckg8e70ds4vpmhQSqjHCdOFKV4HygUbkBr4sLpSaVWRyyHDKpAi/cFlLO2rZM/6xJbVfd5BsRPmUkNTlG+8BShPukK7GbsG7RyT2gUDQow9Sk8ehHvMNMUGFTippxiXaeaVGWCHYKIyarAaO9PeoUSlPmoAe8/yjqSuOzn6ZJLlS8W8sn8tB7pWCBUkIoaMdAB7f5+dFUzdqR5Ek0z1841KSzvnUjhwplBqgWXbZMGFJOiknzp+cF5dxom2bEoqS9QxHgTSup8YXrY5SAeFM/XgdIP3xePZyAkUYADwA9+MCXRSC3bEmTZFi0gDeAWC41YvQHWjtrziWy3AtcorAS1dWNM20z+UW7oS06WTmVVfiRTx99WK9lBMtTBgB5u0Dphik7EeTJKUN+M+gZuh/OJrDL+8octerJB81P4RZo5US+BIb+Y0Hko+kQ2TdlzFcQw8sPzWkw0UTZ7d5xJxamcCB1KD5wTmbIzEpSThJVUjExGVDSsT7FWdKlAqrgJUBzZAST5k+EGb5t+Fefr0aEm2nSK44Jq2Kk22TP2ZKE5LScWZ7iUE55ZFXiYju9bypR/BMUnwUkkeGflGqLzSiSuWRvd2h1CUoOn8L04hyIHWCYcYTkCQWyqApvmfPysujnZPeP7vpMV6lX5e9Bso6wYtoG+CKFdORUHB5c+T+AfA1DmIJgybMgVBUW4kCnhX0jSZJRNU0osEy3LAs4J4nNmq0UxeBGEUDBsq0fzi9svYpi5joQSkgpJoBk4Dlg7tTnCrbo11stWaydlOkAqcKQhbtljqR4CHC3WFCZshlZqUnP+X8oVrylLTOTiABlplJpUNgLVbl05w234nfs5bKdSvEHhFEltCvwsW26UYCpQJEt1BOLMgGj+Lf2jlhUl8mrQadK1plWOp39aMMnMVUkU0qT/2wo265kTQVVSrPkSdSNco2SjQWivsy67TLAxKCalj3UsRifkSPOLV+z0m1ESwVAhNTUEhxTVqNWtIYrssEuxyAzuASpQAClHM+AomtKQvGXiWZ5Mo41jdQahwdAwbJ4DVLYU9kNu2SVhC0GuoNPEfkYIbDbPBVoJmErVLAU1d0vuknJ8y38MFZ1ocD5e9Yr7H2xSJylqRMImoDqw7o3iUu2SdMXWFj2PPrXY6SbpAcF2+Hx689OcVb+sfZWWcoFyEFupLaDnFtExeJg5fRh45HLnFDaiYoWVbmhKQW5q9+UWfRzq7WxHnrwoHEw6bE3cBZu0UwC1Ehx8IGF68wTChKsZnTpcoU4kZgAFz5P4tD7OmdlKCUsE90ABmGVK8PdYlBdtlsr/1QEtq8RJTSpozFjTpEIAZm9a9PbxZnyt56j++bHWJbNKAoeunmGPWJsxG7ykB+65y155ufOJ7PJ7rhwQsHxNPrG57ikuzEA5a0Hz1c0iaxJZOtXI45H0iTQ/IFzpe+ACcxqNQMvepghakYLNibxZ6BJH0yMV7RLBnJGQZ6fwpOfjFy8p1G0BBNeNNRTONVhsELXjSgVp3hzNTpoPp43EqaWSrXPp08IDWGYSvVjhpmxYA8vL+5a2qO6n8VSK+x+sK1bCui9dtxyJsoKmy0KUXqoOWBIAz4fOJP/TNlJI7MDhVQ8gT7+c93JVg3qJzSHBoa8A2eVaGLcvDwY8W90y9I7ox0jlb2wRO2NkHJOeTkn2YhGx8n8B8z+cMPbpcBzWuXTnn4RIu0J/GOhP0BeNSNyYp2vZeTLZRQpzRIqRTInNgPXKBVju39rtTFOKVJGJQOSlGiEnKjuS2iecWdv9p1IUmVJUPxLIbM5JNPhFdcx4yfZjeyFSpwW2MTApxmUlLORkACCHGqjTjNpORdSagFJmzkuXLWRJlg4CcQABcCpD/SFHai0YZBPGnmRD9f94oRZ5i1d3C1GriZIauTkRza9JyrYOxlIAJBIKlACjGngD5wMi2HG6ixfUodkGY4jpyb9D4xvNSUyEvTGX8HL89Ee8x1tu6ZLXhUlSVAkagFmyLMR05RCkroAolzkS9fHKBYKHbZhGCzqWfiVTwFfV/KFW+r0MyYWJZNA36DlBm9b3CLKiSjNKWJD1PxEggEFyeI5wpP79gxPt2UcqSRavWYO3mFORWohjRiokMeHvp5ZJwC0lwG19+EZGRRdE2ELymoONlJL4SGOe6AWHmPCKFpmAgMd4UNQx5jrrzfk3kZBsCKk3SGjZm/0yJYQe6SSqrMTSjFzQcKRkZAT2ZomvC8Zcxc9QmBnlYXUHLAJOujn2KNarZZ5olYrTKGFlMZkvPCxFVvrGRkOpCuJHtRelnXJGCfKUcYomaklmVVsWQcefkPuK1SFLHaTpSUpqXmJD8AK+cZGQZSt2FKlQ2f45ZAS1okf8xBd3P4+PI/kI2nvuQpEpKJ0k75JwzEaJID4VNmr20ZGRpZG1QqgkyG6rfZgomZOkEAZdohi9KAljT6Rclqu9OFp0oMaD9pdIqW3e0IA1rSPYyBGWhpK3YVRtHIDf5uR/zpTfMwK2q2lkKkpSJ8pZVMD4ZiVUAUahJLaR7GQeWhVBWUdnLzs8ubMmKnSXYJS8xAoalnP8vlBa2bT2dav38kBIOEdojWp1roPOMjIVyfGgtW7K/+O2b/AOaTr/qo4HIk0MBLVtdL7UJxyyAO8CCAXpUGgAfWMjIQNB+zX/Z1yyTaJIViBZUxAfjQqBeJLv2gs6UsbRZ3r/qoAqDxL8fOMjIAQdb79khYInyCzd2YgtxcvVxplFi+9pZHZYUzpKieExBpTgTXrGRkYIHum9ZONRVNlJS799I4aPXw/uRF8yMRUZ8nJgO0R+fWMjIFBsP2baSyBCf8zZ6AU7WWDkNX91jf/wBS2X/9mQDx7aWf++MjIvzdEuCPDtFZHparNp/qo/8AJ/fnWF/2Zyf2qQSdO3RhpyxU166xkZA5sKghJvppk1ZSuyrBUSCZ0gEg9Zn00gXZJMyWrEmbZ0sxpaJIIqDTCrOmkZGQljBq8doO1lpRMmyQaOpE1KnIdt2gTxJepbSKFlt/3iT+0gkE1WtISPVmZ/pnGRkD0bwsX1tFLnysGKWyVA4SaFgQGqC1XZxlrAq7kSCVLK5aSmgTjzJqSMRLAABOZ73KMjI1+gB89SVOMaWJzcU9W0960JrAsC/On5xkZANdn//Z"/>
          <p:cNvSpPr>
            <a:spLocks noChangeAspect="1" noChangeArrowheads="1"/>
          </p:cNvSpPr>
          <p:nvPr/>
        </p:nvSpPr>
        <p:spPr bwMode="auto">
          <a:xfrm>
            <a:off x="207435" y="-1524000"/>
            <a:ext cx="7607300" cy="3181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6200" name="AutoShape 8" descr="data:image/jpeg;base64,/9j/4AAQSkZJRgABAQAAAQABAAD/2wCEAAkGBhQSERUUExQVFRUWGR0aGBgYGBocGxsaGhsfHBofGBwaHyYeGhojGxwYHy8gIycpLCwsGB8xNTAqNSYrLCkBCQoKDgwOGg8PGiwkHyQsLCwsLCwsLCwsLCwsLCwsLCwsLCwsLCwsLCwsLCwsLCwsLCwsLCwsLCwsLCwsLCwsLP/AABEIAKgBLQMBIgACEQEDEQH/xAAcAAACAgMBAQAAAAAAAAAAAAAFBgMEAAIHAQj/xABHEAABAgMFBQYDBQYEBQQDAAABAhEAAyEEBRIxQQYiUWFxEzKBkaHwQrHBByNS0eEUM2JygvEVJEOykpOiwtIWF1OjCFRj/8QAGQEAAwEBAQAAAAAAAAAAAAAAAQIDAAQF/8QAJxEAAgICAwABBAIDAQAAAAAAAAECEQMhEjFBMhMiUYFhwQRCcfD/2gAMAwEAAhEDEQA/ADm24mBYJR304QMYahAdbpf49BpCZetv7aUlZDFlJLl6inDgctCfNvvy3Lm2CyzFsJuFQWKFlDDUhyQ/ZvXN+bQrXjICUoH4hjPVZc9KNEoL8fn+isnr9f2MezSxug/hIb6gM/gIUvtBAmKlzUksklIDZ4icTnNwpIo3xebBc9vlSkp7RVVAkUJAAppUOfOsANrMBlqUhQViUHPQhqaFnHGKY07ZOfQGsIqmuZT8x4a+9W6yTUvKYus4gQClu85ZOY4148qqFiOXIj5iGuwKqihIC1OWLB3IyoPHP51y+f8AvGLBW2EdmrWpMxwSRgO6TulQUFAtk4AI6KIhavC/JiJkyYlcyWVLQd1RBGKXiIcM+YHNhBfZSe6hr3gNKO1YA3zIZ+ah44ZaRT3rCNrk/wBBS0mv5Gi5bRNVK7RUxagzjEQSzGm8kiB//uEoGiAR/FQ+BSQIZbmusCwILEKKRhbWkcqWg4jpU/OFgk9sMn+Do91baKtK0oUhIcgd/mxZwdPl5kb8vpMtanIIqxdOQ4P8hCHsVZnt0h8nUT4JMXdsEY0S1j4yVeZVnzb3xPFXRraQXVtXIUHxlJ4V58FNENl2hRKWVpWFFmqSHzhHFnPCPOxJOUH6cDc5fg7Rdm0hnoSqWEKeig6yxgPfX2lCVMMsSgsDMhS0seDH2Yi+yiRuLfiW8APWkJu3iMNunAOd4V6pBicIJydjSk6Gf/3XP/wD/mKjUfahSkkP/Or3pHPcKuEYJauAijxwEUpHQbT9oItSpaJksI3mC8SiRipV9HA6QTTal4g5cOQX41f28ctMpTZQ+7P3p2sgKWXUncmVrQHCrrhD9UmOfKuDUonRjfJOLGZUvukGEDaVQNpmVGYz13eHGjw9WS2bpCjvA5HWjhuIaojnu0kwftC3FcRfwH0gJ3l/X9g48cbX8lEy8Jc/KHW7Lz7SzowklMuTMSoFmK0sCacmH945+icSaNXrDfcsrBIw0ymnz9+kVyvSRPGtlu8Jm+t6lz83jNhVpFptDhyQgMwLAKmFy+gLRDeCvvF/zKibYezObVMzDS0t0UtTnnE5fEeL2HbSfv00JCSKhssT5Pm9KekOEi1qIdI0B3unJxpxhOnEYgkZlQ60+uUO9jlMB0Ec2+RVvSJETZikhW5k+Z/IRXta5gYgI81e/SLUtTITlUD+8aTqgjhy6RVdEjmu0i944hXkTVs8wGrHuyiD26GIbhwpz6RPttIYE4Rr4iKOyc1p0vmSPT37yTJ8WUT6HO8JWg98T11iS6llSMTnNknDpSlM9ainOPSrE6mBALfLPjGduUpAQTQuVMTTodOPJ6xJfFDNl60KOBQqCUqApTLU8qeUbWWWyUpDnCAHJOjUd3Vl0itOnLKTuKqCxcAVAALYvH5RYlzCnIEgMHyHk8YWiwmWwrU8egFeVR708wcBrWnzd4i7cmgBrkXGfn7+UotAAAIUfKGAcGsNkmJnKmKUhSFSylKkhQKk48aSUkUcczw5QTvdRCJOb9kmvQD9Iv2q71zTjTJEsKAWpSpqWdQNHoHVn7MUL9lzEJlCYgoZBSDxIOhyybI5Vj0I/IlJUiJcodmCKhwP6SkYT4OPKBYUklUtQKv4Uh1GuTAEhT5EihbTEDcuDs5gUbStaJKWJQihKMWF1/E2mFJcOl3ygqjaSUiaJVgs6lKcKSAAhKVEMsnOjPmQQycqwMeVq49myQumhXlSFIJBCqFgSkpxAEFwDyKS38Q8XC5j9zODiixkfxJbpxgXfVjte4q0JlhKlBjLLsQAkBTl8RSE1qDgHDeluCdvz0PRSUmnVYLecUyO42JBVKmebLzqgCrmZ6AqP+1usaX0tKkSaVUlS2BGa1KPmBhHusOz9qTJViWCQlU0MKkOFJBB1qr0iO3LSSjCrF92kszMWdhrrmYTJXIMPidKuwf5WzjFR5Y01LV46xyyfZWmTNWUfny9/XpdhngWeQAMpskGnFY9YSUWcKnqSp6qUKM71bOmcZdAXZvsyybQlTUCZh5dw+f6+Zfa6xAWSzMBRCctMQf68/HWxZLLNmWNKhhwS0KCd0YlJc4qqehRiUAwcEUctFE2tcwBC1FYSAwIDDDlVKQUjSlORjRi2mwy0wHZ7KCpv4eUVlWYgeJ+vr76mbRMkIWgJWSpWfdwgb1ElPfYgjFQFjSKbZ01MT2Pdjt9m0vDLP8AEVwnfaBZj+3LpQ4flHQdgbOOwfV1fOE3btH+d1zHyMaLewS7FRMpi3t60jfBwbPhrw/WLK5DksniDmf7e/H0WUjQZNQHKNY3EqoVyBr5mtOXWDWzshTrW6UoYhRVQKU9Ep4qDu/B+MDhSqsISwCjwS8MtpvaRKTMQrtBMDpTLlKMoJQKB1gBZIpQEDik1JSTXTHimWpUxlB3cGj0yenPOghL2omgTplc1P5O3vlB+7b3lYMOME6M6yeDEiqj6nxhf2kQTOViQz5E5EZ0884ljTU9lclcAXIDEvzNIfVMAP5Vn0HrCEqSugShVciaAjMM+Z5dIfJ9od2JyW+nz91i+bz9nNj9Kl6BWNTFPeL+J0i3sgVAz0BaQpRSqqSQyHxagOcaR4GKV5AYlcHPzjzY60hNsmIAL9kpXLvAdchAl8QrTGSwoeehzirmAwy0qeGpjpMoMh+XvOOaWEntJazh3VfXjybWOiyrYjAN5OVQ7xBPbKTWkaSVOgaBuUVxOGpzo8apnyygb1WpQ/PhA21zRg8dAo5ZRrFqwFtoklBZtR4j6vC3sxKK5ksAmqgCASKa60pqP7GtqLWkyzWvlkwMCdg1Az5f859A/wBPSGl8WMvDp4k4MIQkP6MG+UbKs1CAc25ZfrGyq4TkxYl/D9fdPZNpJUkbgeoGpY8Pr7E49UBntns6UADVgG8B+XpE8yuXHhEJtaRQrQDqFEB/Nnjcz054h7aBfgKNpcrrTj4eHvykmIJy9A8VzecsZrQOqh79+XKtt9tJsye0oqEtDpRhJDgMMRb8TUGgbnFoJMDs2vu0SVyUSlzElClDuqABckprhLuAAzOcREUNoZKUSJQwBL4zRMwB8JxNiASK6BI8Kul2e/QE9kJe4yUhSu9RQc+T+GtIablu0KnoCQBU4lBOLdwgKCQ4CSoHCTwJ0cR1VTsHLkqFS2qQ6CFKUrsiVoUlwhQJCcPEKRhXlTERyhg2GUlUxSFEEKDFyzakhsiIF7crV+3TpkxeJ8CUlkglIQB8G7kVDMmlWgBZpikpCkEApPE1BYBh6U484ZrQibizp9v7FUsSrP8Ad4CcS1KdKjTCRvuVOfw1BNIyTKCVIUpOFagUrIqFMDXmXB01EKN03lMtc9MkpQSpJDklNe8VUauEGjHM0yiO4bS09LKUUkFwTTEAztk5BzHGMvjxZpbkpDAm6JqSE4EzCtam/CcZcOfhz6RpawZZQk0KEJSdQCE1bxeLt17ThK0pWCk9rgBDlJwqCQ4+FwRUaiBd825AnTMXexE8OjeP1gS3P9CrUX/0e7vtp7GVuj9/JHXfHr76qV7WrCuc1DiV4OSDXSkHLJeSf2eSyhSdKJ8FgnTh74hO0BtEz4klZ0cVUfPpCrpm9RbujaybhWlS0JQQ5owS34eJy4ZBnLAxC2BiGUsEFkqQUhmZ2LDmTU1yEBLXdwkqH3iEscUtNSosXSCnvZgB8mq8Hr+vF0JUECWtNaF+9mxYUdiBpE4/azoa5Jsu2azy8CVy3UlDpWTQua/u80gFhzcRSX318HMVdm70BM5QYMEjCqeZYI3gCd0hZBJo2ooc49sd5CYVukJIoSFBYUa1ozEjwz4tFGvwSvo6RsHOP7OKaqr4wobbgG2girECvQwz7IW5CbOkFcsNicFTGpzaFHau2INoUp0lAUKpIIbqOsJEDIewIlLUkOwdsnit+0zEnCQhx/Ef/GIxeyDLWlK0qxCjF6F+ESKsSp61BKihKSy5g7z5lMvmAznR+TFGlFXIqrk6ieWvHLBK0oBOhW3MNR38i7QNsi0hzhxFjuBRDFy4fPUMzknI1i5etyolyCJRUCS5JUo4iKgqxPXn9IBbNXiuUsEMCh6nTQ5VB7pfKvOFtSjyidONcMiUvfQrtJdKEqw76J4SJnd/dggFMslIY1cu3AOIN7NX2m0JKZmYdxRwrMkNWtD0JgLeN4ItMwzpqnUKtiKQVABsq0wkgP8AF5hrqvdEu1pUN0LzyYGrEaNmG4GNxbjfqNkkr82dFvCWmVXdUNakFuT6tzDxHZAlZSoqSUICnrQ1BAroWz5Qo/4iQtSlElIJfESa/AAHZ2oEDIElWkErJfDZSqrGZlnCGH8Ibw9nKWtjvBCquizednW6lYFKQSd5IdNTSo5ZQO2QW9vmYWP3B5/6ieGXXnBLZ29pgKAvEnMhnyJ3Xz5jy4CH6zWxJUkdmgk5LwB+JDgOBrnWGcrVHLKPF2K4CwsBSEpJV+ImhdqHWOhXXKZAyD8MoX7/ALCnCFJISpxR6Hiz0B5QzXX+7A5RBxtm5JxN0y8LDdpyOTx5abMMJydjWLM5FM+B8jEE80cZH3lFEidnMdrkEFY0qH5A+hgFsjIWpSRLVgVjYKZ2ehIflB7a1O8Rrve/OBOxUxpiB/GPfz8vLP4Mp20dGtkxNlsylVUQHGIklSjoSTUksKmgAhetiLRMlyiJmKY5K9/CwfdCQjkTUVy8PdqtpJICrOSszHSQBKmqFCFEOlJBLDSE+VYZciTInYJkm1LJcuQpQ3lKUpiHNUMdHIq1ExPjQZR5WMV27XGzWhEm1kTEKBA3JsyYlTOG+7deVWc0z4Pku75St4SpZcOHlsatUhgQcs2I5RznY6wmfakT5k0lUveQkqUVGhGKqqJq2R7vwx0+XMd3zycQ2Wr6FSaI1y0SUlRShKUgqUWGQqakcPfDli7bdtkTLNtRPVOnyxOEtABTKlqKuzAJKS+BgXKu5pDf9oVtJkpszE9sXXhUzSwpL1PxKJwpTqQcgCQu3vtgJuHtJVmZLhONCSwpugregpkB0hoR1YGm+jk1qs2EY08gaOEmj65KLs+jAHODsy2TJdplmWrATLJxMklw/wCJJpXKASVgyyHd014UIYkcqt/TnqYthTjs51UCAaNUB/mgaZc47a2c10FLYhU1Se33yqUguaOkhxiw0cKxA0+GF+3XOZZKksZZfgcByCg30HHlDdtFYOzly7S5VLSlKOzdNCorXiGQIdZGFnDpzqYUrZeADjCnCaF94ucyOHg+bQ/20gO72U7PajLcgvQ1FDq3MefHOCFwWJsCw7hYSAAS5UW8KQPWXl6MEkVBDZqoWqQXIGcELjvfsykKGJGME5YnTQGowu7Gr8oVhj3sYpdwz1TTKRLJm4ythhISFMoKUoFk6khTEekC7ybtCqhM0liU6BRBw6lvr5k762mBnBcnHKmk4QoHCWdq4VKBBdmoG0iOyLlLSntJalFOJiFkZqJyANecLe7GkqVBYTUmzIaUoELTUjMYqAcekVpQ+/mKxqloc1CJisiS24kjxeLK58tSQEy1JSCCSpbEkVAQyXPM0z6xKZGIUFDpyHFix6g+L0h44+ROU1EBXXaZabRNM2W4mF8sLh6FDuFU41cdYOXrLSqWVBTyyMxqTQAipBcs3GNZ8mQhgZZUS+45DK0KTxduoV0a5cFnWFqWU4JBGLAogstyAAljulsTsMgKuBEsuKt2Uw5wbs3YkWeeUhdoROMtbhKUVcApCXBKgFOS2qUuNDTUlXbTT2i5u6l1qYFRwuQcIGTiv5wW2tsSxI7dAOJEwLd8gSEpDag7z/zHlFG47TLtaylc1MolGIHCBnmF5VqBjOgrxhUt2M5XGg/s1Nk4VY04lMcTJemnXg0BdoVyzMWZSQEFQphw1atG4wyybbJs7SliclWYDDeZw4ILM/An8wt+9naCSCtBBHeY8edP18wn4Zr0FXgkJSkBLfdA5ccUE7DeYnDAaYKEPmolTn09ecD5tjCyUhfdRq9Qx5509YsXfMRKklRXuoxLKAggqLVCS/AebRDPH7EmdP8AjyXJsnvFG7QAg8tPKEC2zVSlrwLKcTijZVcZUpShGfm4Wa8bRbJZmSrPLEtyBiJKj4jXzitZtkVz1uoBGEnGEl2br+WWesDE/p2pD5l9TcRQu+UmZQrwqfKlX5+fnFu8dnVpKcAqWAc1KuNR6Q83r9n1nCKKwKVQE0OI1qnVJcihI4PlAjDMT2SVgFUlRIKiWUGZs3LDk9TlnBlk3yix8UIzXGS/ZduBCJoQopHaEDASTuq4DgSxS+dRDNbZUuZLSx3jVIByOfg3o0Kd3qAWcKquDwNapzrTuvyEMF3WwFmHeNXaiq88lZ8H6wmOVSp9MXNDX/AOiQuVNTjJwKLKzyDthOXg7+EMP+OiWQEqASO8eBYRVvW7jhbESXdwMi5oBwrlzjnpta5VpV22JQBIAzbgQOjReWOnZz/U5IeL42hK92WlUwk0PdBJoGfnwBjp+y5KbNKStQKwkYmyfgHzZ2flHJUodKZhJLsBRqE+YPWOqXJZk9mkOrL8Rd4i7RktB2esARVCmHEHIjSIFWUKSASpiVB8R0NB6RobuSAxKuuJX5wyYlCLtcHUvPNXzMKux9oSialS6JStyWegzoKv0hu2umdkFGr6Oo8XhQ2atCUFS1UJLpepFQHTk5BUCP5OcFK00x7qqGTay+FYmSmhcpxVGZSWS4eoKSosHBAdjCre8mdNkpcFkEkKAZnZxn3SQKcQDxgjeNs7actMvC0vVqAijfxYSkoSDTDLBLuxG2202qVLU1oWaspKggoKS9CjC2bRWM8S1Qrx5Xuxp+zy7VhExSjKIaWElKiScDkvQEUKKHUZcHsTgkFz3Q7ByWA0AqTTIZxz/wCyy8EzxNlqA3agGrHIpfhQkPoYM7WzkWKzzJrAKwkSwHH3hYJoDp3v6Y5ZRbmUUtCteG1ZtNomFToSlWFKcyQl2qMgnESWNVHRoEqKZhJZLaYhiAHBNGpqdS+YAgYpZlJ7I1UjCC70wpBNHpUny6xVnKTQlvSL8+OqDFAqfuoStGRGFTEuSS4JNC76BmbWDCrQDLkjV0EHmkAHzBf+iKN/yEWeZ2aJgmSlgKBIYoxEhQUn8QZ6Zhug3SGQhykKQQ7mtF4d3nu5cHOkdS7OLwL37tAZlk7My8BQqXvHJTUS3VjTTCYGWSzy1hYUlIPJL10JGvgRnE9psotFlmgB5tmJX/NKB3vFIIP8v8rEbZld1TkFtDn1+XpGaDdkS14RhJDJVWtTQCnIOfBRjyRZyVAh2QxJ/qb5kD+8Fyk2kpkq3QKlTOUkjvUG85A8iKNWhYadolRySWOjgOBT8RCSx0HnnsyGGyWUC045yaKUBLUWCWUCVZ5qcFPIF6EgwxW61S0pTgcKEuat5SU5IAIxBKQOAciuvNEvSd9+AapZBA5t86mLVxqKVT+8lKwZaQ7ApJCiOhOA+JhWOt6NLPNtKWKp6lE1KSQpLmpYFw/RuUNmzd5onKwTPupgBNGagJKkE5ln3DzLkAstqZNAP16CKNunMHCgCKhixccNXBgxySiaeOLGu9EkEpJGIEs2orkdQxodd06xFs5eJ7cyyoETEk+NX+r8lwuf4iqYAsqNWBFaHKjUAyYPqAMo1uy0BE5C1EgJckJTUOCD1oNOkNP7kSiqOibZWwCxKf4yAA3A4h/0o9YRdlbWUWk1Dql4ehIHPOjeMS7WbTGd2ctI3O8Q5clQIAOgIBD8zlSou5rfgmhbFRSd3JnGR+Ry0ETWtlFvR0oS02WSVTA6E1KTV1GjJJBKV5DEM9XEC5tpVNdRl4Uq7gdL0FXOtfdYHX7a7TOQhapaxZgHC23FKyUSQKAFwH4mpeLllt4VZ5eEtgcBuNW06V5wcjTkuIYJqL5EVmUCZ6uCGy1LinnFm5JuFCipLAYiS4DUoQ+fQZwNnWhITPOJjQNmGcOQeP5+cF6yimyKYhwKnJgotTR6+sSzLk0imLUWxg2V2ukoRPSPupXalUrEwcEMWyDuH/qia77wnCYtaFJUlS1EA1B1qzsSGNA4eEhVnTLkAKY0y68Br4QwfZ8VTJS0pJKpUzEHLhlDQasUmnOIZIJXJHTjyf6yHWZPTaUYCky5gpgehObA1ZWo0LlszAO8LIVhmwzAHAyVR9M8Qb28HJstM9I3QheSnyI65KS+jhQzBBhS2hta0LKlJKZsrDiJzXLVQKcd5iwJ1oWziUVfRtRAMu2qNqQCyQosQDTN38aHxfq0AdlNUgtXxzD05hx5P1TLQ/7RLU5qUkFRJLuAev8AaG7aSzqRPmTArBLIlsocSli3JnSSNG8TkW0PCbkw7ItONO62OoL5PxfrlAy23OpSwE4AVsCopGJhWhb05VyY0/25SQpOIJwsTMcM/MAknMkS01yciD0sKXLGLFVmxMFHyyLB20yjuwz5HJ/kYfp7Fu9wiXNSmUVrA/eLMx0Yh+BLM4NCRx1rHWtnrQMA9KxyGbdhShUkCtcHCmQyzNPOGvZ2/wB0ByxpTn+cSltu+wJUtDxZrRiSSCzKV5hRf0jWbeY8DQGF+Re7JIJffURXnp70hX2mvGYtQlIWpCSHxJLKBqTT4smb+LlCxjZpaL+2U7Gkh3Ar9GHm/hHOZt5GUEhnNWOWp/SnKKV7y7TKUfvTMSW3wkHz4GK0ieZiQ5BOIgOwOQoANOfMRXjSFu9DRsdaSULdnMx86thASONMJ+cF7ekCUp2DkZqCdNTAOxXWoyJS5QLqLFmGJjVBOdWILcYdL4tdlTZkLly5Kgsbm6kAuKVA9OscrjcrR2Ql9lAX7FraJc21ibNlpCkoAClAYjjJdJerD/cOEEPtGt3aT7KnCoSZeKapTHCpW6EpBOoZ+ioVrPfFmlKUuXJBmlq95ACWJOEboLgK8IoW7aldpcnIMwyri/Qx0uCtSRy9Jpnl4z8UxStKMML6DUVzBOnpFVnAoYkmSj2UtdWLgtyWQxbIl8uBiOUM3DecTkWgl6V9rLUidMMxGKqZeLFniSlix1AGHOsTWZX+VoA+JOI8sWrigxN/aKNukFCinqPIkD/a8WrFL/yqzQsR1G+jLzjso4QpcNp7G3bwxIUapeikL3FDxciAqLCUT5klSmTLWUqVyBIB4h/r4G9IUDPzAIJT/wAaCUn/AIwfFUebd2Y/tXaJp20tK1NliDy5jdVoUfGNICLCrxSU9hIADkuvi9DWrvTe6NoYrWiSmaAiWs9pKSUkAgBYDmnFQD6l2YcwaJ6kJpR+GY6RKJLZKcEhJDFw4JyyOuXCAmMF72sSxMkqUCnGkBmL0BL15Gnzi/a7AuUhBJJSUhRUmuF3UQoas+fyiG+767ZdmSASlIAQS7hk4VAjLRJyBFegYLitQnSwCBkx9+HrCS0ikexXVbCzpUSk5h9a90/Qu0DLRaMZarcdPSCG1l1fs9pZBICgFDzrzzryeBCZBQBq+bPT35RooEn4boJBcNk2mXiNffP2Spu8SPGmb6ZCN0KYaeTceHusa9oXo7c8vAN0hiaLlmldrMVVjoKUFdTwp7EELHIkyFJMxRWk5pYgeNGPSNbhu4h5hYu9M6BCy5zPwqo3xO4AeJdorIlcw5pAOFhmAC1QQk5HgMsoNKtjK7Oh3XtTLUAEKABDBLjLJgODRYF0yCVGUyCupCe6aaJyHgw86pmy6nss1KgFBBDEgUcOdIO35Z5csSzKGDGH3XbJ8shnEpadIstq2ezdjZhGFXZrSpZWpRWlIIphFSCKiorrxgLtRsZaUyx2UsdmUgqEtSVVFSyRvHId3X1qW6+DjMuYpagOCmoRl0i5dSpIHaSypAlqYvoXzB4OQCRlU1iTbTsrGKkuIqqkTly01JAfvGtAXYPpXU6Q0/ZXeKJU9aFbq1YWCviwlQUkcVMoFuRipeVrBqGqrFw7zn6wHlTmYhSQpKqEqlg0VQgKToFEuVNmcgx25poWSUDvE6xSyApyEqqKE/LUP71E7QbM/tMk4d9RSrArIlxUKBamXi3jQ2D2wFoliXMWpC8iXZ+lSz9eXV0lKL0UkjRs+Dk6mOeqd+mfVI45dn2fWyYuUmdK7MBQJUcJIH9JNWyFKwwbXXYpRFllqJKZa1nJ61ADfypp1bOOhzJnZpcvyGpPgYVJ92qTjtKj94SSXyYhgPANXidY0p7tjwZyq4AuakrKUtLST2k0qwihUrCMlKqotxaH25rxM2zS64lMDkB3hoBqHhevy2drInBCQkrxMEqB13grCwBObNRxFDZS8lJlJCS5BZuAd/q3lHRBuL5eAyP6i4sdbysSVlOJ8LjIsaUanKAYwSZiwHwhVN7NOY9GhiRaBNRukOo8NTXz091GSrglz5pxLUlR+EEVw9dWr58I6pJNWckW46KUzaVANEpIDVUoivlFSdektc2WSBhq7F60A55E0hjXsRLIqpRqcyG4aDOBF+bNokpSvEpkqGLLuKZJ0zDg+HnFV4Ut+mGbINEgF82c+fAwIttw4lDswhKXfEMtdWc55AfKC5uBKUlieW8PoOLZcI1SAkckinhX31ic8nHSLY8al2DbNPNlmrwkEEApqygsAuQdFM7Z0Ad4Urxs5QkoSpRwqYB6amjHXPLSGK1AMRqX83ZPjSA9/SGWGU5YmhDE41DdOZBw0djyygwtgypLo0nKKLvkj4lzZumYIQDV3ozVAavGKklDSz1H1/WIbdPOGWg/AksP5iVE9at4CJLH+7P8w9B+sVIBe65VEksxWQQQ79wDg1S55A+F4XcoOUb4cijAumlQR6ilI8uGspPIk/T6GJ7PNZOE6FWnOJSWzoh8aBV/yN4K4kjxCZZ/71eUVbIr/LThwUPIKT+UFL9W4mBmKezX/wAQWCejlA8BAmRKaXPRwfyFfkI6/DjNrNNa1AfiCPMMoeqR5wa2wl4pdmVTurSeoKf+7GfGFW2TimahQzASR/ST+UON+pBsaDnhmAg8pksnP+ZKoDB6K0yzjATwr796ResiDLnS1DLE/wD0q8qGKqjuqf8ACfl+nz8Laqoln3qPlCoLJJ8v72UeEyd/uf6xb2btAlpQt2ClYT4h/RoqTJgwjj2hL9UEmBVotWGUhINe83CjDxgVaHTpjpt3YsUpE8fAWLcDkfP5wmCZiyqA2JqFvqfesdH2UnptlmCF1CklCxz6eREL977GTrLmMSPhWmrtViM0k66UzhVaKPsV51mWlwpC3LGgLEKBIpzSCaR5KlkB8JbQkaitOgLtzhy/w1SylWBnAJUpCg4ZbkGWd4UDnvKcNqCCVOdAII3VJ1mE5B+9ug7uQ1oHSAxsSlZe/wAQIkhLuRLLB6/uwNVq1XwGrAMQILWxXMoGxrFBo5GTJbow6CB9qWtBABJRwciiSQUnkCMuAES2U7rk1LkniSaxmzJbL+y14LlqMpJqssyhuvUOo5szw7XxKQnswVAsgYDWoAqerNFL7Kdj5VtNpVMKwqUtGApLUUlRPImHS1fZtJlS1TJ0xcxEsKmLUoswSHIQlLBNAz19ID2OpJKjjF5TMU8h9ff0pF22SmCJaatmeZzNOZgXdsztJ5Wea/Wg9fSCi5gcrOn6/WJS1SHhu2Dr0nupuH0oIq2eepPxKZ/xEDvJ4pKdNeHIA+DeUTHsmyKVMSlIcqUAM8yaVBGrQ60LMaNlrr/y6ppouZuoICaJDORhDnfGv4TqTB6XtVaLKsJKTOThCnHeamY17wD51i+ixpRISEEEIQEJzq26M83zPU+IibaUpUtTjIAaAJByarPn5RySuUrKrio0Ej9sEkkY0rzdgHpXJ6DTN/WAe1X2qrtEsy5MpMtCmBKqluQFBrxhRtdmxTfFvOsELbcuFuBdopUVViVJ9G13BTpDllV6mlesWJliVImkp7sw4gBodRnz9eUX7FZmwu3cNeis/P5wSv2xvICh3kkHwNMzkzj3mzdqgJcWiG7bdhetNAA/hXKJv8TJUCFAKB3cnpx5Z+sLCbaEqqoADOumpPPl04wVsdkmTt5IEtJ1Z1+tE9PZ6MbdULOuwlN2wtAX2eBLmrgKqNNGHNnyinfW0c7CULSglaTiLEFjSg6GN7Rs3LJDkuDUlRL1Gdc3jS07My8ZIyLPzqISa4sWLtFa4r0mLaWyBLqaAufM5P8AOLtpUAk1pxgdc0kIWouXSkp8NwvXqnKLEwYw4Lg6sfbxDKvus68DXGipKQ6gTkKvxZvrCzaiTNQlnGFLHwxEDzhkmT2TX/aoa8a15QuJramzwgDyQkQ8PRMvhVvgbyacR5f3jWyq+7/q+gizeklyMzX9IrEYUpHFz8m9Gi0ejnn2M1x0lp5hz5lvRo1WtlKfi48YzZ9QKVDQYQObJD+vzj22oOI9eHSBxsqnpG1sU8xT5LsyhmP9OZ2jZ1oj1gcM5jh3lpP/ANbHhqD5Rct7tY1g1UFIU38QDA+JPnECEupIbNBT4hSx9feljkXYAvShRzR9TDeZhXdyVaYEDLIypi0j0miFC8cpZ/h+sMdzWjFds1JUQZcwMNGmKQfnLjBZQS6nGbgucmoX8ItANLQQeGXIsSNC1YrSSTTiCPQ1HvTlT2xz8MgEktXzZx6mFQTS02gIlvQkKoOWAg5eECbLZ+0WBiA5ktGy1KmrJDnVhVg/9hFiRKCTQ1HEc+EDoNDjslbTZTgBBIqHID1Zzw/Uw03ztFilHeCJgYgM4KSWIbMkHmPWOUWi0KcEFqaU6s0R2hSyQcaiKaux+n6QBr1R0eTe04JUUpQtTEuDgOvw6+fjC/fVtVMlpPZolhS05EhWagxSN0liTUvvUzMW7svlKsNKgM+9nzI05ekTXxbUK+7KkqUqoCSSxBdySB5f2gtWInQuTU4kFswpR+p9DEcqalmC005jWtGPOLNkopQPEH6QPTs8qZaUyJYDzVpTLxGm+WDnkSX6Qq2VetncPsMkgWSetmUqcx6JQlm/4jFz7bL97C7TLBZVoWJefw96Z/0jD/VB/YvY2XdsjspS5iwSFKxqBGPCyikZpBYUc5COV/agV3hfcqwodkBEvoZm/MVWlEEH+iMib2xPk3RNs8kTJ0qZLRMYhakEJUFB0Mpimocs/GKtpt0shsb9B+kdC+3q9wlVmsaKJQgzVJHiiX5AL845mSBLJoaH36wVjvY31GjBPGArGMoSWUpKSwJqAVMwLQd2Ds4tFp7QA4JIclWqy4R45nw8+k//AI/WFrvnLI/eTyK5EJQkeNSqKN6yJcudP/Z0BCFzFLYBnUaEhtKFhzickkh1JshvG8U7woEpS4fU1Ap6wozJ2On4lfUV9DBEWsBMwLqRh60BLxBdlnxVaiWNNdesSQ7TIVXYyhT4w/lp718y9+XQ6MeWHLmC/lp5xsiUFTiC2eTZ0zpqCf7xdvuYDJZ88h0evWr8PrOStplIutFWypASg/wkHmxOfNx684vIaYgoIbECmlc6A9ag9fVdt9pKQjCWS5DnmX11q3h5k7qnAsxryhoizXohW6wqopI3QcKzWpzJy6jxaGrZy8mVUuHYjmMj45eMeXhKCJs1D7pJPgvebyMDLEDLW2fMx0Xx2SW7Gq2TDk6Ujg+fTjEJtC1oJSUliwodMnY+LwEN9pSHwAKbPEK5ZAD36H27L1KgpRG6S7eABb3pDuXJCcaPbMlaZ0wEpcpejsdNat3fIZajL6mzDIUkpwjGlQY1ertTiRBO12p5qVn4kkeLA+HdGfGKVtSFImO5DA65hXL3WBRrFiReU0EJ7WY3Vx6xsmcRPWoEUJemj/pEQWVKSlIoVDqS9HiFaSoqIeqq+cZGbZYmW3tDk2Xmf0eNpwGMAZBumQf1iOxpbE4y+Zy+XrG1nl4iE/iIA8SIZCthSxXkLOASCrExwjOu98iB4CJBfstbnul/iHIcARA9e8t/4wB0dJ16xStIcinwh4H8jW6oPXvbUps0gPvIXiA5BxU8XHziefLa0ADivC/AlJGXX5+FO32IKsxmAE4aDgBjxORyCiOXhSSXOfsFf/zbxSkA6fwJiq6JVsB2/uS+h+Yi7cdpPY2lH4paVeKJqG9FKiveSWlp4BSx6/pFawzilQP5ZRkHwISgSRhSo+FP7flFa0pVi7L8JNBXe8M4vm9FUFPN/QABusSImula6E4iXLA/CQKcwYXs1la7VBOMijJCiWPH5ZwYtmzJ7GROQoffpmLwkEN2ZFUkOWUScwGbPhTuKyoVaky11QslJ03X836R0eZdUqTarCmWBhPaJbRmS2XWMo2Zyo5ZbrDNlAdohSQ7AkUJZ6HIltIjQHLsMq86R2Hb6wonSJMuYohKpwchiUgS5pcOOWWtfDi1mUKFDPqDx5RpRphjO1YWSkhO6SkitTTPQsG8eMRhSpalLwDEXAW7s7jz+UEJF3KnLkol0VNOGpLDq2QixtLYhZ7XPlJdKEqBSnE4wqSCBqCwJFYDi0NyTBVkmYVOzBuf1glYLS9vsa5QdSJsvI5/eA+TP5mAEu1AuDJlrL5b4P8A0qb0gld9pQmZLKZakTO0SU1cBSVApBDOxNGDeMZL0zl4fVap4EBrLstZkWyZbQgm0TQElRLgAAJ3RkkkBIJ5aViybQ+T1qODH9GjFTwkEqLAOSXybP0huBD6hxT7aLbZJlrlzJcwzJmAy5oSKIwKOHMBycSxSm6C/HnFqtFAA7DXL0h42uSm3zJlpcJWo5HVAoh2+IJCXJfXlF37I9lZK502faQhYlMmWhRGHGXJWQc2YNpUnMCMvwij1tnULgs4sF0SJQovshy+8mArUa8CVHwhJt9pSgMkAnkXrXUwZ2pvcKmqTidKQAkhT94DEXepcgQpmYnRznXSITVseD/IIXZSoTFfxGr+GlOHlB+5LIlKA5qogcmB4xVFlPYpNanhU1YV95xJJlHd8das6tPKJvotys8s8z/MLWBQKB5sAH+UT2sBYPIkChriBPXL5xXRLDuxckg8e70ds4vpmhQSqjHCdOFKV4HygUbkBr4sLpSaVWRyyHDKpAi/cFlLO2rZM/6xJbVfd5BsRPmUkNTlG+8BShPukK7GbsG7RyT2gUDQow9Sk8ehHvMNMUGFTippxiXaeaVGWCHYKIyarAaO9PeoUSlPmoAe8/yjqSuOzn6ZJLlS8W8sn8tB7pWCBUkIoaMdAB7f5+dFUzdqR5Ek0z1841KSzvnUjhwplBqgWXbZMGFJOiknzp+cF5dxom2bEoqS9QxHgTSup8YXrY5SAeFM/XgdIP3xePZyAkUYADwA9+MCXRSC3bEmTZFi0gDeAWC41YvQHWjtrziWy3AtcorAS1dWNM20z+UW7oS06WTmVVfiRTx99WK9lBMtTBgB5u0Dphik7EeTJKUN+M+gZuh/OJrDL+8octerJB81P4RZo5US+BIb+Y0Hko+kQ2TdlzFcQw8sPzWkw0UTZ7d5xJxamcCB1KD5wTmbIzEpSThJVUjExGVDSsT7FWdKlAqrgJUBzZAST5k+EGb5t+Fefr0aEm2nSK44Jq2Kk22TP2ZKE5LScWZ7iUE55ZFXiYju9bypR/BMUnwUkkeGflGqLzSiSuWRvd2h1CUoOn8L04hyIHWCYcYTkCQWyqApvmfPysujnZPeP7vpMV6lX5e9Bso6wYtoG+CKFdORUHB5c+T+AfA1DmIJgybMgVBUW4kCnhX0jSZJRNU0osEy3LAs4J4nNmq0UxeBGEUDBsq0fzi9svYpi5joQSkgpJoBk4Dlg7tTnCrbo11stWaydlOkAqcKQhbtljqR4CHC3WFCZshlZqUnP+X8oVrylLTOTiABlplJpUNgLVbl05w234nfs5bKdSvEHhFEltCvwsW26UYCpQJEt1BOLMgGj+Lf2jlhUl8mrQadK1plWOp39aMMnMVUkU0qT/2wo265kTQVVSrPkSdSNco2SjQWivsy67TLAxKCalj3UsRifkSPOLV+z0m1ESwVAhNTUEhxTVqNWtIYrssEuxyAzuASpQAClHM+AomtKQvGXiWZ5Mo41jdQahwdAwbJ4DVLYU9kNu2SVhC0GuoNPEfkYIbDbPBVoJmErVLAU1d0vuknJ8y38MFZ1ocD5e9Yr7H2xSJylqRMImoDqw7o3iUu2SdMXWFj2PPrXY6SbpAcF2+Hx689OcVb+sfZWWcoFyEFupLaDnFtExeJg5fRh45HLnFDaiYoWVbmhKQW5q9+UWfRzq7WxHnrwoHEw6bE3cBZu0UwC1Ehx8IGF68wTChKsZnTpcoU4kZgAFz5P4tD7OmdlKCUsE90ABmGVK8PdYlBdtlsr/1QEtq8RJTSpozFjTpEIAZm9a9PbxZnyt56j++bHWJbNKAoeunmGPWJsxG7ykB+65y155ufOJ7PJ7rhwQsHxNPrG57ikuzEA5a0Hz1c0iaxJZOtXI45H0iTQ/IFzpe+ACcxqNQMvepghakYLNibxZ6BJH0yMV7RLBnJGQZ6fwpOfjFy8p1G0BBNeNNRTONVhsELXjSgVp3hzNTpoPp43EqaWSrXPp08IDWGYSvVjhpmxYA8vL+5a2qO6n8VSK+x+sK1bCui9dtxyJsoKmy0KUXqoOWBIAz4fOJP/TNlJI7MDhVQ8gT7+c93JVg3qJzSHBoa8A2eVaGLcvDwY8W90y9I7ox0jlb2wRO2NkHJOeTkn2YhGx8n8B8z+cMPbpcBzWuXTnn4RIu0J/GOhP0BeNSNyYp2vZeTLZRQpzRIqRTInNgPXKBVju39rtTFOKVJGJQOSlGiEnKjuS2iecWdv9p1IUmVJUPxLIbM5JNPhFdcx4yfZjeyFSpwW2MTApxmUlLORkACCHGqjTjNpORdSagFJmzkuXLWRJlg4CcQABcCpD/SFHai0YZBPGnmRD9f94oRZ5i1d3C1GriZIauTkRza9JyrYOxlIAJBIKlACjGngD5wMi2HG6ixfUodkGY4jpyb9D4xvNSUyEvTGX8HL89Ee8x1tu6ZLXhUlSVAkagFmyLMR05RCkroAolzkS9fHKBYKHbZhGCzqWfiVTwFfV/KFW+r0MyYWJZNA36DlBm9b3CLKiSjNKWJD1PxEggEFyeI5wpP79gxPt2UcqSRavWYO3mFORWohjRiokMeHvp5ZJwC0lwG19+EZGRRdE2ELymoONlJL4SGOe6AWHmPCKFpmAgMd4UNQx5jrrzfk3kZBsCKk3SGjZm/0yJYQe6SSqrMTSjFzQcKRkZAT2ZomvC8Zcxc9QmBnlYXUHLAJOujn2KNarZZ5olYrTKGFlMZkvPCxFVvrGRkOpCuJHtRelnXJGCfKUcYomaklmVVsWQcefkPuK1SFLHaTpSUpqXmJD8AK+cZGQZSt2FKlQ2f45ZAS1okf8xBd3P4+PI/kI2nvuQpEpKJ0k75JwzEaJID4VNmr20ZGRpZG1QqgkyG6rfZgomZOkEAZdohi9KAljT6Rclqu9OFp0oMaD9pdIqW3e0IA1rSPYyBGWhpK3YVRtHIDf5uR/zpTfMwK2q2lkKkpSJ8pZVMD4ZiVUAUahJLaR7GQeWhVBWUdnLzs8ubMmKnSXYJS8xAoalnP8vlBa2bT2dav38kBIOEdojWp1roPOMjIVyfGgtW7K/+O2b/AOaTr/qo4HIk0MBLVtdL7UJxyyAO8CCAXpUGgAfWMjIQNB+zX/Z1yyTaJIViBZUxAfjQqBeJLv2gs6UsbRZ3r/qoAqDxL8fOMjIAQdb79khYInyCzd2YgtxcvVxplFi+9pZHZYUzpKieExBpTgTXrGRkYIHum9ZONRVNlJS799I4aPXw/uRF8yMRUZ8nJgO0R+fWMjIFBsP2baSyBCf8zZ6AU7WWDkNX91jf/wBS2X/9mQDx7aWf++MjIvzdEuCPDtFZHparNp/qo/8AJ/fnWF/2Zyf2qQSdO3RhpyxU166xkZA5sKghJvppk1ZSuyrBUSCZ0gEg9Zn00gXZJMyWrEmbZ0sxpaJIIqDTCrOmkZGQljBq8doO1lpRMmyQaOpE1KnIdt2gTxJepbSKFlt/3iT+0gkE1WtISPVmZ/pnGRkD0bwsX1tFLnysGKWyVA4SaFgQGqC1XZxlrAq7kSCVLK5aSmgTjzJqSMRLAABOZ73KMjI1+gB89SVOMaWJzcU9W0960JrAsC/On5xkZANdn//Z"/>
          <p:cNvSpPr>
            <a:spLocks noChangeAspect="1" noChangeArrowheads="1"/>
          </p:cNvSpPr>
          <p:nvPr/>
        </p:nvSpPr>
        <p:spPr bwMode="auto">
          <a:xfrm>
            <a:off x="207435" y="-1524000"/>
            <a:ext cx="7607300" cy="3181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36202" name="Picture 10" descr="[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9238" y="152400"/>
            <a:ext cx="5722769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48496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atholic.org.sg/cn/wordpress/wp-content/uploads/2007/06/14b.jpg"/>
          <p:cNvPicPr>
            <a:picLocks noChangeAspect="1" noChangeArrowheads="1"/>
          </p:cNvPicPr>
          <p:nvPr/>
        </p:nvPicPr>
        <p:blipFill rotWithShape="1">
          <a:blip r:embed="rId2" cstate="print"/>
          <a:srcRect l="3007" r="5859" b="5060"/>
          <a:stretch/>
        </p:blipFill>
        <p:spPr bwMode="auto">
          <a:xfrm>
            <a:off x="0" y="0"/>
            <a:ext cx="12150153" cy="6257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8507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iresisblog.eu/wp-content/uploads/2012/09/roman_crucifixion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905013"/>
            <a:ext cx="13632872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871200" cy="76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The Crucifixion of Jesus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114808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Common</a:t>
            </a:r>
            <a:r>
              <a:rPr lang="en-US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form of torture and capital punishment used by the Roman Empire. </a:t>
            </a:r>
            <a:endParaRPr lang="en-US" sz="3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1301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The Spread-Saint Peter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53" y="990600"/>
            <a:ext cx="5076403" cy="5410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One of 12 Apostles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The First Pope! 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Central authority for Early Christianity</a:t>
            </a:r>
          </a:p>
        </p:txBody>
      </p:sp>
      <p:pic>
        <p:nvPicPr>
          <p:cNvPr id="148482" name="Picture 2" descr="https://upload.wikimedia.org/wikipedia/commons/2/2d/Pope-peter_pprub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1274" y="163284"/>
            <a:ext cx="6300726" cy="6417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25109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0530" name="Picture 2" descr="https://upload.wikimedia.org/wikipedia/commons/1/15/Petersdom_von_Engelsburg_gese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381005"/>
            <a:ext cx="12192000" cy="6850261"/>
          </a:xfrm>
          <a:prstGeom prst="rect">
            <a:avLst/>
          </a:prstGeom>
          <a:noFill/>
        </p:spPr>
      </p:pic>
      <p:pic>
        <p:nvPicPr>
          <p:cNvPr id="5" name="Picture 1" descr="https://s-media-cache-ak0.pinimg.com/originals/84/47/9a/84479a8a7cca62fe5bef9b985cece190.jpg"/>
          <p:cNvPicPr>
            <a:picLocks noChangeAspect="1" noChangeArrowheads="1"/>
          </p:cNvPicPr>
          <p:nvPr/>
        </p:nvPicPr>
        <p:blipFill>
          <a:blip r:embed="rId3" cstate="print"/>
          <a:srcRect r="49997"/>
          <a:stretch>
            <a:fillRect/>
          </a:stretch>
        </p:blipFill>
        <p:spPr bwMode="auto">
          <a:xfrm>
            <a:off x="304804" y="76204"/>
            <a:ext cx="4749801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7782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3-eu-west-1.amazonaws.com/lookandlearn-preview/M/M808/M808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1009" y="2826669"/>
            <a:ext cx="4720999" cy="4031343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1417638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FF0000"/>
                </a:solidFill>
              </a:rPr>
              <a:t>The Spread-Paul </a:t>
            </a:r>
            <a:r>
              <a:rPr lang="en-US" sz="4800" b="1" dirty="0" smtClean="0">
                <a:solidFill>
                  <a:srgbClr val="FF0000"/>
                </a:solidFill>
              </a:rPr>
              <a:t>&amp; Constantine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14053" y="1219204"/>
            <a:ext cx="7256956" cy="514893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800" b="1" dirty="0" smtClean="0">
                <a:solidFill>
                  <a:srgbClr val="7030A0"/>
                </a:solidFill>
              </a:rPr>
              <a:t>How does Paul advance Christianity?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b="1" dirty="0" smtClean="0">
                <a:solidFill>
                  <a:srgbClr val="002060"/>
                </a:solidFill>
              </a:rPr>
              <a:t>How does Constantine advance Christianity?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b="1" dirty="0">
                <a:solidFill>
                  <a:srgbClr val="007E39"/>
                </a:solidFill>
              </a:rPr>
              <a:t>What is the Edict of Milan</a:t>
            </a:r>
            <a:r>
              <a:rPr lang="en-US" sz="4800" b="1" dirty="0" smtClean="0">
                <a:solidFill>
                  <a:srgbClr val="007E39"/>
                </a:solidFill>
              </a:rPr>
              <a:t>?</a:t>
            </a:r>
            <a:endParaRPr lang="en-US" sz="4800" b="1" dirty="0">
              <a:solidFill>
                <a:srgbClr val="007E39"/>
              </a:solidFill>
            </a:endParaRPr>
          </a:p>
        </p:txBody>
      </p:sp>
      <p:pic>
        <p:nvPicPr>
          <p:cNvPr id="7" name="Picture 2" descr="http://fieldofdreams2010.files.wordpress.com/2012/01/st-paul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1" y="-16368"/>
            <a:ext cx="3773347" cy="325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6315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6200"/>
            <a:ext cx="7776556" cy="11811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Paul the Apostle: </a:t>
            </a:r>
            <a:r>
              <a:rPr lang="en-US" b="1" dirty="0" smtClean="0"/>
              <a:t>5AD- 67AD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59329"/>
            <a:ext cx="7547957" cy="569867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Originally known as Saul</a:t>
            </a:r>
          </a:p>
          <a:p>
            <a:r>
              <a:rPr lang="en-US" sz="4000" b="1" i="1" dirty="0" smtClean="0">
                <a:solidFill>
                  <a:srgbClr val="002060"/>
                </a:solidFill>
              </a:rPr>
              <a:t>Book of Acts</a:t>
            </a:r>
          </a:p>
          <a:p>
            <a:r>
              <a:rPr lang="en-US" sz="4000" b="1" dirty="0" smtClean="0">
                <a:solidFill>
                  <a:srgbClr val="007E39"/>
                </a:solidFill>
                <a:cs typeface="Arial" pitchFamily="34" charset="0"/>
              </a:rPr>
              <a:t>Preached </a:t>
            </a:r>
            <a:r>
              <a:rPr lang="en-US" sz="4000" b="1" dirty="0">
                <a:solidFill>
                  <a:srgbClr val="007E39"/>
                </a:solidFill>
                <a:cs typeface="Arial" pitchFamily="34" charset="0"/>
              </a:rPr>
              <a:t>that anybody could become a Christian, not just Jews.</a:t>
            </a:r>
          </a:p>
          <a:p>
            <a:r>
              <a:rPr lang="en-US" sz="4000" b="1" u="sng" dirty="0" smtClean="0">
                <a:solidFill>
                  <a:srgbClr val="FF0000"/>
                </a:solidFill>
                <a:cs typeface="Arial" pitchFamily="34" charset="0"/>
              </a:rPr>
              <a:t>Christianity</a:t>
            </a:r>
            <a:r>
              <a:rPr lang="en-US" sz="4000" b="1" u="sng" dirty="0">
                <a:solidFill>
                  <a:srgbClr val="FF0000"/>
                </a:solidFill>
                <a:cs typeface="Arial" pitchFamily="34" charset="0"/>
              </a:rPr>
              <a:t>: a universal religion</a:t>
            </a:r>
            <a:r>
              <a:rPr lang="en-US" sz="4000" b="1" u="sng" dirty="0" smtClean="0">
                <a:solidFill>
                  <a:srgbClr val="FF0000"/>
                </a:solidFill>
                <a:cs typeface="Arial" pitchFamily="34" charset="0"/>
              </a:rPr>
              <a:t>.</a:t>
            </a:r>
            <a:endParaRPr lang="en-US" sz="4000" b="1" u="sng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146434" name="Picture 2" descr="https://encrypted-tbn1.gstatic.com/images?q=tbn:ANd9GcTXP0le8_2ItXn_TdqhyJgHNWZvRbgalE5BybFW08o7Qzyckc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6557" y="0"/>
            <a:ext cx="4415443" cy="6888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39780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lecentrebiblique.fr/public_files/Image/images_mission/carte_voyage_pau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3" y="990600"/>
            <a:ext cx="1026349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679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10668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The Spread-</a:t>
            </a:r>
            <a:r>
              <a:rPr lang="en-US" b="1" dirty="0" smtClean="0">
                <a:solidFill>
                  <a:srgbClr val="FF0000"/>
                </a:solidFill>
              </a:rPr>
              <a:t>Emperor Constantine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4" y="1018271"/>
            <a:ext cx="5805561" cy="5638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Roman Emperor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~312 AD/CE</a:t>
            </a:r>
          </a:p>
          <a:p>
            <a:r>
              <a:rPr lang="en-US" sz="4000" b="1" dirty="0" smtClean="0">
                <a:solidFill>
                  <a:srgbClr val="007E39"/>
                </a:solidFill>
              </a:rPr>
              <a:t>Struggling for control of Empire</a:t>
            </a:r>
            <a:endParaRPr lang="en-US" sz="4000" b="1" dirty="0">
              <a:solidFill>
                <a:srgbClr val="007E39"/>
              </a:solidFill>
            </a:endParaRPr>
          </a:p>
        </p:txBody>
      </p:sp>
      <p:pic>
        <p:nvPicPr>
          <p:cNvPr id="147458" name="Picture 2" descr="https://encrypted-tbn1.gstatic.com/images?q=tbn:ANd9GcT7ONuwzLh-Gx0HdX6W_elOJf4PwUI0g_Og4NdqNbNJH3Y6Kit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620" y="914400"/>
            <a:ext cx="5598493" cy="5846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60253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10668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Emperor Constantine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14400"/>
            <a:ext cx="5920740" cy="56388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Converts to Christianity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Edict of Milan</a:t>
            </a:r>
            <a:r>
              <a:rPr lang="en-US" sz="4400" b="1" dirty="0" smtClean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en-US" sz="4000" b="1" dirty="0" smtClean="0"/>
              <a:t>Christianity no longer persecuted</a:t>
            </a:r>
          </a:p>
          <a:p>
            <a:pPr lvl="1"/>
            <a:r>
              <a:rPr lang="en-US" sz="4000" b="1" dirty="0" smtClean="0"/>
              <a:t>Rights not extended to Jews-lost rights?</a:t>
            </a:r>
          </a:p>
          <a:p>
            <a:pPr marL="0" indent="0">
              <a:buNone/>
            </a:pPr>
            <a:endParaRPr lang="en-US" sz="4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4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4000" b="1" dirty="0" smtClean="0">
              <a:solidFill>
                <a:srgbClr val="7030A0"/>
              </a:solidFill>
            </a:endParaRPr>
          </a:p>
        </p:txBody>
      </p:sp>
      <p:pic>
        <p:nvPicPr>
          <p:cNvPr id="147458" name="Picture 2" descr="https://encrypted-tbn1.gstatic.com/images?q=tbn:ANd9GcT7ONuwzLh-Gx0HdX6W_elOJf4PwUI0g_Og4NdqNbNJH3Y6Kit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8555" y="167820"/>
            <a:ext cx="6273445" cy="6551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55150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42" name="Picture 2" descr="http://www.wabashcenter.wabash.edu/syllabi/a/altany/rst305/Map_-_Spread_of_Christianity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1254759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424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" y="1"/>
            <a:ext cx="12130729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Christianity: The Ultimate Synthesis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14400"/>
            <a:ext cx="12130728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7030A0"/>
                </a:solidFill>
              </a:rPr>
              <a:t>Ideas and actions</a:t>
            </a:r>
            <a:r>
              <a:rPr lang="en-US" sz="3600" dirty="0" smtClean="0">
                <a:solidFill>
                  <a:srgbClr val="7030A0"/>
                </a:solidFill>
              </a:rPr>
              <a:t>: </a:t>
            </a:r>
            <a:r>
              <a:rPr lang="en-US" sz="3600" b="1" u="sng" dirty="0" smtClean="0">
                <a:solidFill>
                  <a:srgbClr val="7030A0"/>
                </a:solidFill>
              </a:rPr>
              <a:t>Jesus</a:t>
            </a:r>
          </a:p>
          <a:p>
            <a:pPr marL="0" indent="0">
              <a:buNone/>
            </a:pPr>
            <a:endParaRPr lang="en-US" sz="3600" b="1" u="sng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Persuasion and Spread</a:t>
            </a:r>
            <a:r>
              <a:rPr lang="en-US" sz="3600" dirty="0" smtClean="0">
                <a:solidFill>
                  <a:srgbClr val="00B050"/>
                </a:solidFill>
              </a:rPr>
              <a:t>: </a:t>
            </a:r>
            <a:r>
              <a:rPr lang="en-US" sz="3600" b="1" u="sng" dirty="0" smtClean="0">
                <a:solidFill>
                  <a:srgbClr val="00B050"/>
                </a:solidFill>
              </a:rPr>
              <a:t>Paul</a:t>
            </a:r>
          </a:p>
          <a:p>
            <a:pPr lvl="1"/>
            <a:r>
              <a:rPr lang="en-US" sz="3200" dirty="0" smtClean="0">
                <a:solidFill>
                  <a:srgbClr val="00B050"/>
                </a:solidFill>
              </a:rPr>
              <a:t>Universal Religion</a:t>
            </a:r>
          </a:p>
          <a:p>
            <a:pPr lvl="1"/>
            <a:r>
              <a:rPr lang="en-US" sz="3200" dirty="0" smtClean="0">
                <a:solidFill>
                  <a:srgbClr val="00B050"/>
                </a:solidFill>
              </a:rPr>
              <a:t>Explained the ideas to Greek/Latin speakers </a:t>
            </a:r>
          </a:p>
          <a:p>
            <a:pPr marL="509412" lvl="1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Hard Power: </a:t>
            </a:r>
            <a:r>
              <a:rPr lang="en-US" sz="3600" b="1" u="sng" dirty="0" smtClean="0">
                <a:solidFill>
                  <a:srgbClr val="0070C0"/>
                </a:solidFill>
              </a:rPr>
              <a:t>Constantine</a:t>
            </a:r>
            <a:r>
              <a:rPr lang="en-US" sz="3600" dirty="0" smtClean="0">
                <a:solidFill>
                  <a:srgbClr val="0070C0"/>
                </a:solidFill>
              </a:rPr>
              <a:t> and the Roman Empire (after 315 CE)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712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salem-news.com/stimg/may212014/abrahamic-religions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1603" y="609601"/>
            <a:ext cx="4187060" cy="342479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906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Abrahamic Religions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3201" y="914400"/>
            <a:ext cx="9865027" cy="57150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Judaism</a:t>
            </a:r>
          </a:p>
          <a:p>
            <a:r>
              <a:rPr lang="en-US" sz="4400" b="1" dirty="0" smtClean="0"/>
              <a:t>Christianity</a:t>
            </a:r>
          </a:p>
          <a:p>
            <a:r>
              <a:rPr lang="en-US" sz="4400" b="1" dirty="0" smtClean="0"/>
              <a:t>Islam</a:t>
            </a:r>
          </a:p>
          <a:p>
            <a:pPr marL="0" indent="0">
              <a:buNone/>
            </a:pPr>
            <a:r>
              <a:rPr lang="en-US" sz="4400" b="1" dirty="0" smtClean="0"/>
              <a:t>All</a:t>
            </a:r>
            <a:r>
              <a:rPr lang="en-US" sz="4400" dirty="0" smtClean="0"/>
              <a:t> come from </a:t>
            </a:r>
            <a:r>
              <a:rPr lang="en-US" sz="4400" b="1" dirty="0" smtClean="0"/>
              <a:t>Abraham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r>
              <a:rPr lang="en-US" sz="4400" b="1" dirty="0" smtClean="0"/>
              <a:t>All</a:t>
            </a:r>
            <a:r>
              <a:rPr lang="en-US" sz="4400" dirty="0" smtClean="0"/>
              <a:t> tell the story of </a:t>
            </a:r>
            <a:r>
              <a:rPr lang="en-US" sz="4400" b="1" dirty="0" smtClean="0"/>
              <a:t>Abraham</a:t>
            </a:r>
            <a:r>
              <a:rPr lang="en-US" sz="4400" dirty="0" smtClean="0"/>
              <a:t> in their holy books.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0370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9956800" cy="8683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partner, or two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668000" cy="525475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Come up with a list of </a:t>
            </a:r>
            <a:r>
              <a:rPr lang="en-US" sz="4000" b="1" dirty="0" smtClean="0"/>
              <a:t>10 MOST important</a:t>
            </a:r>
            <a:r>
              <a:rPr lang="en-US" sz="4000" dirty="0" smtClean="0"/>
              <a:t> terms/events/people for the origins of Christianity</a:t>
            </a:r>
          </a:p>
          <a:p>
            <a:r>
              <a:rPr lang="en-US" sz="4000" b="1" dirty="0" smtClean="0"/>
              <a:t>Rank them</a:t>
            </a:r>
          </a:p>
          <a:p>
            <a:pPr lvl="1"/>
            <a:r>
              <a:rPr lang="en-US" sz="3600" dirty="0" smtClean="0"/>
              <a:t>1 most important, keep going all the way to…</a:t>
            </a:r>
          </a:p>
          <a:p>
            <a:pPr lvl="1"/>
            <a:r>
              <a:rPr lang="en-US" sz="3600" dirty="0" smtClean="0"/>
              <a:t>10 least important</a:t>
            </a:r>
          </a:p>
          <a:p>
            <a:pPr lvl="1"/>
            <a:r>
              <a:rPr lang="en-US" sz="3600" b="1" dirty="0" smtClean="0"/>
              <a:t>Give reasons, in writing, </a:t>
            </a:r>
            <a:r>
              <a:rPr lang="en-US" sz="3600" dirty="0" smtClean="0"/>
              <a:t>for your ranking after </a:t>
            </a:r>
            <a:r>
              <a:rPr lang="en-US" sz="3600" b="1" dirty="0" smtClean="0"/>
              <a:t>each</a:t>
            </a:r>
            <a:r>
              <a:rPr lang="en-US" sz="3600" dirty="0" smtClean="0"/>
              <a:t> ter</a:t>
            </a:r>
            <a:r>
              <a:rPr lang="en-US" sz="36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71361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06430" y="364470"/>
            <a:ext cx="11379199" cy="758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rgbClr val="7B9899"/>
              </a:buClr>
              <a:buSzPct val="25000"/>
              <a:buFont typeface="Georgia"/>
              <a:buNone/>
            </a:pPr>
            <a:r>
              <a:rPr lang="en" sz="4400" b="1" smtClean="0">
                <a:latin typeface="Georgia"/>
                <a:ea typeface="Georgia"/>
                <a:cs typeface="Georgia"/>
                <a:sym typeface="Georgia"/>
              </a:rPr>
              <a:t>November 14, </a:t>
            </a:r>
            <a:r>
              <a:rPr lang="en" sz="4400" b="1" dirty="0" smtClean="0">
                <a:latin typeface="Georgia"/>
                <a:ea typeface="Georgia"/>
                <a:cs typeface="Georgia"/>
                <a:sym typeface="Georgia"/>
              </a:rPr>
              <a:t>2017</a:t>
            </a:r>
            <a:endParaRPr lang="en" sz="4400" b="1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314972" y="1263319"/>
            <a:ext cx="5565999" cy="49985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3200" b="1" u="sng" kern="0" dirty="0" smtClean="0">
                <a:solidFill>
                  <a:schemeClr val="accent6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Out for stamp:</a:t>
            </a:r>
            <a:r>
              <a:rPr lang="en" sz="3200" b="1" kern="0" dirty="0" smtClean="0">
                <a:solidFill>
                  <a:schemeClr val="accent6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lang="en" sz="3200" b="1" kern="0" dirty="0">
              <a:solidFill>
                <a:schemeClr val="accent6">
                  <a:lumMod val="5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r>
              <a:rPr lang="en" sz="3200" b="1" kern="0" dirty="0" smtClean="0">
                <a:solidFill>
                  <a:schemeClr val="accent6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Rise of Christianity Notes</a:t>
            </a:r>
          </a:p>
          <a:p>
            <a:endParaRPr sz="1200" b="1" kern="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r>
              <a:rPr lang="en" sz="3200" b="1" u="sng" kern="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Take out:</a:t>
            </a:r>
            <a:r>
              <a:rPr lang="en" sz="3200" b="1" kern="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lang="en" sz="3200" b="1" kern="0" dirty="0" smtClean="0">
              <a:solidFill>
                <a:srgbClr val="0070C0"/>
              </a:solidFill>
              <a:latin typeface="Georgia"/>
              <a:ea typeface="Georgia"/>
              <a:cs typeface="Georgia"/>
              <a:sym typeface="Georgia"/>
            </a:endParaRPr>
          </a:p>
          <a:p>
            <a:r>
              <a:rPr lang="en" sz="3200" b="1" kern="0" dirty="0" smtClean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Paper to take notes</a:t>
            </a:r>
            <a:endParaRPr lang="en" sz="3200" b="1" kern="0" dirty="0">
              <a:solidFill>
                <a:srgbClr val="0070C0"/>
              </a:solidFill>
              <a:latin typeface="Georgia"/>
              <a:ea typeface="Georgia"/>
              <a:cs typeface="Georgia"/>
              <a:sym typeface="Georgia"/>
            </a:endParaRPr>
          </a:p>
          <a:p>
            <a:endParaRPr sz="1200" b="1" kern="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r>
              <a:rPr lang="en" sz="3200" b="1" u="sng" kern="0" dirty="0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Agenda:</a:t>
            </a:r>
          </a:p>
          <a:p>
            <a:r>
              <a:rPr lang="en" sz="3200" b="1" kern="0" dirty="0" smtClean="0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Rise of Islam</a:t>
            </a:r>
          </a:p>
          <a:p>
            <a:endParaRPr lang="en" sz="1100" b="1" kern="0" dirty="0">
              <a:solidFill>
                <a:srgbClr val="7030A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78948" y="1263319"/>
            <a:ext cx="6013052" cy="52136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3200" b="1" u="sng" kern="0" dirty="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Objectives:</a:t>
            </a:r>
          </a:p>
          <a:p>
            <a:r>
              <a:rPr lang="en" sz="3200" b="1" kern="0" dirty="0" smtClean="0">
                <a:solidFill>
                  <a:srgbClr val="0000FF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*</a:t>
            </a:r>
            <a:r>
              <a:rPr lang="en" sz="3200" b="1" kern="0" dirty="0">
                <a:solidFill>
                  <a:srgbClr val="0000FF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Contextualize </a:t>
            </a:r>
            <a:r>
              <a:rPr lang="en" sz="3200" b="1" kern="0" dirty="0" smtClean="0">
                <a:solidFill>
                  <a:srgbClr val="0000FF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Islam</a:t>
            </a:r>
            <a:endParaRPr lang="en" sz="3200" b="1" kern="0" dirty="0">
              <a:solidFill>
                <a:srgbClr val="0000FF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endParaRPr sz="1400" b="1" kern="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r>
              <a:rPr lang="en" sz="3200" b="1" u="sng" kern="0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Homework:</a:t>
            </a:r>
            <a:r>
              <a:rPr lang="en" sz="3200" b="1" kern="0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lang="en" sz="3200" b="1" kern="0" dirty="0" smtClean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3200" b="1" kern="0" dirty="0" smtClean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11/16: Origins of Islam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3200" b="1" kern="0" dirty="0" smtClean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11/17: Triple Venn </a:t>
            </a:r>
            <a:endParaRPr lang="en" sz="3200" kern="0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3486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9956800" cy="8683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partner, or two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668000" cy="525475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Come up with a list of </a:t>
            </a:r>
            <a:r>
              <a:rPr lang="en-US" sz="4000" b="1" dirty="0" smtClean="0"/>
              <a:t>10 MOST important</a:t>
            </a:r>
            <a:r>
              <a:rPr lang="en-US" sz="4000" dirty="0" smtClean="0"/>
              <a:t> terms/events/people for the origins of Christianity</a:t>
            </a:r>
          </a:p>
          <a:p>
            <a:r>
              <a:rPr lang="en-US" sz="4000" b="1" dirty="0" smtClean="0"/>
              <a:t>Rank them</a:t>
            </a:r>
          </a:p>
          <a:p>
            <a:pPr lvl="1"/>
            <a:r>
              <a:rPr lang="en-US" sz="3600" dirty="0" smtClean="0"/>
              <a:t>1 most important, keep going all the way to…</a:t>
            </a:r>
          </a:p>
          <a:p>
            <a:pPr lvl="1"/>
            <a:r>
              <a:rPr lang="en-US" sz="3600" dirty="0" smtClean="0"/>
              <a:t>10 least important</a:t>
            </a:r>
          </a:p>
          <a:p>
            <a:pPr lvl="1"/>
            <a:r>
              <a:rPr lang="en-US" sz="3600" b="1" dirty="0" smtClean="0"/>
              <a:t>Give reasons, in writing, </a:t>
            </a:r>
            <a:r>
              <a:rPr lang="en-US" sz="3600" dirty="0" smtClean="0"/>
              <a:t>for your ranking after </a:t>
            </a:r>
            <a:r>
              <a:rPr lang="en-US" sz="3600" b="1" dirty="0" smtClean="0"/>
              <a:t>each</a:t>
            </a:r>
            <a:r>
              <a:rPr lang="en-US" sz="3600" dirty="0" smtClean="0"/>
              <a:t> ter</a:t>
            </a:r>
            <a:r>
              <a:rPr lang="en-US" sz="36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57771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721232"/>
            <a:ext cx="7772400" cy="1470025"/>
          </a:xfrm>
        </p:spPr>
        <p:txBody>
          <a:bodyPr/>
          <a:lstStyle/>
          <a:p>
            <a:r>
              <a:rPr lang="en-US" dirty="0" smtClean="0"/>
              <a:t>Islam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5981700"/>
            <a:ext cx="6400800" cy="1752600"/>
          </a:xfrm>
        </p:spPr>
        <p:txBody>
          <a:bodyPr/>
          <a:lstStyle/>
          <a:p>
            <a:r>
              <a:rPr lang="en-US" dirty="0" smtClean="0"/>
              <a:t>beliefs</a:t>
            </a:r>
            <a:endParaRPr lang="en-US" dirty="0"/>
          </a:p>
        </p:txBody>
      </p:sp>
      <p:pic>
        <p:nvPicPr>
          <p:cNvPr id="1026" name="Picture 2" descr="C:\Users\doranp\Desktop\crescent_star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6868" y="259335"/>
            <a:ext cx="5038264" cy="4532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92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394" y="-228600"/>
            <a:ext cx="9505406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80357"/>
            <a:ext cx="9379130" cy="5943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World’s youngest religion 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Founded by Muhammad </a:t>
            </a:r>
            <a:r>
              <a:rPr lang="en-US" sz="3200" dirty="0" smtClean="0">
                <a:solidFill>
                  <a:srgbClr val="7030A0"/>
                </a:solidFill>
              </a:rPr>
              <a:t>in 610 CE</a:t>
            </a:r>
          </a:p>
          <a:p>
            <a:pPr lvl="1"/>
            <a:r>
              <a:rPr lang="en-US" sz="3200" dirty="0" smtClean="0">
                <a:solidFill>
                  <a:srgbClr val="7030A0"/>
                </a:solidFill>
              </a:rPr>
              <a:t>However most Muslims date founding to </a:t>
            </a:r>
            <a:r>
              <a:rPr lang="en-US" sz="3200" dirty="0" smtClean="0">
                <a:solidFill>
                  <a:srgbClr val="FF0000"/>
                </a:solidFill>
              </a:rPr>
              <a:t>Abraham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sz="3600" dirty="0" smtClean="0">
                <a:solidFill>
                  <a:srgbClr val="7030A0"/>
                </a:solidFill>
              </a:rPr>
              <a:t>World’s </a:t>
            </a:r>
            <a:r>
              <a:rPr lang="en-US" sz="3600" dirty="0" smtClean="0">
                <a:solidFill>
                  <a:srgbClr val="FF0000"/>
                </a:solidFill>
              </a:rPr>
              <a:t>largest religion</a:t>
            </a:r>
            <a:r>
              <a:rPr lang="en-US" sz="3600" dirty="0" smtClean="0">
                <a:solidFill>
                  <a:srgbClr val="7030A0"/>
                </a:solidFill>
              </a:rPr>
              <a:t> but not as diverse as Christianity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God = Allah</a:t>
            </a:r>
          </a:p>
          <a:p>
            <a:r>
              <a:rPr lang="en-US" sz="3600" dirty="0">
                <a:solidFill>
                  <a:srgbClr val="7030A0"/>
                </a:solidFill>
              </a:rPr>
              <a:t>Third monotheistic God in Western Religion</a:t>
            </a:r>
          </a:p>
          <a:p>
            <a:pPr lvl="1"/>
            <a:r>
              <a:rPr lang="en-US" sz="3200" dirty="0">
                <a:solidFill>
                  <a:srgbClr val="7030A0"/>
                </a:solidFill>
              </a:rPr>
              <a:t>YHWH, Christian God, Allah </a:t>
            </a:r>
            <a:r>
              <a:rPr lang="en-US" sz="3200" dirty="0">
                <a:solidFill>
                  <a:srgbClr val="7030A0"/>
                </a:solidFill>
                <a:sym typeface="Wingdings"/>
              </a:rPr>
              <a:t> each successive religion believes its God is built off the successive God, but also that its God is THE GOD.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465" y="2390503"/>
            <a:ext cx="3646535" cy="241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2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686800" cy="9906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Worldwide Muslim Population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1143007"/>
            <a:ext cx="8534389" cy="533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742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40" y="6660"/>
            <a:ext cx="99568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hlinkClick r:id="rId2"/>
              </a:rPr>
              <a:t>Crash Course on Islam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9660"/>
            <a:ext cx="9956800" cy="5324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/>
              <a:t>Questions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>1. What was important to know about “the world Islam entered” (Muhammad’s society), according to John Green?</a:t>
            </a:r>
            <a:br>
              <a:rPr lang="en-US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dirty="0"/>
              <a:t>2. What is the focus of Islam?</a:t>
            </a:r>
            <a:br>
              <a:rPr lang="en-US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dirty="0"/>
              <a:t>3. Who was Muhammad and what did he do to develop the religion?</a:t>
            </a:r>
            <a:br>
              <a:rPr lang="en-US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dirty="0"/>
              <a:t>4. What is the Qur’an and how does it differ from the Torah and the Bible?</a:t>
            </a:r>
            <a:br>
              <a:rPr lang="en-US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dirty="0"/>
              <a:t>5. What is difference between Sunni and Shiite?</a:t>
            </a:r>
            <a:br>
              <a:rPr lang="en-US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dirty="0"/>
              <a:t>6. Why did Islam grow so quickly in the years following its creation (during the times of Abu Bakr, Umar, </a:t>
            </a:r>
            <a:r>
              <a:rPr lang="en-US" dirty="0" err="1"/>
              <a:t>Uthman</a:t>
            </a:r>
            <a:r>
              <a:rPr lang="en-US" dirty="0"/>
              <a:t> and Ali, and beyond)?</a:t>
            </a:r>
          </a:p>
        </p:txBody>
      </p:sp>
    </p:spTree>
    <p:extLst>
      <p:ext uri="{BB962C8B-B14F-4D97-AF65-F5344CB8AC3E}">
        <p14:creationId xmlns:p14="http://schemas.microsoft.com/office/powerpoint/2010/main" val="304680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337" y="0"/>
            <a:ext cx="9309463" cy="9906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Geography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914400"/>
            <a:ext cx="5095875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7030A0"/>
                </a:solidFill>
              </a:rPr>
              <a:t>How did the geography of the Arabian Peninsula impact the development of Islam?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JG #1. </a:t>
            </a:r>
            <a:r>
              <a:rPr lang="en-US" sz="3600" dirty="0">
                <a:solidFill>
                  <a:srgbClr val="0070C0"/>
                </a:solidFill>
              </a:rPr>
              <a:t>What was important to know about “the world Islam entered” (Muhammad’s society</a:t>
            </a:r>
            <a:r>
              <a:rPr lang="en-US" sz="3600" dirty="0" smtClean="0">
                <a:solidFill>
                  <a:srgbClr val="0070C0"/>
                </a:solidFill>
              </a:rPr>
              <a:t>)?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150530" name="Picture 2" descr="https://saylordotorg.github.io/text_world-regional-geography-people-places-and-globalization/section_11/22929394ba52dcc6ae7eb4b6bef81f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1026" y="304804"/>
            <a:ext cx="5563987" cy="6191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099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686800" cy="1295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Five Pillars of Islam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1066800"/>
            <a:ext cx="5562599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7030A0"/>
                </a:solidFill>
              </a:rPr>
              <a:t>What are the 5 Pillars of Islam?</a:t>
            </a:r>
          </a:p>
          <a:p>
            <a:pPr>
              <a:buNone/>
            </a:pPr>
            <a:r>
              <a:rPr lang="en-US" sz="4000" dirty="0" smtClean="0">
                <a:solidFill>
                  <a:srgbClr val="7030A0"/>
                </a:solidFill>
              </a:rPr>
              <a:t>What does this tell us about the religion?</a:t>
            </a:r>
          </a:p>
          <a:p>
            <a:pPr>
              <a:buNone/>
            </a:pPr>
            <a:r>
              <a:rPr lang="en-US" sz="4000" dirty="0" smtClean="0">
                <a:solidFill>
                  <a:srgbClr val="0070C0"/>
                </a:solidFill>
              </a:rPr>
              <a:t>JG #</a:t>
            </a:r>
            <a:r>
              <a:rPr lang="en-US" sz="4000" dirty="0">
                <a:solidFill>
                  <a:srgbClr val="0070C0"/>
                </a:solidFill>
              </a:rPr>
              <a:t> 2. What is the focus of Islam?</a:t>
            </a:r>
          </a:p>
        </p:txBody>
      </p:sp>
      <p:sp>
        <p:nvSpPr>
          <p:cNvPr id="1026" name="AutoShape 2" descr="data:image/jpeg;base64,/9j/4AAQSkZJRgABAQAAAQABAAD/2wCEAAkGBxQTEhQUExQUFhUUGRUYFxUUGBUcGBUWFxgWFxwVFRQYHCggGBolHBcUITEhJSkrLi4uFx8zODMsNygtLisBCgoKDg0OGxAQGywkHSQtLywsLCwsLCw0LCwsLCwsLCwsLCwsLCwsLCwsLCwsLCwsLCwsLCwsLCwsLCwsLCwsLP/AABEIAR4AsAMBIgACEQEDEQH/xAAbAAACAgMBAAAAAAAAAAAAAAAFBgQHAQIDAP/EAEEQAAECAwUFBAcFCAIDAQAAAAECEQADIQQFEjFBBiJRYXETMoGxIyRykaGywTNCUoLwFDRic8LR4fEHklNjokP/xAAaAQACAwEBAAAAAAAAAAAAAAAEBQABAwIG/8QAMBEAAgEDAwIEBgIBBQAAAAAAAAECAwQRITNxBTESMkGBIiNRYcHRE/BiFBVCkbH/2gAMAwEAAhEDEQA/AENo9GYy0NgE1aPNG0eaIQw0ejLR5ohDEejLRlohDDR6Mx6IQxGWjLR5ohRiPNGzRlKXyiFmrR4JhosOzaQjHPUziiUlm6lqnkPjBCRciJZSpKQlXEqJIVwSDqOPPxANTqFKOUtQuFnN6vQUrTdy5YBU3QEEp9psoiND1acSm3WSjEWSEhJJ0xO5J45ZmsQrfdkuYkkBIUz4nIAZ83o3EtGNHqOdJr/o0qWWNYMUmj0G712eVJS+MLJZgkGo1OeXnAZoY06sKizF5Ap05QeJI0aPRu0YaNDM1jzRs0eaIWatHmjZo80Qhho80ZaMtEIaxloy0eiEMNHmjaPNEIYaPNGzR5ooh6XLJIABJNABqeAh1uK5hJSVzGxs5JySngDkOZiLsfYQkGcsZulFCTq6gB7n5GCCJf7WcSyUWdBDIyM8primOKS8mGsJr+6bbpR7eoztKCS8cjvJUVETK4EkhP8AG1MSRwejl35ZnvZZSpqsRyycVp+FL6U8aaRtJsyptGKJSdAwKx4NhS3ThlUk0JBBSBStM6cTCsOBdvsmPCGOBNcKFkFRGqiCH6dOcCZyRhV2q8CKje0dx31GpNWAGkTr6vMCZLkSinGtwSX7oCqEpyyiBekyXLbtlKILk4GwA0BBAOfVy3hFpkIE2+pXZhEnHMWgYWUFVZ2JWUYRxc/CBtosa5hMwJwg/dLu/AJAJU51DjnQwTva6GlPLCU1xbrstIBZyAKnhzhdt94lU0iUllfZgAF+ktIy3gTVyaGCrerKm/FAxrU4yWJGjR5ok3QpKgUTiUlA3lqSjClNGddFP1eNbSEYtwunQsQ/NjWHVC6VV4SYrrW7prLZGaPNGzR5oJMDDR5o2aPNEIatGWjLR5ohRho80bNGWiENWiRYLEuasIQHJ9wHE8ozY7GuarChJUeWnMnQQ/3BdKZEohQBmK7xHWgBbQfWBLu6jRj/AJfQJt6DqPXsLdquaXLAR31kOVb27VgEpFA9e8TllBC4NlElRXMOKWO6mtTxPLzg2iwSwrGuueEU+CRmfD6RLl2sgEFs+AD6Vfl0yhK7yrh/F3/un0Gf+np6adgdNuILVhC1y5YfclnCCndLMlmcjjqY7WizoS0tDpRLHFTUBzLErVmdcyTE1E7CHWQw1B04HTz4OSYCXtbprKEuWclKCiAADkVby89alhTmw2WzbAQM4hNClkhz91KR+JZIo1c6nwgMNopCl9hLKlTJjBMwIUZR6ssKKRV8hnC9eu1cxMsSUKAU2/MSQSTyIOef04wqC3HEmgWUuADiZi+bEHXjGkKTfc4lMtCRMEo+s9njycFgcOIp7MNUBJyYZx632CXNlpUh1haqnPNblGnEZjI5wq7LETZiErJTKCtzcWd5KaJxhwGBUa9YeE2JSHZTjFQAUbLIZlmBPLwjmSwztPKyKk2WqXMXNUSUJA3SpWFCSWoxyGXOmcLVpmhG9KKVEqJUU4mq7S8KgDhAYnQv/DFkWyQlacM1iC6iMhmQHCquz+98oR7zu/sAoS0Y0kKIxfcPFLHfoxrQNWNacjiSB11z5ygOzQspc7wGEKIxMAW3yC51YDRolRDTZ1zcKpqySkMljkmm7yHSJzQ8s6coxy13FNzNN6M5tHmjZo80Fgxq0ZaNmjzRCGrR6NmjzRCGGjvZLKqYoJSKnjQAcSdBHrLZ1LUlCQ5UWH9zyiwLouhNnlnVRBKjliIBYDgOECXd0qMfv6BNvbuq9exvdd3IloCRlqRmo8TrGLwCZag4cnEJcp6kkuSsiiUDmK16RNknAkTFg4jyqh+PPyeB86ckrxsgrYgE1ZNSBSpFSW1IPCPNym28y7jpRSWEbTZ4CgVNiWkNUtR3Nck1HMx0s1gxEqV3XcAsCSDm4zajNQdcukmxUK1Cg3sJ1ZjvFuXx8Tzv3aKVJwCa5Exu7klL5lqnTLSKwyEs1DlkpTkxYADn7+QaKs2s2lVaVFKXTJTkl+8xO+rjyBygxthtdjxSZBZBABWD3hwS2SYQpxxFhkMzxPCCKNP1ZlOXoa4sVB3ePHpHdCdBnGZUhRokP0/vBaxWPBU1V5QdSoSqPTsDVKqprXuHdh1hGITASohkIA1JADFsyVK1y46WFZ7nUoDtlkUbs5dAAzMpQqT0aEfYxPrcv8x/+Ff3i0AWga8o/wAdTCNber44ZA1puWSAQJXiSSfEkvCLtNdgQlS5RUg6jESFDJi/+osu2KpkPB4R9pQ8tXQwOniSN+6EiwSAlFCd6tdCRpElo2aPNHqoRUYpI8/N5bZzaMtGWjLRZRq0eaNmjLRCGrRvKlFRCQHJIA6mO9gsZmrShOuZ4DUw42SwSpIDYXBxFRwuw4qOXGkB3V5Ghp3YTQtpVdfQ7XDc6JCAe9MVmoP/ANRwHxMSu2BWFlRwpJACXZSgKknLClzyDcRTebaQO8a54RUhPw9/OIUq0kqYBtAA1BwA6R5ypVlOXik9RzCCisIkW61EtSnCvJqMSeLa8tdrJZEghUwgHg5c81MByp+h0lWIIOJQdRyBIoT1jhelrTKQVzCkYQTiqyTpoWq1a8s44OiXbr1ly0AzS2JQSN2gcHiz5ZfSK62xM6ZMSEFakISKAHdqalqChAz0g7c1v/aSqeQpkns0hTkEPiJ4BTKqaAMIiW2VgmlYKlIBXilSgMJxCpUCW1yDkk8o1jozlrQVV3OOyPayp2J2ASMNGdySk4Rl1gRaEsotl0DtzrnDVbpWLApGNIqohSaVIDguxGpPINnAq81omYUykkgsCoJbeJbeIS5PDxgqDbMZpHGz29CQEpQv4OfjBROWTcuEcLJYES8g5/Ec/DhEoCHtGE4x+JierKLfwhvYweto6L+UxZsVnsd+9y+i/lMWaBCnqW77fsYWO37ke1GkJm0KXSroYdLTlClfyN1XQwuzqg0SRpGWj0vIdBGzR62GsUefl3ObR5o2aMtEOTVolXdYFTlhCfE6JHExzs8grUEpzUWEOUmTLsUklSgVKOrO4HDgK66wHeXaoR/y9Aq2t3Vl9jws8qyJKmoEs5bEoltc/DKBd0zlz1qmrKkymZCfvLD6ECidHyJLCJ12SsZM20oHZKIVJQtiV5l+zYMlgGd36ZybVNxq3WKiw3QMgTuggZV+JbjHnJzcnmWrHUYqKwjSzIYsArEo5A7xANEk8m0ZvGCdjsAlbz7zBhU4RybX9cXxIkiUxJzo+QD0ADZh4i7XXt+zSgoB1KyxOEimamD6f5EcJZLbNb9vpFmRjU5UpwlI7ymej5BNannR3irtoL5XaJhUpSsP3UZAMOGQ6xHvO9Zk5ZVMViP/AMpHADSOEmQVFkhz+s4MpUscmE55Gj/jq0NMVKJ3V7yiXIeiWCdMxXlDxMsx7QIHcAqkBIDud4lnOWXGE3Yy7cNoQxBWoKSH7ocFzzZOIxZwuhDb+KYf4jTwSKNHFzTlTnqdUZxlHQTr5s6lKCXWUF0lIKcOEmr6jRgmtDwhN/YwLQs90pwkJQ4CcSXofhFkXtdkojut0JDe4whGUUzZgckUqc+QeN7BqdVJmV3mNNtGWjLRs0eaPRiQMbHD1uX+f5VRZoitNkf3qX+b5VRZgH6EIep7q4/Y1sdv3I1pEK1+ihhqtGUK99ihhcu4chGlCgjZoygU8T5mNmj1lJ5hHhHn6nnfJyaOkqSpVEpKvZBPlG0iSVKCUhyaAQ9XZdIkowZrWzqblw4CBrq6VCP1f0Nreg6r+xCuewGWiRugKUVqXiBcAAsP4fu58TE6fd0tYRNnhOJJSpCSc0pILrAoxagLisEJ09EsFD7wSA7UHLFl4c3gWUrnK5CmVAkZZ+X6HnKtRzm5Pux1TgoxSRxnKXMUTmS5dRJZJIP5R8fI7qtCZaeP41HP3dNNNY5XrbkyEtVgxUoB2FSNOXXpnFd3/tAqerMhI7stz71HU9XioU3IkppFlSbxE1jhSU1UFKyArhbjo5fzECb1QmchU2dMSsNiFKNkMLuw6RB2OVMmWZlVSglKWYMkuagMzHFUl/OJS7oWysK9wowMapLMlk9AD7+cdeHwvBWcoR7clJQgJShBU6yEJZgSQHOaiWPg0S7osgSnFV1fAcozfMkpWEJlhKBhSF4WCiwclWtXzJNInoAYNlo0OLCGW5P0F15PC8KDexg9blfn+RUWPMVFdbHD1uX0X8qosZaYG6purj9m1jt+4vXqc4QJ/wBpM6jyiwb3TnCBaB6Vf5frGXTdK6NL3aZzaMtGzR5o9IJAtsn+9S/zfKqLKApFbbK/vUv83yqiygmEXU91cfljWx23yR7QaQtXwKGGicmFi+GGo5c4WhyEhAz6q8zGWjYCqvaVGWj1Nu/lR4EFZfMlyP1lsKJCEoS5VmXzVUDIZCop0jJvFAxKBBWHS40bMYuXueNJtuNVIUnOimd04ckl+L1rR+scRZSsYlnCjNslKfpzjykpOTbfc9BGKSwjNlkmYTiDIzxFmJzd3JJiSqiShCWwlmHBnClajMDi4jM20y5WHGtMsUABIAGTPWqsvfA+/rSHCEKUDMOGjvl3nGQ5+6OUXkrnbC3KVNKMZwpNEsAMRo4GZPM5+MBbPJKiwckw4XvZ1yiJcte8RkxxMosGUGwh66PqWpAa45YBVSvE9cmhjbQU2ogleXgTkO2wljIlKQkFSquSSEJCsJBOhLhTUJzyg1bbtmJQzoAAOQVrU1Chx4Rj/j9Ho5vtDy/zBq9BumB7uChVkka28/FBNlU31KwlEpaRhxg4golwxGEhQepIOZjMuUEhkgADQRNv/wC2R4+UR2hx0xfLb+4uvn8aQa2MHrSOi/lMWIsRX+xg9ZHsq8of1wD1N/O9v2E2O37gG+TnCBaB6VfRP1h/vcUhCtI9MroPMxl09/PRpebLNGjLRs0ZaPSiQJ7LfvUv83yqixwYrrZcesy/zfKqLHTCLqe6uPyxrY7b5OM4U/t/iFi9ZIMxKyVbmOgIZWJLVpDRaEljX3CFq9kwtDkJZG8v2j5CMtGW35ntfQRs0entXmjERXG5Ic7HYBiBWK5gaANSnhxiJtNtEiz0fErRIIcnlnhHOJQmEJUQoFSDiL0Apk9PrpSsJG11hC5gXMABX91Ew1priTyjy8EnLDHsm8C1e96LnrKlGlWH3UDgka9YsqXZO2kSRNY4gABqksKrL8WYaPyaK6u27CmcUTR3Q+HhkQ/JjFx3HYgbPKJJG6GCWoBQVINaaNBVWlimpLtkxhP4nFiPtHIqwK3KaqYORL0ahL6PxgNc0sYVEVcmtMhkP1xhy2nsOBKilShQ54SM3rR8+cKt1SsMsUbM+8mCem6z4RhfaQLA2CT6GZ7f9Igteg3czA3YUegX/MPyogpeaThMCXutaRtbbcStb8T6ZHj5RyaO9/fbI6nyjm0NembPuA3+4uA1sd+8j2VfSHtbwkbGp9Y/Kr6Q9rygLqW97BVlt+4AvcFoQ7T9ur2R5w/3vlCDah6wr2fqIxsd+JrdbTPNGWjZoy0elEQR2aHrMrqr5VRY6YrrZsesy+p+VUWI4aEfU9xcfljSx8j5/RpPyhdvgQemLha2hWvdEtLlS0JJ0SkqYqPQQtD0KJHpJnUeUbtG05DTpo4EfWMtHpbPZiI7ndZnYxSzZlFSgoVoCorSFHE5DAd7GX1BrHPaiasFON3YlCsKMKcVAK1/D0gn/wAYWTHKmDDgTu5ZzHfeOIUFP9QW2nu9IBOJTsanCfmB5R56ovBUHUX4olfXa/arJZZU+KYjEUk5sCQMPOhc5Fot+5UtZ5P8tPxDxVdzy2Qo8VE9chX3RbNgS0iWP/Wj5RBt0vDbwXuC0XmtIVdrpgwK6QrWMbiekMO1ndX0MALAPRo6COul+aRxf+VD/sIPQL/mH5UQRvRVDWIOxCPVz7avJMEb0G6YDvN6XIRb7cStb/8AtpfU+Uc2je/ftZftRloadM2nyBX/AJ1wGtjR6x+RXmmHtSKZwkbGD1j8ivNMPa8oD6lvewRZ7fuL17ppCFah6wfZPmIsC+DSEG1fvH5T5iB7LfibXG0zZo80btGcMemERO2eHrEvqflMWClIaEG4B6xL6n5TD69ISdT3Fx+WNbHyPk5rJbP3BoB3rlBqcf0YB3lLGeEPk7BwOD8KCFjD0JyvtZnRP9UdQmN5SXnTKaJ+BVHVcopMejspfJSEt0vmthv/AI5kYJcyr/ZuaVLK/vHfatW6ehjpsWlpcz2k+Ucdqu6fGEt4vnPH2/8AEMrfWmmxIuoejHVXnFtWcNKT7KfIRVF0D0Xirzi2sG74CCr3ap8fhGNvuT/v1Eba/ur6QBu8ejR0EHNsFbq+hgNdo9Ej2RF9L7yKv/KiwNjR6v8AnV9Im3p3TETZClnHtKiRe/dJ4QFd7suQih5I8FcX99rL9sRu0cr5XiXIWxAWpKg+bEsCRErDDTpm2+QK/wDOgxscPWPyK80w7rMJWyQ9P+RXmmHNcB9R3vY3s9sCXuaGEO1D1geyr6Q93trCNav3lPsqgez348m9xtPg7NGQI3aMtHphES7iHp5fU+Rh6A5t+v17oSbjHp5fX6GHGdaTiCUpJJq0Jep+dcfkaWPkfJpalgAkmgavXz0gXbmKXDwVtErEzjIvmM+cBdolr7FQljeGTGpch/g8LA5Cu7T1eyPOJAlua6xi2SMNqUBUBGfin+8blOrx6Cx2UKLvdYy7Fp9Ev2/6REbazunoYnbGj0CvbPypiBtb3TCi83pcjC320J1yJ9GPaPnFrzcjFWbPB0J9o+cWnOygi9fy6fH6Mrfzz5EDa5YAUHDkFhSrBy0DLsHokeyILbXUCzqxD6scw/AtA+60eil+yI66Y9WVfL4UPuyY9XHVXnEq8u6Yj7MJaQnqrzMSLxG6YDudasuWb0fJHgre+j6eS/8A5UfMIM2pUs/dAPKAl/8A20v+YnzET1F4P6dHMAa9lhoMbLkdqQB9018RDUsQqbLj0p9k+aYbFtGF/u+xpabYDvbWEe0j1lHML8oeL3asJFo/eZf5/lJga13o8m9fafBPlySchHc2BfD4iPS5hGsTkKTmfjHoZzkhPCEWcLrkkTkPxhtm3kiXRRCX1hfslo30gDMjSCdls6ipQmoSshi6yN18VAAnRoT9Qm3JZXoMbSKUWEVKBDhm5QGvGYlIUpRAADk8oK4ABRvp4QJvayiYhaFPhUCCxY14GAQoQdpreuWpEyUWxD7yXdJY5HoIzc97qmnCtKQeILafhNf0Yzt5aAcBICQkBOuQoI02WJZdFMcJBIUAc8ic4Y2s55ikwS4jHDbRYuySms59o+SYF7WLcHpBTZQerA8ST8BAnarIwJcvNVv7m9FYghc2XDpR7f8AUItOflFX7Ijdl/zP6hFoTxSCLzyU+DGh558lfbX91fjEW51tKl+yIlbY91dOMRLqHoZfsjyjvpi1kc3r+FD9s6t5CSeKvMx1vHumOWzX7unqr5jHe8jumBLjclyzej5FwVntD9rL9tPnBBoG7Q/ay/5ifmgs0Mem7bBL7zIJbMj0p9k+aYajTJh01hOu+19j2k3CV4JajhBAJqmjmghjui2/tMiXOSCkLD4VZpIopNWdiCHFCzikD3+6bWm2Ddo7P2kpaMRTiBGIM4584Sb5taJU6WsghKEkMKk7uF26mHm/EKCFEAEgEgPmWoH0iudqZSml4mK1JBUE1AUWdOrtAdGTU0wqaTi0G7FekqYCUqbDU4qN788tIIGYYUdmLAozAsoZIBqQ1dGfP/ENwTD6hOU45kJ60YweIne7Se1R7QhrCCSKFnOfj8IVbvHpUe0POHFJ4wv6j51wF2XlZznCBVpEGFmBdsWA+gYl+DawuDRPtg9YQ/BcSmiLaFg2hBFQQuo1oYnYYeWD+V7iu7XzPYYdkktZkvqTw5cAIEbW5HoYJbFP+yIoBVVA+TtqBA/apLg55QkkM0KGyNsmiZLliQ8vtEvOJKUh1ZcFGlAIt6aaRVmxhUDLYFu1APdYhw7vVqxZyju0ZtGZvBo0qSctH6HKSWohbaHdX0MBLsvqSlMtClqBASCOzJds0gjP/EGtsQyV+MCLktRRLBCkAqQQd0uwUQKuxy4cYqnNxWU37HUoqXcsXZOeF2VChkcXHRShRwDpEu3qoYhbMqBkSzm4UXGJqqJzMd7yXTIxxJ5eSJYK02wJDEUILg8DxiBcN7zlTEoUoLCyzqZxqS9NAc4JbR7/AGSlJUAtbYVUUUhRSXH3XYt746S7qs3ZFAkzMTv2hKFFiaZmlOUbUqrpx0ZzOCm9UMlksalBaADiXLLAsH3k6vDRdtk7KUhH4Q1MnhM2Iu1Mq0lSDNbAoMteJLFSDQcQ3xh9XFVajqS8T7lRgoLwoC34aQiWg+tSvz/IqHi+YQrxB/aJQCsBJIxFjhCgQVMaUBMZU5Yn4voaSjmGA+hBJYB48EGBsyZOSwRa0rJcOexQAC4JZiT4ERpIXaClZVNkBi2NTHtN0d1OiRuh8WioZ/7g/RAKsl9Q7YU+kR7Q84c5UscIru6ZloEyWVfsygpaU7uPEE4wCoB2BZ28IsJC4EuK/wDK02uxvSpfxrCZusDhAFSVFCjNKajugZPmHcvBibMHGA1tWKuaU4j3mBzYXJxCZ1mQgAJQFpS2u4qqjqaZwTKSeXjAO8bant5SgQcJXRPDCoP8Y9Lv+WtYQkrUa9xD5O7uxHDxEHUK8accNA9Wk5vI1bJ2lPY9kFBS5feCXIY5EKZj4RB2mDpOevlEvY2zqMszlYGmBLBIIbUuXOpp0jhtOndPSAWEFdbPyJptMnD2mAzZYUwUUEYg4UBQ0pWLlTJCJaUgMEgADgBQUivdiM0Gv2oHxH6eLHnp1juTKELbFsC9SWqdGDMOWsD7qQoS5bANgDnXLLm5+sENtAyFdIjXSkdhLcfdScnyA98cf8TpDzs7Wzo073zK0MZvRYSly+bBg/wjNyfYI/N8xjN4HdimV6ldbVIeZKChRS0UI0PKJ6pMth6OWwP4UMkjKgHQeMQNpazZf8xPnBZeX+f1WLb0ReCdstLCZrhIBKSCf+jsNBDRPmKah+D/AFhY2cHpc80qyNcxTwhmmyzp+vhFJvBH3AN9LWZa8BBUEqbKhyBNNDzhLmySJ1nSVmiWK2IUohLEsSWcuOQh7tFmZCgGD5cy/m8KNvCRaZSAKuo4uss0+D+MXEhNTLAlqIcqBSAC7VOfnEWwyytGJZKSpS2G6zAkfh4CCMtHo1E5unho/wDeI9jRuDkVjTLGofrpFJ6Fs2sln30HEHCkmqBoeP8AiHZKHDEkdCRChKQR7x5DKtBy69YcrLKISMSiTrQAPyDRZyyNNlsKJfPRzTmYG2pK+zcgJJqBq/8AEW5wdm5GBNsS4U+VPP8A1ERBRvkJC0Kd2chioOMCjQirR5FmUklSQHWKkFWLjU4SdOOkdb/s4xoJBchbcAAhVPgY7np+sni5PsSIf2QmEWOUOWsD9pJxwl21jtsspRsssBgBQlT8AaN1gdf8tZE0laQlI3QkEkltToOnLjFPuQGbEq7r/wDmb3lI+sWROYBqmK32LYYNfSv8RVvdFgziQHfzb4x0+5Qlba/ZriPdA9DKr9xPjQR22zV6NUALJeM9MtATK3EpG9hXUAd7Fk2uUUotrQvKXcsy45pMpIADDEHJauI6NHK9ZymphDZ6+7hG+y1oCrLKVu7wKnBoXUag60aNryW9Axo55A6loplFd2yVMWZPa4RMVMJwpeiBvagZJ4/6nInTVT8ADSQhalKUg1UycKEqcVckmmSY0vq1esSkgsykEqYfxAjLUHwiPeN6zErACAEKUAklKnmFQcAEsK8GeOmn6Fr7jRs6r0udCktTmDnDQcn84UNkrQozHUkpcFhTKlRQEZHOHFaqRz6EfcFXgDhLMKZ/58PjCRb1+tym/jJpxSf7Q83nk3LIcYR7yB/aZJbMq1bju66D/UXEgUkncVlocqt/sj4RFu9QKKKBAVMBb8QWp/i8TgncWN7Q1FGdmy5+fCIV2S0oQWSpguaoitSpaieeukc+h0yaktw0amvP4UhvkAtm5itBb7SZxR2aAwCmDthKiAoqY1cGj6RZaB1i2mu5zlGxTA20pqor7tGzcnpoIJHwgdbavEIKe0Mx1S893F0qlWY1iSQ4pz0PGsQL6UFFJBcJUQwyonIkeMd7dNWEejzUWdTFnBNKs9CavHUl2Ig7swXsktuH0ED9oZIKFgsXGpOg+OZifseofsksEjLxgbtLa0JdBVvKCiAAXYZmmkcvzFgfZJSfRJJA9IKPXvhh5RYtoNIrXY5iZfOaCDXIKTFkzhuu0XLuUJO2Y3Fc4i3fOCrMlJTumWEFjU0wlqZxK2xSyFP7vCAGzloVMPZ4CyQWUO6wrvPk8aU5OMdDmUU+5Z1y1kpZkpFEjNkp3Rw4RtbQw6muVfB44XJLX2Sd4AB6YXOZq7tm+kaXzZpi0KCZhSSKHCCBzZ3Pv0jI6Ey/BhXLc/8A6JalO9UnwidLlBRlKzwTHrruKl1/7PAefdZQQubNWspVLH2eEEEnJ1FgMJ/Rgtc0kgqUUVxLKSyQVDG4zqQXFf8AEaxaSfGDmSzjAQ2fpPrrjPQl1N8SIcFCFK5Fg2k0/FlVv8aQ1rJbJ+jRidPuDrxyhGvdTT5PJZy6Q8W8qaiT70/Uwj3jJmBMiZNlkKqqaE7wRVTDdzpm0dRIEu2OBeeSeHHkYgWNSggVrvPX7xNXrnif4xKkHGglLssJKc3IzcBso4WeQQ4pmo1Ukd4lWrZPFJF5QSskxOF3eiM8zhLt1qffDPZ7UpYcSyHyxkBxxDYvjCrd9mClKkoKSpHuEtgM61zh2TSO5avLOFosHBZU3dH/AG+uGAO0ci0LkLTKSkLU33jk9Q5SGo4hjmLGQHg4iNODhjT9cYpFiFa7GmRZpSSHmElSzokhKlMOJ3W8I72ZD9593f3f4UrTTTNaddeUSNpkhMsqDFSa4TkRUF2IORMLaNq1CWFCXLB4YV4ixybE4FI7VNtaFOaXcsO4JHZWWUngkEkgg7285BLgsctIEX5eMpIViWkFYZOKlXFWesQ9ircsySlW8cThRUTQhmYimR98GptkKpicQQwIJI7wb8JKekcyjqTxIXNh1iZaZg3VJlkEsWCScQFDUknyh/my6UEaSJEtL4JaQaOWqc2c5nIxpbEzD3SkdXPwimskyLO0EvdICAThPXDR2zOg90DdliGlyUpKVkErZqMSMS8XJqcxDFPBB3iCriE8c2c0ETrtu6WWmlLqIPEDNu67PTOLWiwQJSWCQOA05QNvm2JQhRMwIGWTl2dgH4RLtFmlneKAWfr4RCnXTIKX7JLOVMQDVuccHQmSJ8y1zZwlzGShBGJQLFSiGASMiyVEeMeu5apa0JmrlBDVmHs8SgKAhcwYjkMoNybNLlBUuTLQhJLkMN45OrjnEu7rhs80lUyVLJByCUj3lnMaRZzIlbPnGVTElKpagkJUC+8CoLAajUT7jBuYl45WeyIQMKAwGjlh0Ed1hhWKaKTB9qsjuxPMufPOFi3XaqckGVMZqu5fmHzHhB23W45V97eUClzQ2FKQkcBk7AV9wiYwXk5Wa1CSDhXLk4WCgSCBrhqBx0hStMmzlSntMyYpRNJMoZkvQkl4Z13bLJLypTqzOBL15s8E7i2OlWdZWRiUXw1LIB0HHxjSM0jhps3uG4OyKVEFLABsTlm+8zgeBg+mYC4FWjAlBPdceJI8ASwjKJQzq/FzGby2dpJIwpuXv+sRZyRkW95jpa7Ckhy//ZY8lB4F2u7pNMSAocCVH34iYmCAy9BJxiUrC6wSObctaA9WPCIlkSkJWES0qIOFWNbAkAUdTlq6BoKLsVnlqC0yUYvxYU4h0OmUQ12o9OjP74vONCsZP//Z"/>
          <p:cNvSpPr>
            <a:spLocks noChangeAspect="1" noChangeArrowheads="1"/>
          </p:cNvSpPr>
          <p:nvPr/>
        </p:nvSpPr>
        <p:spPr bwMode="auto">
          <a:xfrm>
            <a:off x="1640972" y="-144463"/>
            <a:ext cx="229167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18824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xQTEhQUExQUFhUUGRUYFxUUGBUcGBUWFxgWFxwVFRQYHCggGBolHBcUITEhJSkrLi4uFx8zODMsNygtLisBCgoKDg0OGxAQGywkHSQtLywsLCwsLCw0LCwsLCwsLCwsLCwsLCwsLCwsLCwsLCwsLCwsLCwsLCwsLCwsLCwsLP/AABEIAR4AsAMBIgACEQEDEQH/xAAbAAACAgMBAAAAAAAAAAAAAAAFBgQHAQIDAP/EAEEQAAECAwUFBAcFCAIDAQAAAAECEQADIQQFEjFBBiJRYXETMoGxIyRykaGywTNCUoLwFDRic8LR4fEHklNjokP/xAAaAQACAwEBAAAAAAAAAAAAAAAEBQABAwIG/8QAMBEAAgEDAwIEBgIBBQAAAAAAAAECAwQRITNxBTESMkGBIiNRYcHRE/BiFBVCkbH/2gAMAwEAAhEDEQA/AENo9GYy0NgE1aPNG0eaIQw0ejLR5ohDEejLRlohDDR6Mx6IQxGWjLR5ohRiPNGzRlKXyiFmrR4JhosOzaQjHPUziiUlm6lqnkPjBCRciJZSpKQlXEqJIVwSDqOPPxANTqFKOUtQuFnN6vQUrTdy5YBU3QEEp9psoiND1acSm3WSjEWSEhJJ0xO5J45ZmsQrfdkuYkkBIUz4nIAZ83o3EtGNHqOdJr/o0qWWNYMUmj0G712eVJS+MLJZgkGo1OeXnAZoY06sKizF5Ap05QeJI0aPRu0YaNDM1jzRs0eaIWatHmjZo80Qhho80ZaMtEIaxloy0eiEMNHmjaPNEIYaPNGzR5ooh6XLJIABJNABqeAh1uK5hJSVzGxs5JySngDkOZiLsfYQkGcsZulFCTq6gB7n5GCCJf7WcSyUWdBDIyM8primOKS8mGsJr+6bbpR7eoztKCS8cjvJUVETK4EkhP8AG1MSRwejl35ZnvZZSpqsRyycVp+FL6U8aaRtJsyptGKJSdAwKx4NhS3ThlUk0JBBSBStM6cTCsOBdvsmPCGOBNcKFkFRGqiCH6dOcCZyRhV2q8CKje0dx31GpNWAGkTr6vMCZLkSinGtwSX7oCqEpyyiBekyXLbtlKILk4GwA0BBAOfVy3hFpkIE2+pXZhEnHMWgYWUFVZ2JWUYRxc/CBtosa5hMwJwg/dLu/AJAJU51DjnQwTva6GlPLCU1xbrstIBZyAKnhzhdt94lU0iUllfZgAF+ktIy3gTVyaGCrerKm/FAxrU4yWJGjR5ok3QpKgUTiUlA3lqSjClNGddFP1eNbSEYtwunQsQ/NjWHVC6VV4SYrrW7prLZGaPNGzR5oJMDDR5o2aPNEIatGWjLR5ohRho80bNGWiENWiRYLEuasIQHJ9wHE8ozY7GuarChJUeWnMnQQ/3BdKZEohQBmK7xHWgBbQfWBLu6jRj/AJfQJt6DqPXsLdquaXLAR31kOVb27VgEpFA9e8TllBC4NlElRXMOKWO6mtTxPLzg2iwSwrGuueEU+CRmfD6RLl2sgEFs+AD6Vfl0yhK7yrh/F3/un0Gf+np6adgdNuILVhC1y5YfclnCCndLMlmcjjqY7WizoS0tDpRLHFTUBzLErVmdcyTE1E7CHWQw1B04HTz4OSYCXtbprKEuWclKCiAADkVby89alhTmw2WzbAQM4hNClkhz91KR+JZIo1c6nwgMNopCl9hLKlTJjBMwIUZR6ssKKRV8hnC9eu1cxMsSUKAU2/MSQSTyIOef04wqC3HEmgWUuADiZi+bEHXjGkKTfc4lMtCRMEo+s9njycFgcOIp7MNUBJyYZx632CXNlpUh1haqnPNblGnEZjI5wq7LETZiErJTKCtzcWd5KaJxhwGBUa9YeE2JSHZTjFQAUbLIZlmBPLwjmSwztPKyKk2WqXMXNUSUJA3SpWFCSWoxyGXOmcLVpmhG9KKVEqJUU4mq7S8KgDhAYnQv/DFkWyQlacM1iC6iMhmQHCquz+98oR7zu/sAoS0Y0kKIxfcPFLHfoxrQNWNacjiSB11z5ygOzQspc7wGEKIxMAW3yC51YDRolRDTZ1zcKpqySkMljkmm7yHSJzQ8s6coxy13FNzNN6M5tHmjZo80Fgxq0ZaNmjzRCGrR6NmjzRCGGjvZLKqYoJSKnjQAcSdBHrLZ1LUlCQ5UWH9zyiwLouhNnlnVRBKjliIBYDgOECXd0qMfv6BNvbuq9exvdd3IloCRlqRmo8TrGLwCZag4cnEJcp6kkuSsiiUDmK16RNknAkTFg4jyqh+PPyeB86ckrxsgrYgE1ZNSBSpFSW1IPCPNym28y7jpRSWEbTZ4CgVNiWkNUtR3Nck1HMx0s1gxEqV3XcAsCSDm4zajNQdcukmxUK1Cg3sJ1ZjvFuXx8Tzv3aKVJwCa5Exu7klL5lqnTLSKwyEs1DlkpTkxYADn7+QaKs2s2lVaVFKXTJTkl+8xO+rjyBygxthtdjxSZBZBABWD3hwS2SYQpxxFhkMzxPCCKNP1ZlOXoa4sVB3ePHpHdCdBnGZUhRokP0/vBaxWPBU1V5QdSoSqPTsDVKqprXuHdh1hGITASohkIA1JADFsyVK1y46WFZ7nUoDtlkUbs5dAAzMpQqT0aEfYxPrcv8x/+Ff3i0AWga8o/wAdTCNber44ZA1puWSAQJXiSSfEkvCLtNdgQlS5RUg6jESFDJi/+osu2KpkPB4R9pQ8tXQwOniSN+6EiwSAlFCd6tdCRpElo2aPNHqoRUYpI8/N5bZzaMtGWjLRZRq0eaNmjLRCGrRvKlFRCQHJIA6mO9gsZmrShOuZ4DUw42SwSpIDYXBxFRwuw4qOXGkB3V5Ghp3YTQtpVdfQ7XDc6JCAe9MVmoP/ANRwHxMSu2BWFlRwpJACXZSgKknLClzyDcRTebaQO8a54RUhPw9/OIUq0kqYBtAA1BwA6R5ypVlOXik9RzCCisIkW61EtSnCvJqMSeLa8tdrJZEghUwgHg5c81MByp+h0lWIIOJQdRyBIoT1jhelrTKQVzCkYQTiqyTpoWq1a8s44OiXbr1ly0AzS2JQSN2gcHiz5ZfSK62xM6ZMSEFakISKAHdqalqChAz0g7c1v/aSqeQpkns0hTkEPiJ4BTKqaAMIiW2VgmlYKlIBXilSgMJxCpUCW1yDkk8o1jozlrQVV3OOyPayp2J2ASMNGdySk4Rl1gRaEsotl0DtzrnDVbpWLApGNIqohSaVIDguxGpPINnAq81omYUykkgsCoJbeJbeIS5PDxgqDbMZpHGz29CQEpQv4OfjBROWTcuEcLJYES8g5/Ec/DhEoCHtGE4x+JierKLfwhvYweto6L+UxZsVnsd+9y+i/lMWaBCnqW77fsYWO37ke1GkJm0KXSroYdLTlClfyN1XQwuzqg0SRpGWj0vIdBGzR62GsUefl3ObR5o2aMtEOTVolXdYFTlhCfE6JHExzs8grUEpzUWEOUmTLsUklSgVKOrO4HDgK66wHeXaoR/y9Aq2t3Vl9jws8qyJKmoEs5bEoltc/DKBd0zlz1qmrKkymZCfvLD6ECidHyJLCJ12SsZM20oHZKIVJQtiV5l+zYMlgGd36ZybVNxq3WKiw3QMgTuggZV+JbjHnJzcnmWrHUYqKwjSzIYsArEo5A7xANEk8m0ZvGCdjsAlbz7zBhU4RybX9cXxIkiUxJzo+QD0ADZh4i7XXt+zSgoB1KyxOEimamD6f5EcJZLbNb9vpFmRjU5UpwlI7ymej5BNannR3irtoL5XaJhUpSsP3UZAMOGQ6xHvO9Zk5ZVMViP/AMpHADSOEmQVFkhz+s4MpUscmE55Gj/jq0NMVKJ3V7yiXIeiWCdMxXlDxMsx7QIHcAqkBIDud4lnOWXGE3Yy7cNoQxBWoKSH7ocFzzZOIxZwuhDb+KYf4jTwSKNHFzTlTnqdUZxlHQTr5s6lKCXWUF0lIKcOEmr6jRgmtDwhN/YwLQs90pwkJQ4CcSXofhFkXtdkojut0JDe4whGUUzZgckUqc+QeN7BqdVJmV3mNNtGWjLRs0eaPRiQMbHD1uX+f5VRZoitNkf3qX+b5VRZgH6EIep7q4/Y1sdv3I1pEK1+ihhqtGUK99ihhcu4chGlCgjZoygU8T5mNmj1lJ5hHhHn6nnfJyaOkqSpVEpKvZBPlG0iSVKCUhyaAQ9XZdIkowZrWzqblw4CBrq6VCP1f0Nreg6r+xCuewGWiRugKUVqXiBcAAsP4fu58TE6fd0tYRNnhOJJSpCSc0pILrAoxagLisEJ09EsFD7wSA7UHLFl4c3gWUrnK5CmVAkZZ+X6HnKtRzm5Pux1TgoxSRxnKXMUTmS5dRJZJIP5R8fI7qtCZaeP41HP3dNNNY5XrbkyEtVgxUoB2FSNOXXpnFd3/tAqerMhI7stz71HU9XioU3IkppFlSbxE1jhSU1UFKyArhbjo5fzECb1QmchU2dMSsNiFKNkMLuw6RB2OVMmWZlVSglKWYMkuagMzHFUl/OJS7oWysK9wowMapLMlk9AD7+cdeHwvBWcoR7clJQgJShBU6yEJZgSQHOaiWPg0S7osgSnFV1fAcozfMkpWEJlhKBhSF4WCiwclWtXzJNInoAYNlo0OLCGW5P0F15PC8KDexg9blfn+RUWPMVFdbHD1uX0X8qosZaYG6purj9m1jt+4vXqc4QJ/wBpM6jyiwb3TnCBaB6Vf5frGXTdK6NL3aZzaMtGzR5o9IJAtsn+9S/zfKqLKApFbbK/vUv83yqiygmEXU91cfljWx23yR7QaQtXwKGGicmFi+GGo5c4WhyEhAz6q8zGWjYCqvaVGWj1Nu/lR4EFZfMlyP1lsKJCEoS5VmXzVUDIZCop0jJvFAxKBBWHS40bMYuXueNJtuNVIUnOimd04ckl+L1rR+scRZSsYlnCjNslKfpzjykpOTbfc9BGKSwjNlkmYTiDIzxFmJzd3JJiSqiShCWwlmHBnClajMDi4jM20y5WHGtMsUABIAGTPWqsvfA+/rSHCEKUDMOGjvl3nGQ5+6OUXkrnbC3KVNKMZwpNEsAMRo4GZPM5+MBbPJKiwckw4XvZ1yiJcte8RkxxMosGUGwh66PqWpAa45YBVSvE9cmhjbQU2ogleXgTkO2wljIlKQkFSquSSEJCsJBOhLhTUJzyg1bbtmJQzoAAOQVrU1Chx4Rj/j9Ho5vtDy/zBq9BumB7uChVkka28/FBNlU31KwlEpaRhxg4golwxGEhQepIOZjMuUEhkgADQRNv/wC2R4+UR2hx0xfLb+4uvn8aQa2MHrSOi/lMWIsRX+xg9ZHsq8of1wD1N/O9v2E2O37gG+TnCBaB6VfRP1h/vcUhCtI9MroPMxl09/PRpebLNGjLRs0ZaPSiQJ7LfvUv83yqixwYrrZcesy/zfKqLHTCLqe6uPyxrY7b5OM4U/t/iFi9ZIMxKyVbmOgIZWJLVpDRaEljX3CFq9kwtDkJZG8v2j5CMtGW35ntfQRs0entXmjERXG5Ic7HYBiBWK5gaANSnhxiJtNtEiz0fErRIIcnlnhHOJQmEJUQoFSDiL0Apk9PrpSsJG11hC5gXMABX91Ew1priTyjy8EnLDHsm8C1e96LnrKlGlWH3UDgka9YsqXZO2kSRNY4gABqksKrL8WYaPyaK6u27CmcUTR3Q+HhkQ/JjFx3HYgbPKJJG6GCWoBQVINaaNBVWlimpLtkxhP4nFiPtHIqwK3KaqYORL0ahL6PxgNc0sYVEVcmtMhkP1xhy2nsOBKilShQ54SM3rR8+cKt1SsMsUbM+8mCem6z4RhfaQLA2CT6GZ7f9Igteg3czA3YUegX/MPyogpeaThMCXutaRtbbcStb8T6ZHj5RyaO9/fbI6nyjm0NembPuA3+4uA1sd+8j2VfSHtbwkbGp9Y/Kr6Q9rygLqW97BVlt+4AvcFoQ7T9ur2R5w/3vlCDah6wr2fqIxsd+JrdbTPNGWjZoy0elEQR2aHrMrqr5VRY6YrrZsesy+p+VUWI4aEfU9xcfljSx8j5/RpPyhdvgQemLha2hWvdEtLlS0JJ0SkqYqPQQtD0KJHpJnUeUbtG05DTpo4EfWMtHpbPZiI7ndZnYxSzZlFSgoVoCorSFHE5DAd7GX1BrHPaiasFON3YlCsKMKcVAK1/D0gn/wAYWTHKmDDgTu5ZzHfeOIUFP9QW2nu9IBOJTsanCfmB5R56ovBUHUX4olfXa/arJZZU+KYjEUk5sCQMPOhc5Fot+5UtZ5P8tPxDxVdzy2Qo8VE9chX3RbNgS0iWP/Wj5RBt0vDbwXuC0XmtIVdrpgwK6QrWMbiekMO1ndX0MALAPRo6COul+aRxf+VD/sIPQL/mH5UQRvRVDWIOxCPVz7avJMEb0G6YDvN6XIRb7cStb/8AtpfU+Uc2je/ftZftRloadM2nyBX/AJ1wGtjR6x+RXmmHtSKZwkbGD1j8ivNMPa8oD6lvewRZ7fuL17ppCFah6wfZPmIsC+DSEG1fvH5T5iB7LfibXG0zZo80btGcMemERO2eHrEvqflMWClIaEG4B6xL6n5TD69ISdT3Fx+WNbHyPk5rJbP3BoB3rlBqcf0YB3lLGeEPk7BwOD8KCFjD0JyvtZnRP9UdQmN5SXnTKaJ+BVHVcopMejspfJSEt0vmthv/AI5kYJcyr/ZuaVLK/vHfatW6ehjpsWlpcz2k+Ucdqu6fGEt4vnPH2/8AEMrfWmmxIuoejHVXnFtWcNKT7KfIRVF0D0Xirzi2sG74CCr3ap8fhGNvuT/v1Eba/ur6QBu8ejR0EHNsFbq+hgNdo9Ej2RF9L7yKv/KiwNjR6v8AnV9Im3p3TETZClnHtKiRe/dJ4QFd7suQih5I8FcX99rL9sRu0cr5XiXIWxAWpKg+bEsCRErDDTpm2+QK/wDOgxscPWPyK80w7rMJWyQ9P+RXmmHNcB9R3vY3s9sCXuaGEO1D1geyr6Q93trCNav3lPsqgez348m9xtPg7NGQI3aMtHphES7iHp5fU+Rh6A5t+v17oSbjHp5fX6GHGdaTiCUpJJq0Jep+dcfkaWPkfJpalgAkmgavXz0gXbmKXDwVtErEzjIvmM+cBdolr7FQljeGTGpch/g8LA5Cu7T1eyPOJAlua6xi2SMNqUBUBGfin+8blOrx6Cx2UKLvdYy7Fp9Ev2/6REbazunoYnbGj0CvbPypiBtb3TCi83pcjC320J1yJ9GPaPnFrzcjFWbPB0J9o+cWnOygi9fy6fH6Mrfzz5EDa5YAUHDkFhSrBy0DLsHokeyILbXUCzqxD6scw/AtA+60eil+yI66Y9WVfL4UPuyY9XHVXnEq8u6Yj7MJaQnqrzMSLxG6YDudasuWb0fJHgre+j6eS/8A5UfMIM2pUs/dAPKAl/8A20v+YnzET1F4P6dHMAa9lhoMbLkdqQB9018RDUsQqbLj0p9k+aYbFtGF/u+xpabYDvbWEe0j1lHML8oeL3asJFo/eZf5/lJga13o8m9fafBPlySchHc2BfD4iPS5hGsTkKTmfjHoZzkhPCEWcLrkkTkPxhtm3kiXRRCX1hfslo30gDMjSCdls6ipQmoSshi6yN18VAAnRoT9Qm3JZXoMbSKUWEVKBDhm5QGvGYlIUpRAADk8oK4ABRvp4QJvayiYhaFPhUCCxY14GAQoQdpreuWpEyUWxD7yXdJY5HoIzc97qmnCtKQeILafhNf0Yzt5aAcBICQkBOuQoI02WJZdFMcJBIUAc8ic4Y2s55ikwS4jHDbRYuySms59o+SYF7WLcHpBTZQerA8ST8BAnarIwJcvNVv7m9FYghc2XDpR7f8AUItOflFX7Ijdl/zP6hFoTxSCLzyU+DGh558lfbX91fjEW51tKl+yIlbY91dOMRLqHoZfsjyjvpi1kc3r+FD9s6t5CSeKvMx1vHumOWzX7unqr5jHe8jumBLjclyzej5FwVntD9rL9tPnBBoG7Q/ay/5ifmgs0Mem7bBL7zIJbMj0p9k+aYajTJh01hOu+19j2k3CV4JajhBAJqmjmghjui2/tMiXOSCkLD4VZpIopNWdiCHFCzikD3+6bWm2Ddo7P2kpaMRTiBGIM4584Sb5taJU6WsghKEkMKk7uF26mHm/EKCFEAEgEgPmWoH0iudqZSml4mK1JBUE1AUWdOrtAdGTU0wqaTi0G7FekqYCUqbDU4qN788tIIGYYUdmLAozAsoZIBqQ1dGfP/ENwTD6hOU45kJ60YweIne7Se1R7QhrCCSKFnOfj8IVbvHpUe0POHFJ4wv6j51wF2XlZznCBVpEGFmBdsWA+gYl+DawuDRPtg9YQ/BcSmiLaFg2hBFQQuo1oYnYYeWD+V7iu7XzPYYdkktZkvqTw5cAIEbW5HoYJbFP+yIoBVVA+TtqBA/apLg55QkkM0KGyNsmiZLliQ8vtEvOJKUh1ZcFGlAIt6aaRVmxhUDLYFu1APdYhw7vVqxZyju0ZtGZvBo0qSctH6HKSWohbaHdX0MBLsvqSlMtClqBASCOzJds0gjP/EGtsQyV+MCLktRRLBCkAqQQd0uwUQKuxy4cYqnNxWU37HUoqXcsXZOeF2VChkcXHRShRwDpEu3qoYhbMqBkSzm4UXGJqqJzMd7yXTIxxJ5eSJYK02wJDEUILg8DxiBcN7zlTEoUoLCyzqZxqS9NAc4JbR7/AGSlJUAtbYVUUUhRSXH3XYt746S7qs3ZFAkzMTv2hKFFiaZmlOUbUqrpx0ZzOCm9UMlksalBaADiXLLAsH3k6vDRdtk7KUhH4Q1MnhM2Iu1Mq0lSDNbAoMteJLFSDQcQ3xh9XFVajqS8T7lRgoLwoC34aQiWg+tSvz/IqHi+YQrxB/aJQCsBJIxFjhCgQVMaUBMZU5Yn4voaSjmGA+hBJYB48EGBsyZOSwRa0rJcOexQAC4JZiT4ERpIXaClZVNkBi2NTHtN0d1OiRuh8WioZ/7g/RAKsl9Q7YU+kR7Q84c5UscIru6ZloEyWVfsygpaU7uPEE4wCoB2BZ28IsJC4EuK/wDK02uxvSpfxrCZusDhAFSVFCjNKajugZPmHcvBibMHGA1tWKuaU4j3mBzYXJxCZ1mQgAJQFpS2u4qqjqaZwTKSeXjAO8bant5SgQcJXRPDCoP8Y9Lv+WtYQkrUa9xD5O7uxHDxEHUK8accNA9Wk5vI1bJ2lPY9kFBS5feCXIY5EKZj4RB2mDpOevlEvY2zqMszlYGmBLBIIbUuXOpp0jhtOndPSAWEFdbPyJptMnD2mAzZYUwUUEYg4UBQ0pWLlTJCJaUgMEgADgBQUivdiM0Gv2oHxH6eLHnp1juTKELbFsC9SWqdGDMOWsD7qQoS5bANgDnXLLm5+sENtAyFdIjXSkdhLcfdScnyA98cf8TpDzs7Wzo073zK0MZvRYSly+bBg/wjNyfYI/N8xjN4HdimV6ldbVIeZKChRS0UI0PKJ6pMth6OWwP4UMkjKgHQeMQNpazZf8xPnBZeX+f1WLb0ReCdstLCZrhIBKSCf+jsNBDRPmKah+D/AFhY2cHpc80qyNcxTwhmmyzp+vhFJvBH3AN9LWZa8BBUEqbKhyBNNDzhLmySJ1nSVmiWK2IUohLEsSWcuOQh7tFmZCgGD5cy/m8KNvCRaZSAKuo4uss0+D+MXEhNTLAlqIcqBSAC7VOfnEWwyytGJZKSpS2G6zAkfh4CCMtHo1E5unho/wDeI9jRuDkVjTLGofrpFJ6Fs2sln30HEHCkmqBoeP8AiHZKHDEkdCRChKQR7x5DKtBy69YcrLKISMSiTrQAPyDRZyyNNlsKJfPRzTmYG2pK+zcgJJqBq/8AEW5wdm5GBNsS4U+VPP8A1ERBRvkJC0Kd2chioOMCjQirR5FmUklSQHWKkFWLjU4SdOOkdb/s4xoJBchbcAAhVPgY7np+sni5PsSIf2QmEWOUOWsD9pJxwl21jtsspRsssBgBQlT8AaN1gdf8tZE0laQlI3QkEkltToOnLjFPuQGbEq7r/wDmb3lI+sWROYBqmK32LYYNfSv8RVvdFgziQHfzb4x0+5Qlba/ZriPdA9DKr9xPjQR22zV6NUALJeM9MtATK3EpG9hXUAd7Fk2uUUotrQvKXcsy45pMpIADDEHJauI6NHK9ZymphDZ6+7hG+y1oCrLKVu7wKnBoXUag60aNryW9Axo55A6loplFd2yVMWZPa4RMVMJwpeiBvagZJ4/6nInTVT8ADSQhalKUg1UycKEqcVckmmSY0vq1esSkgsykEqYfxAjLUHwiPeN6zErACAEKUAklKnmFQcAEsK8GeOmn6Fr7jRs6r0udCktTmDnDQcn84UNkrQozHUkpcFhTKlRQEZHOHFaqRz6EfcFXgDhLMKZ/58PjCRb1+tym/jJpxSf7Q83nk3LIcYR7yB/aZJbMq1bju66D/UXEgUkncVlocqt/sj4RFu9QKKKBAVMBb8QWp/i8TgncWN7Q1FGdmy5+fCIV2S0oQWSpguaoitSpaieeukc+h0yaktw0amvP4UhvkAtm5itBb7SZxR2aAwCmDthKiAoqY1cGj6RZaB1i2mu5zlGxTA20pqor7tGzcnpoIJHwgdbavEIKe0Mx1S893F0qlWY1iSQ4pz0PGsQL6UFFJBcJUQwyonIkeMd7dNWEejzUWdTFnBNKs9CavHUl2Ig7swXsktuH0ED9oZIKFgsXGpOg+OZifseofsksEjLxgbtLa0JdBVvKCiAAXYZmmkcvzFgfZJSfRJJA9IKPXvhh5RYtoNIrXY5iZfOaCDXIKTFkzhuu0XLuUJO2Y3Fc4i3fOCrMlJTumWEFjU0wlqZxK2xSyFP7vCAGzloVMPZ4CyQWUO6wrvPk8aU5OMdDmUU+5Z1y1kpZkpFEjNkp3Rw4RtbQw6muVfB44XJLX2Sd4AB6YXOZq7tm+kaXzZpi0KCZhSSKHCCBzZ3Pv0jI6Ey/BhXLc/8A6JalO9UnwidLlBRlKzwTHrruKl1/7PAefdZQQubNWspVLH2eEEEnJ1FgMJ/Rgtc0kgqUUVxLKSyQVDG4zqQXFf8AEaxaSfGDmSzjAQ2fpPrrjPQl1N8SIcFCFK5Fg2k0/FlVv8aQ1rJbJ+jRidPuDrxyhGvdTT5PJZy6Q8W8qaiT70/Uwj3jJmBMiZNlkKqqaE7wRVTDdzpm0dRIEu2OBeeSeHHkYgWNSggVrvPX7xNXrnif4xKkHGglLssJKc3IzcBso4WeQQ4pmo1Ukd4lWrZPFJF5QSskxOF3eiM8zhLt1qffDPZ7UpYcSyHyxkBxxDYvjCrd9mClKkoKSpHuEtgM61zh2TSO5avLOFosHBZU3dH/AG+uGAO0ci0LkLTKSkLU33jk9Q5SGo4hjmLGQHg4iNODhjT9cYpFiFa7GmRZpSSHmElSzokhKlMOJ3W8I72ZD9593f3f4UrTTTNaddeUSNpkhMsqDFSa4TkRUF2IORMLaNq1CWFCXLB4YV4ixybE4FI7VNtaFOaXcsO4JHZWWUngkEkgg7285BLgsctIEX5eMpIViWkFYZOKlXFWesQ9ircsySlW8cThRUTQhmYimR98GptkKpicQQwIJI7wb8JKekcyjqTxIXNh1iZaZg3VJlkEsWCScQFDUknyh/my6UEaSJEtL4JaQaOWqc2c5nIxpbEzD3SkdXPwimskyLO0EvdICAThPXDR2zOg90DdliGlyUpKVkErZqMSMS8XJqcxDFPBB3iCriE8c2c0ETrtu6WWmlLqIPEDNu67PTOLWiwQJSWCQOA05QNvm2JQhRMwIGWTl2dgH4RLtFmlneKAWfr4RCnXTIKX7JLOVMQDVuccHQmSJ8y1zZwlzGShBGJQLFSiGASMiyVEeMeu5apa0JmrlBDVmHs8SgKAhcwYjkMoNybNLlBUuTLQhJLkMN45OrjnEu7rhs80lUyVLJByCUj3lnMaRZzIlbPnGVTElKpagkJUC+8CoLAajUT7jBuYl45WeyIQMKAwGjlh0Ed1hhWKaKTB9qsjuxPMufPOFi3XaqckGVMZqu5fmHzHhB23W45V97eUClzQ2FKQkcBk7AV9wiYwXk5Wa1CSDhXLk4WCgSCBrhqBx0hStMmzlSntMyYpRNJMoZkvQkl4Z13bLJLypTqzOBL15s8E7i2OlWdZWRiUXw1LIB0HHxjSM0jhps3uG4OyKVEFLABsTlm+8zgeBg+mYC4FWjAlBPdceJI8ASwjKJQzq/FzGby2dpJIwpuXv+sRZyRkW95jpa7Ckhy//ZY8lB4F2u7pNMSAocCVH34iYmCAy9BJxiUrC6wSObctaA9WPCIlkSkJWES0qIOFWNbAkAUdTlq6BoKLsVnlqC0yUYvxYU4h0OmUQ12o9OjP74vONCsZP//Z"/>
          <p:cNvSpPr>
            <a:spLocks noChangeAspect="1" noChangeArrowheads="1"/>
          </p:cNvSpPr>
          <p:nvPr/>
        </p:nvSpPr>
        <p:spPr bwMode="auto">
          <a:xfrm>
            <a:off x="1640972" y="-144463"/>
            <a:ext cx="229167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18824"/>
            <a:endParaRPr lang="en-US" sz="2000">
              <a:solidFill>
                <a:prstClr val="black"/>
              </a:solidFill>
            </a:endParaRPr>
          </a:p>
        </p:txBody>
      </p:sp>
      <p:pic>
        <p:nvPicPr>
          <p:cNvPr id="1030" name="Picture 6" descr="http://sororityeverafter.com/wp-content/uploads/2012/08/5-pillars-of-a-soror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1" y="979434"/>
            <a:ext cx="3992081" cy="5649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859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834" y="0"/>
            <a:ext cx="9413966" cy="838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Pillars of Islam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838200"/>
            <a:ext cx="10180892" cy="5638800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US" sz="3600" b="1" dirty="0">
                <a:solidFill>
                  <a:srgbClr val="660066"/>
                </a:solidFill>
              </a:rPr>
              <a:t>Faith</a:t>
            </a:r>
          </a:p>
          <a:p>
            <a:pPr lvl="1">
              <a:buNone/>
            </a:pPr>
            <a:r>
              <a:rPr lang="en-US" sz="3200" b="1" dirty="0">
                <a:solidFill>
                  <a:srgbClr val="660066"/>
                </a:solidFill>
              </a:rPr>
              <a:t>	</a:t>
            </a:r>
            <a:r>
              <a:rPr lang="en-US" sz="3200" dirty="0">
                <a:solidFill>
                  <a:srgbClr val="660066"/>
                </a:solidFill>
              </a:rPr>
              <a:t>There is no God but Allah</a:t>
            </a:r>
            <a:endParaRPr lang="en-US" sz="3200" b="1" dirty="0">
              <a:solidFill>
                <a:srgbClr val="660066"/>
              </a:solidFill>
            </a:endParaRPr>
          </a:p>
          <a:p>
            <a:pPr lvl="1">
              <a:buNone/>
            </a:pPr>
            <a:r>
              <a:rPr lang="en-US" sz="3600" b="1" dirty="0">
                <a:solidFill>
                  <a:srgbClr val="660066"/>
                </a:solidFill>
              </a:rPr>
              <a:t>Prayer</a:t>
            </a:r>
          </a:p>
          <a:p>
            <a:pPr lvl="1">
              <a:buNone/>
            </a:pPr>
            <a:r>
              <a:rPr lang="en-US" sz="3200" b="1" dirty="0">
                <a:solidFill>
                  <a:srgbClr val="660066"/>
                </a:solidFill>
              </a:rPr>
              <a:t>	</a:t>
            </a:r>
            <a:r>
              <a:rPr lang="en-US" sz="3200" dirty="0">
                <a:solidFill>
                  <a:srgbClr val="660066"/>
                </a:solidFill>
              </a:rPr>
              <a:t>Five times a day, </a:t>
            </a:r>
            <a:r>
              <a:rPr lang="en-US" sz="3200" dirty="0" smtClean="0">
                <a:solidFill>
                  <a:srgbClr val="660066"/>
                </a:solidFill>
              </a:rPr>
              <a:t>facing </a:t>
            </a:r>
            <a:r>
              <a:rPr lang="en-US" sz="3200" dirty="0">
                <a:solidFill>
                  <a:srgbClr val="660066"/>
                </a:solidFill>
              </a:rPr>
              <a:t>Mecca</a:t>
            </a:r>
            <a:endParaRPr lang="en-US" sz="3200" b="1" dirty="0">
              <a:solidFill>
                <a:srgbClr val="660066"/>
              </a:solidFill>
            </a:endParaRPr>
          </a:p>
          <a:p>
            <a:pPr lvl="1">
              <a:buNone/>
            </a:pPr>
            <a:r>
              <a:rPr lang="en-US" sz="3600" b="1" dirty="0">
                <a:solidFill>
                  <a:srgbClr val="660066"/>
                </a:solidFill>
              </a:rPr>
              <a:t>Alms</a:t>
            </a:r>
          </a:p>
          <a:p>
            <a:pPr lvl="1">
              <a:buNone/>
            </a:pPr>
            <a:r>
              <a:rPr lang="en-US" sz="3200" b="1" dirty="0">
                <a:solidFill>
                  <a:srgbClr val="660066"/>
                </a:solidFill>
              </a:rPr>
              <a:t>	</a:t>
            </a:r>
            <a:r>
              <a:rPr lang="en-US" sz="3200" dirty="0">
                <a:solidFill>
                  <a:srgbClr val="660066"/>
                </a:solidFill>
              </a:rPr>
              <a:t>Religious tax- money for the poor</a:t>
            </a:r>
            <a:endParaRPr lang="en-US" sz="3200" b="1" dirty="0">
              <a:solidFill>
                <a:srgbClr val="660066"/>
              </a:solidFill>
            </a:endParaRPr>
          </a:p>
          <a:p>
            <a:pPr lvl="1">
              <a:buNone/>
            </a:pPr>
            <a:r>
              <a:rPr lang="en-US" sz="3600" b="1" dirty="0">
                <a:solidFill>
                  <a:srgbClr val="660066"/>
                </a:solidFill>
              </a:rPr>
              <a:t>Fasting</a:t>
            </a:r>
          </a:p>
          <a:p>
            <a:pPr lvl="1">
              <a:buNone/>
            </a:pPr>
            <a:r>
              <a:rPr lang="en-US" sz="3200" b="1" dirty="0">
                <a:solidFill>
                  <a:srgbClr val="660066"/>
                </a:solidFill>
              </a:rPr>
              <a:t>	</a:t>
            </a:r>
            <a:r>
              <a:rPr lang="en-US" sz="3200" dirty="0">
                <a:solidFill>
                  <a:srgbClr val="660066"/>
                </a:solidFill>
              </a:rPr>
              <a:t>Month of Ramadan, fast from dawn to sunset</a:t>
            </a:r>
            <a:endParaRPr lang="en-US" sz="3200" b="1" dirty="0">
              <a:solidFill>
                <a:srgbClr val="660066"/>
              </a:solidFill>
            </a:endParaRPr>
          </a:p>
          <a:p>
            <a:pPr lvl="1">
              <a:buNone/>
            </a:pPr>
            <a:r>
              <a:rPr lang="en-US" sz="3600" b="1" dirty="0">
                <a:solidFill>
                  <a:srgbClr val="660066"/>
                </a:solidFill>
              </a:rPr>
              <a:t>Pilgrimage</a:t>
            </a:r>
          </a:p>
          <a:p>
            <a:pPr lvl="1">
              <a:buNone/>
            </a:pPr>
            <a:r>
              <a:rPr lang="en-US" sz="3200" b="1" dirty="0">
                <a:solidFill>
                  <a:srgbClr val="660066"/>
                </a:solidFill>
              </a:rPr>
              <a:t>	</a:t>
            </a:r>
            <a:r>
              <a:rPr lang="en-US" sz="3200" dirty="0">
                <a:solidFill>
                  <a:srgbClr val="660066"/>
                </a:solidFill>
              </a:rPr>
              <a:t>The Hajj</a:t>
            </a:r>
          </a:p>
        </p:txBody>
      </p:sp>
      <p:sp>
        <p:nvSpPr>
          <p:cNvPr id="154626" name="AutoShape 2" descr="data:image/jpeg;base64,/9j/4AAQSkZJRgABAQAAAQABAAD/2wCEAAkGBxQSEhAUEhQUFBQWFhgVGBcUFxUXFhUYGRcXGBYVFRQYHSogGhwlGxcVITEiJikrLi4uFx8zODMsNygtLi0BCgoKDg0OFw8QFCwcHBwsLCwsLCwsLCwsLCwsLCwsLCwsLCwsLCw3NywsLCwsLCw3LCwsKywsLCs3KysrNysrK//AABEIALcBEwMBIgACEQEDEQH/xAAbAAACAwEBAQAAAAAAAAAAAAAABQEEBgMCB//EAFIQAAIBAgMDBQoLBgMFBwUAAAECAwARBBIhBRMxBiJBUWEXIzJSVHGRksLSFCQzQnKBk6GiscEHYmNzgrI00fAVo6Szw0NTdIPT4eIWNUS0xP/EABYBAQEBAAAAAAAAAAAAAAAAAAABAv/EABgRAQEBAQEAAAAAAAAAAAAAAAABEUES/9oADAMBAAIRAxEAPwD6B3Ldk+Rp68vv0dy3ZPkaevL79bGigx3ct2T5Gnry+/R3Ldk+Rp68vv1saKDHdy3ZPkaevL79Hct2T5Gnry+/WxooMd3Ldk+Rp68vv0dy3ZPkaevL79bGigx3ct2T5Gnry+/R3Ldk+Rp68vv1saKDHdy3ZPkaevL79Hct2T5Gnry+/WxooMd3Ldk+Rp68vv0dy3ZPkaevL79bGoLCgx/ct2T5Gnry+/R3Ldk+Rp68vv1sL1nuX20HgwMzREiZskUJXjvZXWOMjzFr26gaBf3Ltk+Rp68vv0dy3ZPkaevL79V8XPiIsRDHI0whnaCCNd4m+3seeaecsL5YikYUpc310W9KMBt53fDytiJFhknxmPe7tZMDhwY40t0oz5Ht03PmoNB3Ldk+Rp68vv0dy3ZPkaevL79cpuX+W4+CuW+LDLnXPnxRO7iItYOFGZhc2B40y2XyoaXFHCvA0UqxxysHdbhXQkslrh1VxuyQfC6La0FLuW7J8jT15ffo7luyfI09eX362F6L0GP7luyfI09eX36O5bsnyNPXl9+tjRQY7uW7J8jT15ffo7luyfI09eX362NFBju5bsnyNPXl9+juW7J8jT15ffrY0UGO7luyfI09eX36O5bsnyNPXl9+tjRQY7uW7J8jT15ffo7luyfI09eX362NFBju5bsnyNPXl9+juW7J8jT15ffrY0UGO7luyfI09eX36K2NFAUUUUBRRRQFFFFAUVBNq8JMrcCD5iD+VB0oqL14nkCqzMbAAknqAFyaDpeivnWyNtzfAWxmIfEqkcZxl+82lhdpTFAgtxEapcmxuV6DTrC8phE3weRJi0KQF5JWjJKSRyMZmK2By7l81gOsC1Bq6rbQhLRuBbNY5b2Nm+ade21LuT/KAYveFI5FjUIVkcWWTOuay31uoy36s1uIIDhgCLHUUCfB4pGhjm3ORWRXJBjQLmAJu2ccL0tfF7PxjohdZmjcSKqYjOVdNVcLFKTcdBtXfamy8O08azJHuxGTEjBRG0ga7llPNLKoQqD1uei4X7R2FDiZN1iMNGIy2SJ1VkmRghkEizA9OV+FipUXvegbbQ2Ph5mieQTM0ebIe/8ANzizC1rG4A0PUKWf/RmAC5AJFXcnDkFnPej8w5wb26CdR0EVxwsU0UISTPO2HkeFisgieYEI8EpcsASEYBhexJY6kAVo3U2K5yD0sG52XsBNg3Re1tCeygQx8jMIJBIss4cOsoYMCd4se6V+chuQhI1vxvx1qri8FgcJKZZsfNFKwYXllRGs7Z3CgoMoLWJtbgOqpjxEzJnw8c8LYhYYFWZnYxykuZZrMx+TQnX55TXSxqwNjR4dskECNlMRmklLGSXePkZ2kvcsqBnLNe+gA1oLsGy4JEEomxc0dswcYyUIwtqe9ygEecVZ5J4FFj3wQI09nt85Y/8AskYnUnKQTcnnM3ZSmXZGGeeSCBVTewzb/dBcozFVjlZRoJCd4AeLBGvfKLazC4VIxlRQo6lAHRbo81BYoqL1nzyugMwiTOxMksIYAZDJDHvJUBJHAaZvBzaXvQaGisvyFx8+LhXFzFkE2Zo4bJlSLN3pgRziSlr3PFjoBatRQFFRevLSgWBIBPAHifNQe6KKKAooooCiiigKKKKAorjLiQpAIOvCwvfS9hbXgDUDFr+99auPzFB3rw0yjQkDzkVyOOjHGRB52UfmaxHKL4LNtPAR3gLXbFzMWQkrAhTDoSToN5IWA4cxj10G6XEqWyhlLWva4vbhe3V211r5JhNqLFtU/BjBHG+IXArfUbmBHxGKyAEZbzS5b6jTotWn5M8qmxczsZMPHChmQxllM11lyRs9jzLhWaxtfOABzSxDZmk2Y/CJY2RGXIkqZz0kskgHNNvBQ/11an23hk8PEQL9KWMfmaS7W5Q4KWKZYsRDLJkItAyyyWI1CCO5zWvbttQesZylwURZXaIMhswjZDkPU5BGT67VZKQYyE2DvDItiY5rqyniA0UuvbaqOF3UsEX+z4otzmMd2guiqoZSBGxUmzqFb6+kaU8NsBIpYMThY1hTFKY8RGgGRXZC0eIRbWDBxk0AzbwE8KBviNh4ZoRA6YgxWUZS+KbRCCnBidCB6K5T8nMI+8zLOTJGIHJbFXeIZu9kk6rzm07a67LTIrbxEjCGxGcsrafKAsObc/64Gl+2IxJNuN3ndkWRZ86DckOc+RS2ZcqgEZQbk848aD1idmYPCpmefFQxjKt3xWKQaDKqgu/V0Cq+z/8AZ08gRJ55JDqEfGYm7AcSsbzDMPMK6RbPz7zGzxKZ3kEUCSC64eMyiOMgGxBa+9a1icwW9gK7bTw8a4Vxi44mYlwgRAGc3O5MagkiQsEtY3uRw6A5ycn8JLihF8HiAijWV2teQs7MIVEp5wtu5HNjcER0/wADsZY2DbyaS3giWQuEuLEi+pNtLsSdTrqa8bI2Okd5GVd64RnOVdGWNUOSw0FwT5yabCgzeMxhhxMpke0JiU3tolyVLt0ELlAJ6A4uLAmoZCxiRSQVbNvNGV4AmlzwILZFK9ak8Ks7WiVsRGGuLxP84rweMWsNCed03qph9jLHZY5JokzXCxmBFFz4QVYxqTx9NMTY8YXFquIUoGSF20KouRie92I8JbuoN7DwRfjTnaGyVlIbNIjWykxtlzLe+VujpOvEXOutUdmYRd8jtdmMb6swYizJ0gDXndXXT+is1sPCxxLOgii71KysztdmFlZGd2BLHdsguT82uD8rtni3fIhfTMskYjJvawlzBT6av8pcJEViMqruRKGmuBlyhWymT9wSbsnosNdL1V2thrcYYWw4S7ho1cPrzgDfm82xXQ3NxpxoGixowvllAOoKyNrfpG7kOlZXa3JFMpTDK8ZkWZDK74otAJ2zSGFQCpLNckEjgutdcNyd+CNiIIANw4XERIxNo2SRd/AJNSsbApbqzNxGlPMD4C3CRlrhVLZshudAx8LTW3QbjhQc8JsmCNI442xSoihFUPigAqiygDo0ApftYYOAjf4rFRlr5VOKxKs30UDgn6hVaZxvZJI4GzYRpHLhlZsSphZUj5rFiGZs1iBYxiwPEd8PsTcKnNjfFzBnmmdM5JC5mRAWBtchVUtYC/1gbHw2AxGbcvLOV8JXxc7lerPG8xIB81WuTmy4N/iJooYY8rGFDGqAsVsJZGYC5Jfma8BHp4RvT2o0N8EpWD4WZIdFy80BlOK1Ou73W8HO0uyDiRWk2Vs2KBcsYUas1wFuc7lzqBwu33CgYUVhuV2Ldto4KGNn7zDNi5USRoxIBZIInIIFme/HqpJi+VzYv/ZrP3hFeXGTZHcFIsLHaSOVSAb79ymU3B3YPTag+qUV83m/aPKBIRhkLBMMVTenPnxUlo4WAW2cRd8IHWB21b5O8vXxWKhg+DqqyPiefvM1o4CEDgZRmzOSv1aXoN7RUVWxG0Yo7B5Y0J0AZ1BJ6AATxoLVFec1FAu5QK25Yx5i6FZFCi5JRg2UD94Ar/VS/afKHdPu0WWeWwYxxQMSqk2Vnd2VFBsbXIJsbcDWipDNiUw0kxltGkriQTMOZfdpGUlf5hGTQmwIIHEagri5chZFjxUU2DZyFRsRERG5PBRNG7KCeokVoH2iMwRt2GOoDMyk8dQrJSfZ+Bjnjmw8si4uJ4wJTnMgzG4zAknIWHOyg2Wwta9TgMJIqwky5soEOIuqvvN0zIrXuMjHiTY6dA40DSaaMAs6QW0BJZbdnFRr2VRmxWE3TzMmF3aGzFsoysNMrApcNcgWtc3HXXXaUrlGEJ7+qgxZ1zC19WsDrcArm7e3WhhNktNLE8hVow7YmUAFc2IyxxwgoTfKiA6H5yqdSKCkvKFQQYdlTMnjrFAhPascjJJ9RUGmOM5QhsOxhMiuzrCF+DzK8TyMq89COayhs1jxsLXuKGxscczyTYjdlHkVoS5ClDzYQIycuos+a1yWte2lXNjQGV5Z5IyqtuhGrghu9BzvWU6qSZCADrZVva9gBHyawzBWRZYtBfdST4cvYAd9RGXObAC7C9deUUBGGYRnd5MpGUaBVI0sCNANdPFHHhTi1L+UA+LYm+o3T/2mgWptNGe97yJbew6F1QKwDxoBeRLm9xcEXtYgiqmIVosOqWd3CtMfk7RWU3QSmwJBYLxLZb9FXJNnxMVbXMCRmVzcdaoHvbpuBbQVXxeATdvc5u9uec9zezWykAXGn31cqeob7OCz4cBwzAgq2e2YkEqblSRxGhBPQQemowOwYImzqrM44PLJJKy6WIVpGJXTqtemSIALAWHZXqoqAKmiigVY2BXxEeYXyxOR2HPHaunwFQxPOuDvNSeJuPQAAAOwUOfjJ7IR+KQ/5Vaf5/0R7VWWpZFOHDrHPGq6DdyniTqXhPTTOqGI0nhPWGX0jN7NX6UiCt6URcmsOjhkV1AIIjWWUQAjgRhw270Ovg8deNOKKikXKAukmFdSbZmUr4wCmS17gAnd2104cKpS4lZkkELGRZBkuNHglz67xbAxkAq2oBG61uSLttugEQZrW3o430uji+mvTS99mR3ZlupIFyJLFjp4RYE5ddDeriarbXxJRo8olIj720gESE3jZ7rmKq1gotYZb3HG4rQYvBJOihw1tGBVnjdTbiGUhlNjbj0kGlK4FN5GTzrSKQWN2sVYXYcOJ081aICorOYDCphsRMkYQB40fNI7F2IZlcNK2ZiLGMgHrNU8byxwaZg2STKSGMMc06KRoQ0kcJUEEcL1odtYcvBMqgksjCwNmNxqA3QSLi/RelhG9ii+BlVQMFJRY80aqpG73biykNlDKQDbNwNBTwEGz8WHniiw8u8XIzo0RzAG+U84WtxsbEV3PJrBHnHBrezrcBL2ckuOa/SSSfOapx7HUTYfGQqsbYhBFiRHZVcOpMcwFvCWTKA3iyGmGy4t2rbxIUCEDvYbK62tvGVl5rEg8L9IueICoOSmzlK/FQrZlK2LKcyLlQqQ3ELoPPVTH7F2Vg93JJFuSAUjtLIrWJLGOJBJmOpJyqOmu+2IRJKYd3EwkRWM7ModGVizBFOoyqFZcvA3J4a+8PgWAnxcqKMRNII0zgEQRGURxgDQ2sd6w6Sx6hYF2CxOyZ3EZhAdvBGMjnj3nYhxC2c9gppgsLhhilhhjw0SQqshEQjXPI5YRLzQL5QjtbrZD0VO0XSLDSR4gLMzmREjUJnmuDu0yqAuc6agC3G9lJp3svZ4jGZtZHCGRutlRUJHUNPvoL9FTRQFQy341NFByiw6qLIoUcbKAB57Csm2JXDSYkFDKm+BZAQ8i3SN1eNWN2y5jcdAUZeGWtjSASDf4pSL3YNqLqLQR3Jvp4v+jRLcVcPIvMkJjkaOLLAHO7Y31vIHF0YgRgra4KtpwAnk+W+ETeA44FwjIVOWNsupOYMSTpwy9tdBHDY5Vj8DNmEcdwL/ACmi8bX7NKY7FyneFRoWUjQDTdoBoPNVswl1eaBSQxUFhwJAuPMeNdAKmiooqht3/DYj+U/9pq/S/b/+Gn+gR6dKCXwSDLZQAjaAaDnWB04Hia44rAoI3suqqyqdSQCovrV9+n6Q/MV4nW6yD/XAVdZyOsDXVT1gH7q6VU2W14YT/DT+0VbqNCiiigVBvjcw6oIPxSze7V9vn/R/zpdGPjmIP8HDD0SYo/qKZAXzej7v/egpbQNpcL2ykf7ic/pTKlm0Dz8Kf4v5xyD2qZ0QUUUUUv2rGGMCsAQ0tiDwPe5D+lS+BQkEjwhY6m1hqLDo6PQK87Ua0uC7Z2H/AA2IP6VbX5n+uirqWKGLhVd24FmLwgnr56qPzpqKW7VHe4+yWI+iVDTEVCJpbjdg4eV88kSlzYFhdWYDgrlSM68dGuNTTKiik3KbD/FnykoECvzQNAhBOnUAL6WNwLVSTaqb1V//ACE1eEnV0VWGeAHRhzg1hqBoQDTXlEPiuL/kS/2NVBsHC4BsLXI5rOmvUoUgeN9Qq5UtkUsWjQ4bdgXIR5SWYiJCFN40kt4zaDqB1FO9lgS4dVdSVIZGEhz5gCVNyb5lPEE8QRSbE4CIRyWCi8UnzpGJOV+F24acCDx7K1Si3DSlmEuqOC2NBCxaOMBiLZjdnt4udrnL2XtV+iiooooooCiiigKW4IXkxX85f/14aZUs2ae+Yr+f/wDzw0FpUHR4xH3GuWEPfph+6jekyD2a7j2v/aquHHxmf+XF/dN/mKqGNFFFRRS7lD/h5B1lF9Z1H60xpbt895HbLAPTPGP1oLfR/V7Vqlvnf66KgcP6vaJqWHhea/50RX2Gfi+H/loPQoFXqobE+RTszL6GYfpV+iiiiooFWGN8TiewxL6EdvaFRjeUOGgk3Us8SSNYhGYBiGsFNu0gj6jXjZbXnxv/AIgD6hhIP1JrDbemkwmOYpPiWzmASF8RhYgczSGOJI/gjF9BIBzgx4XuKDfbTOkB6pI/vdF9qmlKdqnvUZ6nhP8Av4ab0SCiioopbtYXlwXZM7f8POvtVdQeB9H/ACqjtI9+ww/mt6Et7VX+keY/pQUtr/Iseo5vVYt+lMqV7dHxXEW/7uX+1qZigmiiigX8of8AC4r+TJ/Y1e5cImhyjmtzdOF7XsK8coP8NP8Ay2HpFqtPwP0h+YpqWKeKwaBHAUDKpVdOAKrcDq6Ku4V7oh61B9IrxMLhx5vyH+Vc9jteCA9cSH8IqkXKKKKiiiiigKKKKANKtleHiD1zufQka/pTQ0r2Kb709c0/4ZMns0F/o/q9uqaH403bEPwt/wDOrnR/V7dUnPxuPthl+5sP71EM6KKKKKV8odY4h14jD/hnjY/cpppSnbj87BjxsQB6sUr+xQXk4J5/86lz4f0ferPcto5DgnCSpEpjYSM0csjBDGfkxG6nN6b8LVR/Z2Uy4kLFBFYrcQ4V8KDowuUd2zcCLjqI6KI0+xPkz2SzD/fSVfpdsTwJB1TS/fIzfkwpjRRUVNFAl2LrJiT14iT8KRR+zWK5R4h8PjBF8Ml74YXiEmKwaBTvmEu8jkyyFSoCrkDHQjjWt5JSZkkbrxGM+7FOnsVnNvPDNjGRDdxuGkYYjDoCM8oEaq6sx6c1rEWWxBvRGs2wfi9+oBvVdG9mnNJNt/4Ob+XL9yOf0p0ppSJoooopPtBvjWHH8DEH8WHHtU0PhDzH8xSnF64yPsw8n45ofcpFJtvEPiyAMTDD3oIDhQc92O8zuzXUcBcC1tdegjUbSW8Mw61cekEfrVrDNdEPWoP3VxmF0cdtvTavOxXvh8OeuKM/gFCLtFFFFLeUP+HkHWUX1nVf1q30f1e1VPlE1oR2zYdfTiIh+tXBwH0vaoJf5/m/Q1X2F/h4OyNR6ABVh/nfR/zqtsT5FR1F19V2X9KC/RRRQFFFFAUUUUEGlHJ3wGPXNiT6cTJ/lTc0m5N/IIfGXP67yP7VAzJ5t+2/4qqTD4zCf3JR6TEfYrC47bOLjyx58YJN3HZSuymYsUX5pmDsS19ANTe2lq2W9OfBM3hNzTzSuphkc8w6rqnDooh1RRRRRSXbvy2A7JpH+oYWdfzcU6rPbZl+O4NP4GLk9XcJ/wBWg98qZSMOUEUkudWXmIkgXmnWRHdQV69fRxpXyCcv8KkaEQPI2doxlIBN+Egdi1ySeCgX0XiTc5cYkCGOAxvIMUzYciPLmUbmSRmCvo9ljPN6eFLuQUECTY0YcoUJV+YixgZrnIyAXzrqpLWOgBAtrYjR7Fe5xQ6pv7oYX9qmlKNhraTF/vSxv6cNAvsGm9RRUGpqltrGLDBNI7BQqMbsQBextqe2woEv7P2zYSB/HTe+feyyyX+8Vm+VeFKYqMxyQRBnQLFfAoXvJJvJG3y52AIQcw310BNankIgXBYVRm5kEMfOVlN0iUHRgDxJ1rHHGgYl5VnnkZnaObvGDIijgxTwKzZudYyO9rc4gE20p1G62qmbDSKPnJKvpjkFM8HJmjjbrVT6QDVSZLxgfT+9Xr1sF74bDHrhjPpQUpF+iiiikjNfGyDxYIPxzS/+nWM23go8RjopXw8ySbyE5pocOzKiOPk2M+ZBmQG4BteTQltNbhGvjsZ2Lho/Qs8ntisdtl8LiMZFMFctvYjI5jgcwqmJ+Dxi5bMmeaMEWuQA5sL6EfSfG+mvsVX5OH4rhuyJB6FA/Su9/lPpr+SVX5PfIIPFLr6rsv6UIZUUUUUq5RC8cQ68Rhvwzxt7NcOUu1jhMK0wCMVZB3x92gzuFLu9jZQGzGwJsOFd9uNzsGvjYhR6scknsUt5axhsDqwSzQvmMkcOUo6uCJJUZAbqLXGp0uL3oLXJ3a3wqJ5M+HfUrfCymaPQXtnKrztdRbqq9sUd7b+bP/zpD+tJ+RGNM0DOWxTHMw+NrCr6W8EwqqMnSGF73OvQG2xuEo6pX/Ec/wCTCqkMaKKKiiiiigKKKKDxM9lY9QJ9FKOSg+K4X/w8P/LB/WrPKPEbvCYuQm2SCVr/AEUY/pXnYkeWCMeLHGPREgoMI+F32NJODxUUivFiJWLYIqEORYznEhcLmwl7LdrZxYBq3G0h37CHqmH3w4hf1qkOSmFS8qI4ky3zb6ck5QSoIL2IBJ0Omp66u7YNmhPVLD+JnT2qcTptRQKKKKy20Bm2pF+5gnH22JgA/wCU1amshhcSsm1MVlzMBDhowyqSgZJMRJIpe1r6ppfoPVRK008Ks8ZZVJXMykgEqbZbqTwNmYXHQTXhMOqyllVQzqSxAALEZQCxHGw01rsfDX6LfmtDeGv0W/NaBbspu/zr/Dgf0iRf+nTikWy3+OTi4PxbDcD1SYsH9Ke0UUl5W4HfwGMNldjlQ8bM6sjG3TZGkJ7Aascod8MNOcOypKEYqXQuLgE+CGGvV+R4Um2XjnQJJi48QzlRaREEsIzAE7pYRmVe11DdtqC7FipotHTT6LkaAC+8iVtNPnKnmqvC0VnPwfDl3ZXfpLuhBRnO6uzKQCCQSLC1Nott4djYTRhvFZgrfWjWP3VQ2piD8JwTIWMYLiRlkQRgFCFzoXGY5rHQG1BxxeFlxGTvaLlzWLGRl53G6sqdmouRrwuascjMIIcJDHmLNHdHv0OhyMAOgArp2a6k3LI7Qi4bxCeoMCfQNaTbTwBLST4eSXDva8jWXdShVsN5FIL3AFsyhWsAL2AFBo6mqGxIZVhjE7h5LXZgpUXJJsFLMRa9uJ4VclkCgsxCgC5JNgAOJJPAUGZ5PEti9psfK1UeZMHANP6nanMezYQ8hEUQLMkjWRbtIpJWRjbVhYWJ1FhSTkViBIcU6hrNicS12VlDWkEa5Sw10jrSxcX84H4Qf1oji3/bdhH9qmq/J496bsmxA9GIlFWJdBNf/XNFVeTx5s4vwxE/4pC/tUIbUUUUUm22e/YHslkf0YaZfbFU+W6H4EyKLszRxgFY2F3dUGYSo6hddSUaw1te1dNtSfHMIn8DFSeruU/6lTypwuLfdfA3VDaRGzMVy51AWYWU5ynOIQ2BLDXSgUfsvdThmCKVAci2+MwvkjJyuUULbNlKKoCsrDjetHsU87Ffzh98EJ/Wq3JzZ0mHzxuzOodzFndpHEfe7B5G1Zi2dteAYDorvsb5TFDraNvTBGPZqpDaiiiooooooCiiigz/AO0D/wC245RxeF4x55BkH91NYBZH7Mw9HN/Ss/8AtAnZoY8PGmeSWfDEAsEXKmKhZszamxAtoGNrm2lP4r7klgAxViQDcAm5IBIFxc8bCiOmJ+Sf6B/Kl3KDwUPVLhz/AMTGP1pniBzHH7p/KkPKnHIqMCTmUwsQFY2AnjYXIHYao0dTXLDzrIquhDKwDKRwIIuCPqroaioY1lsBs6SMyywMWSRyyqcpKqoyKAGIzKRdhz18L5171xxMOK+FYlWZsTABG+5R0hZQwYZbFe+AmM3BkUcbg3p3DtuMAB45oT1SRPlH/mICnoag4jaUgYZoyTYg97xC9P7sbr6GNS+IllzARqAVK84S6g8bh1j+41z2vtbDyRSIs0TEi2USxBuI8c2+o6HprzyYxsceFw8Uk8TyJGqMVk3hJAt4VySevtoKez9jCDGQySlbvEY48oyqGTM2U63ZijyEXJ0RuPGtZmpZtFI8RG0bRvIpt0NHYg3Vlc5SCDYhl1FUdibMljnkL4maWNVCqkhRrFtTeQIpawC2vc846mg0EiAggi4OhFL02e8YVYZCqqAqpIokVQBYAG4f0saZUUCyTfnR4YZB2SEE/wBDJb8VUXUg6bOuesHCW9JcH7q0FTQIziMYdI8NBGOuWc3H9EUZB9YVXbYmKmuMTjCENwY8JGIQwOlmlYvJw6VZK0lFByw0ARFRb2UBRmZmNgLC7MSWPaSTXHagQwyiS+Qqwa3G1tQO3sqxKCQbGxtoeNu23TWM2N8KXO+JWTGBJpVQo8SlMkrqpOHYIL2CkHO510AoL+zcDicMgW+84sTlVjmdmdyVzKwOZjqC1+ocKtx7UkBbvROvHJih0AcNyerrNWF27D8/PF/OjkjHrMoU/UaRcrtqRyRxrBMGO8Us8OJjjaJRzi1jKocm2UKTbnXINrEGOJjlxCMpRACQecshFxax5+Q6EdR+uufJjZ6wTYxWN5XZJNOaN2VAGVBoLOJQenhfiKbRbVhbwZEb6Bz/AHLeqm08GuJykLKroSUlUmF0vxsx51jYXBUqbC4NqBwGqaS8mcHJGshlnknJdgDIEBARinzFAN7XvYX00FOb0GY2gM204v3MGw+2xEI/6RrRHw18zfmtZXB4ne7UxLIrsggw0W8sAgZZcRIwuSCb3XVQRoda1TeGv0W/NaIhvlF+i35rS7ZR7/OP4cDekSL7FMXNnBPAK35rSbZOKQ4uYK6m+Hw5FmBvZ8SDa31UGgoooooooooCvLNavVZvlzstJ4UztIuSWJsyMRYGRA5ZdVYBSTzgRa9BY2lhI8XIi8dySxcWOR7WCagqdCSVN+C3HCobZ06Aqjki1tJCPwSrIB9RA7K84OLFQqixjCzRDwcubDlV6LBQ6N9WUearn+0pBo2GmHaphYfVaS/pAoKImkd2hE43ii7IJMOXAI4soiJHEdA40bS5Ob+OQSuzkoVALHKT0B1UBWW9tMtV8JE64uWdUnCSKc0QQgM9owJHLyZQVWPLzQLhteAp78JkPCIr/MZB/YWoOGy9sRSxkgqhj5skbEBoWA1Rx0W6+BFiLgg0yBvWU5U4HCkxNizAsrOiI3ycmUuMyCS+drgEWFvNWphjCgAaAaDzDQUFbEbPVmLgsj2AzocrEC9g3QwFzYMDa5rluMQvgyI4/iJZj/WhA/BTGigVyS4n/uIW80zD7jFXE4jG8Fw+HX6WIc/csP606ooM9NszGy3EmMWFerCwqHHnlnLj6wgq9sjYkeHLMpkd38KSWR5JGtwBZybD90WA6qZ0UBRRRQFFFFAUUUUBVB9mAFjGzxMxuchGUk8SY2BW56Ta/bV+igX5MQvBoZB+8rRn62BYH0CuMk2J8nhb/wA8j84qbUUCUzY46CHCxjraaR7f0CJb+sKrtsTFS23+NdV6UwkawAjqMjF5PrVlrRUUFPZezY8OmSIELck3ZnZieLM7ksxPWSatM1q9GsZNgcQcZiQJPhMYEUnweaQxKgfOvNMalXHezZHU8LltaC1gNlOpkmgc5ZZDIFuBZQMq5MwKlSOcAQDzvCtoLy4mcMCyHgRrHrx60kYV1j2wR8rh8REeHgCUecGEtp5wKo8oMek0LxxzCJmsDnWVSVvz1+aVLC4v0XoLT7+S4KqFII50dwQeIN5ezxaXYbZK4fFwSysWLoYkJsFRxcougF2ZWmALXI1APO1vcnseqYbDRu2eRIkRzGsjgsFANjl116auY0LOjRtCXRhYiQBVPnvzgem4HGgYA1NZzYuxt1iJDvpmVUCqjyGQKWJLc97yNYBLEtbU6Vo6AooooPmPdy2b4uJ+zX36D+3LZvVifs19+iigoyftc2QSSExSMdSYl3ZP0jHIM313rz3YsAL5Z8d2B4cOwH16MfrNFFByb9suGJ/xE4HZhI7+kykfdVdv2obPe++xe1ZAfmqsMAHYDh8j+ljRRQWdl/tQ2HhiWhgnVzoZDErSt9KV5C7fWaad3LZvi4n7NffqaKCO7ls3xcT9mvv0d3LZvi4n7NffqaKCO7ls3xcT9mvv0d3LZvi4n7NffqaKCO7ls3xcT9mvv0d3LZvi4n7NffqaKCO7ls3xcT9mvv0d3LZvi4n7NffqaKCO7ls3xcT9mvv0d3LZvi4n7NffqaKCO7ls3xcT9mvv0d3LZvi4n7NffqaKCO7ls3xcT9mvv0d3LZvi4n7NffqaKCO7ls3xcT9mvv0d3LZvi4n7NffqaKCO7ls3xcT9mvv0d3LZvi4n7NffqaKCO7ls3xcT9mvv1WxP7Y9kublMUG4ZlQI9uNs6yA27OFFFBx7s2CXwJsUeybDxvYdQKSIfSSaG/blhhwVn86MntNRRQcW/bjCeACdpjeT7s6fnVWT9q2FltvsZjgvSmFw8MAbzuzvIP6XFFFBd2V+1XYuGzGKLEhmADyMgeV7cN5K8hduJ4mmXdy2b4uJ+zX36migju5bN8XE/Zr79TRRQf//Z"/>
          <p:cNvSpPr>
            <a:spLocks noChangeAspect="1" noChangeArrowheads="1"/>
          </p:cNvSpPr>
          <p:nvPr/>
        </p:nvSpPr>
        <p:spPr bwMode="auto">
          <a:xfrm>
            <a:off x="1640972" y="-144463"/>
            <a:ext cx="229167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18824"/>
            <a:endParaRPr lang="en-US" sz="2000">
              <a:solidFill>
                <a:prstClr val="black"/>
              </a:solidFill>
            </a:endParaRPr>
          </a:p>
        </p:txBody>
      </p:sp>
      <p:pic>
        <p:nvPicPr>
          <p:cNvPr id="154628" name="Picture 4" descr="http://icwctn.org/sites/default/files/field/image/banne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1" y="-144463"/>
            <a:ext cx="3657601" cy="3243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186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6200"/>
            <a:ext cx="10160000" cy="1001486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Religious Discussions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5556" y="762000"/>
            <a:ext cx="11299373" cy="5943600"/>
          </a:xfrm>
        </p:spPr>
        <p:txBody>
          <a:bodyPr>
            <a:normAutofit/>
          </a:bodyPr>
          <a:lstStyle/>
          <a:p>
            <a:pPr lvl="1"/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4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Understanding religions will help us understand </a:t>
            </a:r>
            <a:r>
              <a:rPr lang="en-US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why the world is the way it is today. 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will help us understand the 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decisions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that people make. </a:t>
            </a:r>
          </a:p>
          <a:p>
            <a:r>
              <a:rPr lang="en-US" sz="4400" dirty="0" smtClean="0">
                <a:solidFill>
                  <a:srgbClr val="007E39"/>
                </a:solidFill>
                <a:latin typeface="Arial" pitchFamily="34" charset="0"/>
                <a:cs typeface="Arial" pitchFamily="34" charset="0"/>
              </a:rPr>
              <a:t>We are all </a:t>
            </a:r>
            <a:r>
              <a:rPr lang="en-US" sz="4400" b="1" dirty="0" smtClean="0">
                <a:solidFill>
                  <a:srgbClr val="007E39"/>
                </a:solidFill>
                <a:latin typeface="Arial" pitchFamily="34" charset="0"/>
                <a:cs typeface="Arial" pitchFamily="34" charset="0"/>
              </a:rPr>
              <a:t>learning</a:t>
            </a:r>
            <a:r>
              <a:rPr lang="en-US" sz="4400" dirty="0" smtClean="0">
                <a:solidFill>
                  <a:srgbClr val="007E39"/>
                </a:solidFill>
                <a:latin typeface="Arial" pitchFamily="34" charset="0"/>
                <a:cs typeface="Arial" pitchFamily="34" charset="0"/>
              </a:rPr>
              <a:t> (including me).</a:t>
            </a:r>
            <a:endParaRPr lang="en-US" sz="4400" dirty="0">
              <a:solidFill>
                <a:srgbClr val="007E3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97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646" y="0"/>
            <a:ext cx="9453154" cy="12954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Story of Mohammad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066800"/>
            <a:ext cx="5191125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>
                <a:solidFill>
                  <a:srgbClr val="0070C0"/>
                </a:solidFill>
              </a:rPr>
              <a:t>JG #3. Who was Muhammad and what did he do to develop the religion?</a:t>
            </a:r>
          </a:p>
          <a:p>
            <a:pPr>
              <a:buNone/>
            </a:pPr>
            <a:r>
              <a:rPr lang="en-US" sz="3600" dirty="0" smtClean="0">
                <a:solidFill>
                  <a:srgbClr val="7030A0"/>
                </a:solidFill>
              </a:rPr>
              <a:t>What does Islam mean?</a:t>
            </a:r>
          </a:p>
          <a:p>
            <a:pPr>
              <a:buNone/>
            </a:pPr>
            <a:r>
              <a:rPr lang="en-US" sz="3600" dirty="0" smtClean="0">
                <a:solidFill>
                  <a:srgbClr val="7030A0"/>
                </a:solidFill>
              </a:rPr>
              <a:t>What does Muslim mean?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026" name="AutoShape 2" descr="data:image/jpeg;base64,/9j/4AAQSkZJRgABAQAAAQABAAD/2wCEAAkGBxQTEhQUExQUFhUUGRUYFxUUGBUcGBUWFxgWFxwVFRQYHCggGBolHBcUITEhJSkrLi4uFx8zODMsNygtLisBCgoKDg0OGxAQGywkHSQtLywsLCwsLCw0LCwsLCwsLCwsLCwsLCwsLCwsLCwsLCwsLCwsLCwsLCwsLCwsLCwsLP/AABEIAR4AsAMBIgACEQEDEQH/xAAbAAACAgMBAAAAAAAAAAAAAAAFBgQHAQIDAP/EAEEQAAECAwUFBAcFCAIDAQAAAAECEQADIQQFEjFBBiJRYXETMoGxIyRykaGywTNCUoLwFDRic8LR4fEHklNjokP/xAAaAQACAwEBAAAAAAAAAAAAAAAEBQABAwIG/8QAMBEAAgEDAwIEBgIBBQAAAAAAAAECAwQRITNxBTESMkGBIiNRYcHRE/BiFBVCkbH/2gAMAwEAAhEDEQA/AENo9GYy0NgE1aPNG0eaIQw0ejLR5ohDEejLRlohDDR6Mx6IQxGWjLR5ohRiPNGzRlKXyiFmrR4JhosOzaQjHPUziiUlm6lqnkPjBCRciJZSpKQlXEqJIVwSDqOPPxANTqFKOUtQuFnN6vQUrTdy5YBU3QEEp9psoiND1acSm3WSjEWSEhJJ0xO5J45ZmsQrfdkuYkkBIUz4nIAZ83o3EtGNHqOdJr/o0qWWNYMUmj0G712eVJS+MLJZgkGo1OeXnAZoY06sKizF5Ap05QeJI0aPRu0YaNDM1jzRs0eaIWatHmjZo80Qhho80ZaMtEIaxloy0eiEMNHmjaPNEIYaPNGzR5ooh6XLJIABJNABqeAh1uK5hJSVzGxs5JySngDkOZiLsfYQkGcsZulFCTq6gB7n5GCCJf7WcSyUWdBDIyM8primOKS8mGsJr+6bbpR7eoztKCS8cjvJUVETK4EkhP8AG1MSRwejl35ZnvZZSpqsRyycVp+FL6U8aaRtJsyptGKJSdAwKx4NhS3ThlUk0JBBSBStM6cTCsOBdvsmPCGOBNcKFkFRGqiCH6dOcCZyRhV2q8CKje0dx31GpNWAGkTr6vMCZLkSinGtwSX7oCqEpyyiBekyXLbtlKILk4GwA0BBAOfVy3hFpkIE2+pXZhEnHMWgYWUFVZ2JWUYRxc/CBtosa5hMwJwg/dLu/AJAJU51DjnQwTva6GlPLCU1xbrstIBZyAKnhzhdt94lU0iUllfZgAF+ktIy3gTVyaGCrerKm/FAxrU4yWJGjR5ok3QpKgUTiUlA3lqSjClNGddFP1eNbSEYtwunQsQ/NjWHVC6VV4SYrrW7prLZGaPNGzR5oJMDDR5o2aPNEIatGWjLR5ohRho80bNGWiENWiRYLEuasIQHJ9wHE8ozY7GuarChJUeWnMnQQ/3BdKZEohQBmK7xHWgBbQfWBLu6jRj/AJfQJt6DqPXsLdquaXLAR31kOVb27VgEpFA9e8TllBC4NlElRXMOKWO6mtTxPLzg2iwSwrGuueEU+CRmfD6RLl2sgEFs+AD6Vfl0yhK7yrh/F3/un0Gf+np6adgdNuILVhC1y5YfclnCCndLMlmcjjqY7WizoS0tDpRLHFTUBzLErVmdcyTE1E7CHWQw1B04HTz4OSYCXtbprKEuWclKCiAADkVby89alhTmw2WzbAQM4hNClkhz91KR+JZIo1c6nwgMNopCl9hLKlTJjBMwIUZR6ssKKRV8hnC9eu1cxMsSUKAU2/MSQSTyIOef04wqC3HEmgWUuADiZi+bEHXjGkKTfc4lMtCRMEo+s9njycFgcOIp7MNUBJyYZx632CXNlpUh1haqnPNblGnEZjI5wq7LETZiErJTKCtzcWd5KaJxhwGBUa9YeE2JSHZTjFQAUbLIZlmBPLwjmSwztPKyKk2WqXMXNUSUJA3SpWFCSWoxyGXOmcLVpmhG9KKVEqJUU4mq7S8KgDhAYnQv/DFkWyQlacM1iC6iMhmQHCquz+98oR7zu/sAoS0Y0kKIxfcPFLHfoxrQNWNacjiSB11z5ygOzQspc7wGEKIxMAW3yC51YDRolRDTZ1zcKpqySkMljkmm7yHSJzQ8s6coxy13FNzNN6M5tHmjZo80Fgxq0ZaNmjzRCGrR6NmjzRCGGjvZLKqYoJSKnjQAcSdBHrLZ1LUlCQ5UWH9zyiwLouhNnlnVRBKjliIBYDgOECXd0qMfv6BNvbuq9exvdd3IloCRlqRmo8TrGLwCZag4cnEJcp6kkuSsiiUDmK16RNknAkTFg4jyqh+PPyeB86ckrxsgrYgE1ZNSBSpFSW1IPCPNym28y7jpRSWEbTZ4CgVNiWkNUtR3Nck1HMx0s1gxEqV3XcAsCSDm4zajNQdcukmxUK1Cg3sJ1ZjvFuXx8Tzv3aKVJwCa5Exu7klL5lqnTLSKwyEs1DlkpTkxYADn7+QaKs2s2lVaVFKXTJTkl+8xO+rjyBygxthtdjxSZBZBABWD3hwS2SYQpxxFhkMzxPCCKNP1ZlOXoa4sVB3ePHpHdCdBnGZUhRokP0/vBaxWPBU1V5QdSoSqPTsDVKqprXuHdh1hGITASohkIA1JADFsyVK1y46WFZ7nUoDtlkUbs5dAAzMpQqT0aEfYxPrcv8x/+Ff3i0AWga8o/wAdTCNber44ZA1puWSAQJXiSSfEkvCLtNdgQlS5RUg6jESFDJi/+osu2KpkPB4R9pQ8tXQwOniSN+6EiwSAlFCd6tdCRpElo2aPNHqoRUYpI8/N5bZzaMtGWjLRZRq0eaNmjLRCGrRvKlFRCQHJIA6mO9gsZmrShOuZ4DUw42SwSpIDYXBxFRwuw4qOXGkB3V5Ghp3YTQtpVdfQ7XDc6JCAe9MVmoP/ANRwHxMSu2BWFlRwpJACXZSgKknLClzyDcRTebaQO8a54RUhPw9/OIUq0kqYBtAA1BwA6R5ypVlOXik9RzCCisIkW61EtSnCvJqMSeLa8tdrJZEghUwgHg5c81MByp+h0lWIIOJQdRyBIoT1jhelrTKQVzCkYQTiqyTpoWq1a8s44OiXbr1ly0AzS2JQSN2gcHiz5ZfSK62xM6ZMSEFakISKAHdqalqChAz0g7c1v/aSqeQpkns0hTkEPiJ4BTKqaAMIiW2VgmlYKlIBXilSgMJxCpUCW1yDkk8o1jozlrQVV3OOyPayp2J2ASMNGdySk4Rl1gRaEsotl0DtzrnDVbpWLApGNIqohSaVIDguxGpPINnAq81omYUykkgsCoJbeJbeIS5PDxgqDbMZpHGz29CQEpQv4OfjBROWTcuEcLJYES8g5/Ec/DhEoCHtGE4x+JierKLfwhvYweto6L+UxZsVnsd+9y+i/lMWaBCnqW77fsYWO37ke1GkJm0KXSroYdLTlClfyN1XQwuzqg0SRpGWj0vIdBGzR62GsUefl3ObR5o2aMtEOTVolXdYFTlhCfE6JHExzs8grUEpzUWEOUmTLsUklSgVKOrO4HDgK66wHeXaoR/y9Aq2t3Vl9jws8qyJKmoEs5bEoltc/DKBd0zlz1qmrKkymZCfvLD6ECidHyJLCJ12SsZM20oHZKIVJQtiV5l+zYMlgGd36ZybVNxq3WKiw3QMgTuggZV+JbjHnJzcnmWrHUYqKwjSzIYsArEo5A7xANEk8m0ZvGCdjsAlbz7zBhU4RybX9cXxIkiUxJzo+QD0ADZh4i7XXt+zSgoB1KyxOEimamD6f5EcJZLbNb9vpFmRjU5UpwlI7ymej5BNannR3irtoL5XaJhUpSsP3UZAMOGQ6xHvO9Zk5ZVMViP/AMpHADSOEmQVFkhz+s4MpUscmE55Gj/jq0NMVKJ3V7yiXIeiWCdMxXlDxMsx7QIHcAqkBIDud4lnOWXGE3Yy7cNoQxBWoKSH7ocFzzZOIxZwuhDb+KYf4jTwSKNHFzTlTnqdUZxlHQTr5s6lKCXWUF0lIKcOEmr6jRgmtDwhN/YwLQs90pwkJQ4CcSXofhFkXtdkojut0JDe4whGUUzZgckUqc+QeN7BqdVJmV3mNNtGWjLRs0eaPRiQMbHD1uX+f5VRZoitNkf3qX+b5VRZgH6EIep7q4/Y1sdv3I1pEK1+ihhqtGUK99ihhcu4chGlCgjZoygU8T5mNmj1lJ5hHhHn6nnfJyaOkqSpVEpKvZBPlG0iSVKCUhyaAQ9XZdIkowZrWzqblw4CBrq6VCP1f0Nreg6r+xCuewGWiRugKUVqXiBcAAsP4fu58TE6fd0tYRNnhOJJSpCSc0pILrAoxagLisEJ09EsFD7wSA7UHLFl4c3gWUrnK5CmVAkZZ+X6HnKtRzm5Pux1TgoxSRxnKXMUTmS5dRJZJIP5R8fI7qtCZaeP41HP3dNNNY5XrbkyEtVgxUoB2FSNOXXpnFd3/tAqerMhI7stz71HU9XioU3IkppFlSbxE1jhSU1UFKyArhbjo5fzECb1QmchU2dMSsNiFKNkMLuw6RB2OVMmWZlVSglKWYMkuagMzHFUl/OJS7oWysK9wowMapLMlk9AD7+cdeHwvBWcoR7clJQgJShBU6yEJZgSQHOaiWPg0S7osgSnFV1fAcozfMkpWEJlhKBhSF4WCiwclWtXzJNInoAYNlo0OLCGW5P0F15PC8KDexg9blfn+RUWPMVFdbHD1uX0X8qosZaYG6purj9m1jt+4vXqc4QJ/wBpM6jyiwb3TnCBaB6Vf5frGXTdK6NL3aZzaMtGzR5o9IJAtsn+9S/zfKqLKApFbbK/vUv83yqiygmEXU91cfljWx23yR7QaQtXwKGGicmFi+GGo5c4WhyEhAz6q8zGWjYCqvaVGWj1Nu/lR4EFZfMlyP1lsKJCEoS5VmXzVUDIZCop0jJvFAxKBBWHS40bMYuXueNJtuNVIUnOimd04ckl+L1rR+scRZSsYlnCjNslKfpzjykpOTbfc9BGKSwjNlkmYTiDIzxFmJzd3JJiSqiShCWwlmHBnClajMDi4jM20y5WHGtMsUABIAGTPWqsvfA+/rSHCEKUDMOGjvl3nGQ5+6OUXkrnbC3KVNKMZwpNEsAMRo4GZPM5+MBbPJKiwckw4XvZ1yiJcte8RkxxMosGUGwh66PqWpAa45YBVSvE9cmhjbQU2ogleXgTkO2wljIlKQkFSquSSEJCsJBOhLhTUJzyg1bbtmJQzoAAOQVrU1Chx4Rj/j9Ho5vtDy/zBq9BumB7uChVkka28/FBNlU31KwlEpaRhxg4golwxGEhQepIOZjMuUEhkgADQRNv/wC2R4+UR2hx0xfLb+4uvn8aQa2MHrSOi/lMWIsRX+xg9ZHsq8of1wD1N/O9v2E2O37gG+TnCBaB6VfRP1h/vcUhCtI9MroPMxl09/PRpebLNGjLRs0ZaPSiQJ7LfvUv83yqixwYrrZcesy/zfKqLHTCLqe6uPyxrY7b5OM4U/t/iFi9ZIMxKyVbmOgIZWJLVpDRaEljX3CFq9kwtDkJZG8v2j5CMtGW35ntfQRs0entXmjERXG5Ic7HYBiBWK5gaANSnhxiJtNtEiz0fErRIIcnlnhHOJQmEJUQoFSDiL0Apk9PrpSsJG11hC5gXMABX91Ew1priTyjy8EnLDHsm8C1e96LnrKlGlWH3UDgka9YsqXZO2kSRNY4gABqksKrL8WYaPyaK6u27CmcUTR3Q+HhkQ/JjFx3HYgbPKJJG6GCWoBQVINaaNBVWlimpLtkxhP4nFiPtHIqwK3KaqYORL0ahL6PxgNc0sYVEVcmtMhkP1xhy2nsOBKilShQ54SM3rR8+cKt1SsMsUbM+8mCem6z4RhfaQLA2CT6GZ7f9Igteg3czA3YUegX/MPyogpeaThMCXutaRtbbcStb8T6ZHj5RyaO9/fbI6nyjm0NembPuA3+4uA1sd+8j2VfSHtbwkbGp9Y/Kr6Q9rygLqW97BVlt+4AvcFoQ7T9ur2R5w/3vlCDah6wr2fqIxsd+JrdbTPNGWjZoy0elEQR2aHrMrqr5VRY6YrrZsesy+p+VUWI4aEfU9xcfljSx8j5/RpPyhdvgQemLha2hWvdEtLlS0JJ0SkqYqPQQtD0KJHpJnUeUbtG05DTpo4EfWMtHpbPZiI7ndZnYxSzZlFSgoVoCorSFHE5DAd7GX1BrHPaiasFON3YlCsKMKcVAK1/D0gn/wAYWTHKmDDgTu5ZzHfeOIUFP9QW2nu9IBOJTsanCfmB5R56ovBUHUX4olfXa/arJZZU+KYjEUk5sCQMPOhc5Fot+5UtZ5P8tPxDxVdzy2Qo8VE9chX3RbNgS0iWP/Wj5RBt0vDbwXuC0XmtIVdrpgwK6QrWMbiekMO1ndX0MALAPRo6COul+aRxf+VD/sIPQL/mH5UQRvRVDWIOxCPVz7avJMEb0G6YDvN6XIRb7cStb/8AtpfU+Uc2je/ftZftRloadM2nyBX/AJ1wGtjR6x+RXmmHtSKZwkbGD1j8ivNMPa8oD6lvewRZ7fuL17ppCFah6wfZPmIsC+DSEG1fvH5T5iB7LfibXG0zZo80btGcMemERO2eHrEvqflMWClIaEG4B6xL6n5TD69ISdT3Fx+WNbHyPk5rJbP3BoB3rlBqcf0YB3lLGeEPk7BwOD8KCFjD0JyvtZnRP9UdQmN5SXnTKaJ+BVHVcopMejspfJSEt0vmthv/AI5kYJcyr/ZuaVLK/vHfatW6ehjpsWlpcz2k+Ucdqu6fGEt4vnPH2/8AEMrfWmmxIuoejHVXnFtWcNKT7KfIRVF0D0Xirzi2sG74CCr3ap8fhGNvuT/v1Eba/ur6QBu8ejR0EHNsFbq+hgNdo9Ej2RF9L7yKv/KiwNjR6v8AnV9Im3p3TETZClnHtKiRe/dJ4QFd7suQih5I8FcX99rL9sRu0cr5XiXIWxAWpKg+bEsCRErDDTpm2+QK/wDOgxscPWPyK80w7rMJWyQ9P+RXmmHNcB9R3vY3s9sCXuaGEO1D1geyr6Q93trCNav3lPsqgez348m9xtPg7NGQI3aMtHphES7iHp5fU+Rh6A5t+v17oSbjHp5fX6GHGdaTiCUpJJq0Jep+dcfkaWPkfJpalgAkmgavXz0gXbmKXDwVtErEzjIvmM+cBdolr7FQljeGTGpch/g8LA5Cu7T1eyPOJAlua6xi2SMNqUBUBGfin+8blOrx6Cx2UKLvdYy7Fp9Ev2/6REbazunoYnbGj0CvbPypiBtb3TCi83pcjC320J1yJ9GPaPnFrzcjFWbPB0J9o+cWnOygi9fy6fH6Mrfzz5EDa5YAUHDkFhSrBy0DLsHokeyILbXUCzqxD6scw/AtA+60eil+yI66Y9WVfL4UPuyY9XHVXnEq8u6Yj7MJaQnqrzMSLxG6YDudasuWb0fJHgre+j6eS/8A5UfMIM2pUs/dAPKAl/8A20v+YnzET1F4P6dHMAa9lhoMbLkdqQB9018RDUsQqbLj0p9k+aYbFtGF/u+xpabYDvbWEe0j1lHML8oeL3asJFo/eZf5/lJga13o8m9fafBPlySchHc2BfD4iPS5hGsTkKTmfjHoZzkhPCEWcLrkkTkPxhtm3kiXRRCX1hfslo30gDMjSCdls6ipQmoSshi6yN18VAAnRoT9Qm3JZXoMbSKUWEVKBDhm5QGvGYlIUpRAADk8oK4ABRvp4QJvayiYhaFPhUCCxY14GAQoQdpreuWpEyUWxD7yXdJY5HoIzc97qmnCtKQeILafhNf0Yzt5aAcBICQkBOuQoI02WJZdFMcJBIUAc8ic4Y2s55ikwS4jHDbRYuySms59o+SYF7WLcHpBTZQerA8ST8BAnarIwJcvNVv7m9FYghc2XDpR7f8AUItOflFX7Ijdl/zP6hFoTxSCLzyU+DGh558lfbX91fjEW51tKl+yIlbY91dOMRLqHoZfsjyjvpi1kc3r+FD9s6t5CSeKvMx1vHumOWzX7unqr5jHe8jumBLjclyzej5FwVntD9rL9tPnBBoG7Q/ay/5ifmgs0Mem7bBL7zIJbMj0p9k+aYajTJh01hOu+19j2k3CV4JajhBAJqmjmghjui2/tMiXOSCkLD4VZpIopNWdiCHFCzikD3+6bWm2Ddo7P2kpaMRTiBGIM4584Sb5taJU6WsghKEkMKk7uF26mHm/EKCFEAEgEgPmWoH0iudqZSml4mK1JBUE1AUWdOrtAdGTU0wqaTi0G7FekqYCUqbDU4qN788tIIGYYUdmLAozAsoZIBqQ1dGfP/ENwTD6hOU45kJ60YweIne7Se1R7QhrCCSKFnOfj8IVbvHpUe0POHFJ4wv6j51wF2XlZznCBVpEGFmBdsWA+gYl+DawuDRPtg9YQ/BcSmiLaFg2hBFQQuo1oYnYYeWD+V7iu7XzPYYdkktZkvqTw5cAIEbW5HoYJbFP+yIoBVVA+TtqBA/apLg55QkkM0KGyNsmiZLliQ8vtEvOJKUh1ZcFGlAIt6aaRVmxhUDLYFu1APdYhw7vVqxZyju0ZtGZvBo0qSctH6HKSWohbaHdX0MBLsvqSlMtClqBASCOzJds0gjP/EGtsQyV+MCLktRRLBCkAqQQd0uwUQKuxy4cYqnNxWU37HUoqXcsXZOeF2VChkcXHRShRwDpEu3qoYhbMqBkSzm4UXGJqqJzMd7yXTIxxJ5eSJYK02wJDEUILg8DxiBcN7zlTEoUoLCyzqZxqS9NAc4JbR7/AGSlJUAtbYVUUUhRSXH3XYt746S7qs3ZFAkzMTv2hKFFiaZmlOUbUqrpx0ZzOCm9UMlksalBaADiXLLAsH3k6vDRdtk7KUhH4Q1MnhM2Iu1Mq0lSDNbAoMteJLFSDQcQ3xh9XFVajqS8T7lRgoLwoC34aQiWg+tSvz/IqHi+YQrxB/aJQCsBJIxFjhCgQVMaUBMZU5Yn4voaSjmGA+hBJYB48EGBsyZOSwRa0rJcOexQAC4JZiT4ERpIXaClZVNkBi2NTHtN0d1OiRuh8WioZ/7g/RAKsl9Q7YU+kR7Q84c5UscIru6ZloEyWVfsygpaU7uPEE4wCoB2BZ28IsJC4EuK/wDK02uxvSpfxrCZusDhAFSVFCjNKajugZPmHcvBibMHGA1tWKuaU4j3mBzYXJxCZ1mQgAJQFpS2u4qqjqaZwTKSeXjAO8bant5SgQcJXRPDCoP8Y9Lv+WtYQkrUa9xD5O7uxHDxEHUK8accNA9Wk5vI1bJ2lPY9kFBS5feCXIY5EKZj4RB2mDpOevlEvY2zqMszlYGmBLBIIbUuXOpp0jhtOndPSAWEFdbPyJptMnD2mAzZYUwUUEYg4UBQ0pWLlTJCJaUgMEgADgBQUivdiM0Gv2oHxH6eLHnp1juTKELbFsC9SWqdGDMOWsD7qQoS5bANgDnXLLm5+sENtAyFdIjXSkdhLcfdScnyA98cf8TpDzs7Wzo073zK0MZvRYSly+bBg/wjNyfYI/N8xjN4HdimV6ldbVIeZKChRS0UI0PKJ6pMth6OWwP4UMkjKgHQeMQNpazZf8xPnBZeX+f1WLb0ReCdstLCZrhIBKSCf+jsNBDRPmKah+D/AFhY2cHpc80qyNcxTwhmmyzp+vhFJvBH3AN9LWZa8BBUEqbKhyBNNDzhLmySJ1nSVmiWK2IUohLEsSWcuOQh7tFmZCgGD5cy/m8KNvCRaZSAKuo4uss0+D+MXEhNTLAlqIcqBSAC7VOfnEWwyytGJZKSpS2G6zAkfh4CCMtHo1E5unho/wDeI9jRuDkVjTLGofrpFJ6Fs2sln30HEHCkmqBoeP8AiHZKHDEkdCRChKQR7x5DKtBy69YcrLKISMSiTrQAPyDRZyyNNlsKJfPRzTmYG2pK+zcgJJqBq/8AEW5wdm5GBNsS4U+VPP8A1ERBRvkJC0Kd2chioOMCjQirR5FmUklSQHWKkFWLjU4SdOOkdb/s4xoJBchbcAAhVPgY7np+sni5PsSIf2QmEWOUOWsD9pJxwl21jtsspRsssBgBQlT8AaN1gdf8tZE0laQlI3QkEkltToOnLjFPuQGbEq7r/wDmb3lI+sWROYBqmK32LYYNfSv8RVvdFgziQHfzb4x0+5Qlba/ZriPdA9DKr9xPjQR22zV6NUALJeM9MtATK3EpG9hXUAd7Fk2uUUotrQvKXcsy45pMpIADDEHJauI6NHK9ZymphDZ6+7hG+y1oCrLKVu7wKnBoXUag60aNryW9Axo55A6loplFd2yVMWZPa4RMVMJwpeiBvagZJ4/6nInTVT8ADSQhalKUg1UycKEqcVckmmSY0vq1esSkgsykEqYfxAjLUHwiPeN6zErACAEKUAklKnmFQcAEsK8GeOmn6Fr7jRs6r0udCktTmDnDQcn84UNkrQozHUkpcFhTKlRQEZHOHFaqRz6EfcFXgDhLMKZ/58PjCRb1+tym/jJpxSf7Q83nk3LIcYR7yB/aZJbMq1bju66D/UXEgUkncVlocqt/sj4RFu9QKKKBAVMBb8QWp/i8TgncWN7Q1FGdmy5+fCIV2S0oQWSpguaoitSpaieeukc+h0yaktw0amvP4UhvkAtm5itBb7SZxR2aAwCmDthKiAoqY1cGj6RZaB1i2mu5zlGxTA20pqor7tGzcnpoIJHwgdbavEIKe0Mx1S893F0qlWY1iSQ4pz0PGsQL6UFFJBcJUQwyonIkeMd7dNWEejzUWdTFnBNKs9CavHUl2Ig7swXsktuH0ED9oZIKFgsXGpOg+OZifseofsksEjLxgbtLa0JdBVvKCiAAXYZmmkcvzFgfZJSfRJJA9IKPXvhh5RYtoNIrXY5iZfOaCDXIKTFkzhuu0XLuUJO2Y3Fc4i3fOCrMlJTumWEFjU0wlqZxK2xSyFP7vCAGzloVMPZ4CyQWUO6wrvPk8aU5OMdDmUU+5Z1y1kpZkpFEjNkp3Rw4RtbQw6muVfB44XJLX2Sd4AB6YXOZq7tm+kaXzZpi0KCZhSSKHCCBzZ3Pv0jI6Ey/BhXLc/8A6JalO9UnwidLlBRlKzwTHrruKl1/7PAefdZQQubNWspVLH2eEEEnJ1FgMJ/Rgtc0kgqUUVxLKSyQVDG4zqQXFf8AEaxaSfGDmSzjAQ2fpPrrjPQl1N8SIcFCFK5Fg2k0/FlVv8aQ1rJbJ+jRidPuDrxyhGvdTT5PJZy6Q8W8qaiT70/Uwj3jJmBMiZNlkKqqaE7wRVTDdzpm0dRIEu2OBeeSeHHkYgWNSggVrvPX7xNXrnif4xKkHGglLssJKc3IzcBso4WeQQ4pmo1Ukd4lWrZPFJF5QSskxOF3eiM8zhLt1qffDPZ7UpYcSyHyxkBxxDYvjCrd9mClKkoKSpHuEtgM61zh2TSO5avLOFosHBZU3dH/AG+uGAO0ci0LkLTKSkLU33jk9Q5SGo4hjmLGQHg4iNODhjT9cYpFiFa7GmRZpSSHmElSzokhKlMOJ3W8I72ZD9593f3f4UrTTTNaddeUSNpkhMsqDFSa4TkRUF2IORMLaNq1CWFCXLB4YV4ixybE4FI7VNtaFOaXcsO4JHZWWUngkEkgg7285BLgsctIEX5eMpIViWkFYZOKlXFWesQ9ircsySlW8cThRUTQhmYimR98GptkKpicQQwIJI7wb8JKekcyjqTxIXNh1iZaZg3VJlkEsWCScQFDUknyh/my6UEaSJEtL4JaQaOWqc2c5nIxpbEzD3SkdXPwimskyLO0EvdICAThPXDR2zOg90DdliGlyUpKVkErZqMSMS8XJqcxDFPBB3iCriE8c2c0ETrtu6WWmlLqIPEDNu67PTOLWiwQJSWCQOA05QNvm2JQhRMwIGWTl2dgH4RLtFmlneKAWfr4RCnXTIKX7JLOVMQDVuccHQmSJ8y1zZwlzGShBGJQLFSiGASMiyVEeMeu5apa0JmrlBDVmHs8SgKAhcwYjkMoNybNLlBUuTLQhJLkMN45OrjnEu7rhs80lUyVLJByCUj3lnMaRZzIlbPnGVTElKpagkJUC+8CoLAajUT7jBuYl45WeyIQMKAwGjlh0Ed1hhWKaKTB9qsjuxPMufPOFi3XaqckGVMZqu5fmHzHhB23W45V97eUClzQ2FKQkcBk7AV9wiYwXk5Wa1CSDhXLk4WCgSCBrhqBx0hStMmzlSntMyYpRNJMoZkvQkl4Z13bLJLypTqzOBL15s8E7i2OlWdZWRiUXw1LIB0HHxjSM0jhps3uG4OyKVEFLABsTlm+8zgeBg+mYC4FWjAlBPdceJI8ASwjKJQzq/FzGby2dpJIwpuXv+sRZyRkW95jpa7Ckhy//ZY8lB4F2u7pNMSAocCVH34iYmCAy9BJxiUrC6wSObctaA9WPCIlkSkJWES0qIOFWNbAkAUdTlq6BoKLsVnlqC0yUYvxYU4h0OmUQ12o9OjP74vONCsZP//Z"/>
          <p:cNvSpPr>
            <a:spLocks noChangeAspect="1" noChangeArrowheads="1"/>
          </p:cNvSpPr>
          <p:nvPr/>
        </p:nvSpPr>
        <p:spPr bwMode="auto">
          <a:xfrm>
            <a:off x="1640972" y="-144463"/>
            <a:ext cx="229167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18824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xQTEhQUExQUFhUUGRUYFxUUGBUcGBUWFxgWFxwVFRQYHCggGBolHBcUITEhJSkrLi4uFx8zODMsNygtLisBCgoKDg0OGxAQGywkHSQtLywsLCwsLCw0LCwsLCwsLCwsLCwsLCwsLCwsLCwsLCwsLCwsLCwsLCwsLCwsLCwsLP/AABEIAR4AsAMBIgACEQEDEQH/xAAbAAACAgMBAAAAAAAAAAAAAAAFBgQHAQIDAP/EAEEQAAECAwUFBAcFCAIDAQAAAAECEQADIQQFEjFBBiJRYXETMoGxIyRykaGywTNCUoLwFDRic8LR4fEHklNjokP/xAAaAQACAwEBAAAAAAAAAAAAAAAEBQABAwIG/8QAMBEAAgEDAwIEBgIBBQAAAAAAAAECAwQRITNxBTESMkGBIiNRYcHRE/BiFBVCkbH/2gAMAwEAAhEDEQA/AENo9GYy0NgE1aPNG0eaIQw0ejLR5ohDEejLRlohDDR6Mx6IQxGWjLR5ohRiPNGzRlKXyiFmrR4JhosOzaQjHPUziiUlm6lqnkPjBCRciJZSpKQlXEqJIVwSDqOPPxANTqFKOUtQuFnN6vQUrTdy5YBU3QEEp9psoiND1acSm3WSjEWSEhJJ0xO5J45ZmsQrfdkuYkkBIUz4nIAZ83o3EtGNHqOdJr/o0qWWNYMUmj0G712eVJS+MLJZgkGo1OeXnAZoY06sKizF5Ap05QeJI0aPRu0YaNDM1jzRs0eaIWatHmjZo80Qhho80ZaMtEIaxloy0eiEMNHmjaPNEIYaPNGzR5ooh6XLJIABJNABqeAh1uK5hJSVzGxs5JySngDkOZiLsfYQkGcsZulFCTq6gB7n5GCCJf7WcSyUWdBDIyM8primOKS8mGsJr+6bbpR7eoztKCS8cjvJUVETK4EkhP8AG1MSRwejl35ZnvZZSpqsRyycVp+FL6U8aaRtJsyptGKJSdAwKx4NhS3ThlUk0JBBSBStM6cTCsOBdvsmPCGOBNcKFkFRGqiCH6dOcCZyRhV2q8CKje0dx31GpNWAGkTr6vMCZLkSinGtwSX7oCqEpyyiBekyXLbtlKILk4GwA0BBAOfVy3hFpkIE2+pXZhEnHMWgYWUFVZ2JWUYRxc/CBtosa5hMwJwg/dLu/AJAJU51DjnQwTva6GlPLCU1xbrstIBZyAKnhzhdt94lU0iUllfZgAF+ktIy3gTVyaGCrerKm/FAxrU4yWJGjR5ok3QpKgUTiUlA3lqSjClNGddFP1eNbSEYtwunQsQ/NjWHVC6VV4SYrrW7prLZGaPNGzR5oJMDDR5o2aPNEIatGWjLR5ohRho80bNGWiENWiRYLEuasIQHJ9wHE8ozY7GuarChJUeWnMnQQ/3BdKZEohQBmK7xHWgBbQfWBLu6jRj/AJfQJt6DqPXsLdquaXLAR31kOVb27VgEpFA9e8TllBC4NlElRXMOKWO6mtTxPLzg2iwSwrGuueEU+CRmfD6RLl2sgEFs+AD6Vfl0yhK7yrh/F3/un0Gf+np6adgdNuILVhC1y5YfclnCCndLMlmcjjqY7WizoS0tDpRLHFTUBzLErVmdcyTE1E7CHWQw1B04HTz4OSYCXtbprKEuWclKCiAADkVby89alhTmw2WzbAQM4hNClkhz91KR+JZIo1c6nwgMNopCl9hLKlTJjBMwIUZR6ssKKRV8hnC9eu1cxMsSUKAU2/MSQSTyIOef04wqC3HEmgWUuADiZi+bEHXjGkKTfc4lMtCRMEo+s9njycFgcOIp7MNUBJyYZx632CXNlpUh1haqnPNblGnEZjI5wq7LETZiErJTKCtzcWd5KaJxhwGBUa9YeE2JSHZTjFQAUbLIZlmBPLwjmSwztPKyKk2WqXMXNUSUJA3SpWFCSWoxyGXOmcLVpmhG9KKVEqJUU4mq7S8KgDhAYnQv/DFkWyQlacM1iC6iMhmQHCquz+98oR7zu/sAoS0Y0kKIxfcPFLHfoxrQNWNacjiSB11z5ygOzQspc7wGEKIxMAW3yC51YDRolRDTZ1zcKpqySkMljkmm7yHSJzQ8s6coxy13FNzNN6M5tHmjZo80Fgxq0ZaNmjzRCGrR6NmjzRCGGjvZLKqYoJSKnjQAcSdBHrLZ1LUlCQ5UWH9zyiwLouhNnlnVRBKjliIBYDgOECXd0qMfv6BNvbuq9exvdd3IloCRlqRmo8TrGLwCZag4cnEJcp6kkuSsiiUDmK16RNknAkTFg4jyqh+PPyeB86ckrxsgrYgE1ZNSBSpFSW1IPCPNym28y7jpRSWEbTZ4CgVNiWkNUtR3Nck1HMx0s1gxEqV3XcAsCSDm4zajNQdcukmxUK1Cg3sJ1ZjvFuXx8Tzv3aKVJwCa5Exu7klL5lqnTLSKwyEs1DlkpTkxYADn7+QaKs2s2lVaVFKXTJTkl+8xO+rjyBygxthtdjxSZBZBABWD3hwS2SYQpxxFhkMzxPCCKNP1ZlOXoa4sVB3ePHpHdCdBnGZUhRokP0/vBaxWPBU1V5QdSoSqPTsDVKqprXuHdh1hGITASohkIA1JADFsyVK1y46WFZ7nUoDtlkUbs5dAAzMpQqT0aEfYxPrcv8x/+Ff3i0AWga8o/wAdTCNber44ZA1puWSAQJXiSSfEkvCLtNdgQlS5RUg6jESFDJi/+osu2KpkPB4R9pQ8tXQwOniSN+6EiwSAlFCd6tdCRpElo2aPNHqoRUYpI8/N5bZzaMtGWjLRZRq0eaNmjLRCGrRvKlFRCQHJIA6mO9gsZmrShOuZ4DUw42SwSpIDYXBxFRwuw4qOXGkB3V5Ghp3YTQtpVdfQ7XDc6JCAe9MVmoP/ANRwHxMSu2BWFlRwpJACXZSgKknLClzyDcRTebaQO8a54RUhPw9/OIUq0kqYBtAA1BwA6R5ypVlOXik9RzCCisIkW61EtSnCvJqMSeLa8tdrJZEghUwgHg5c81MByp+h0lWIIOJQdRyBIoT1jhelrTKQVzCkYQTiqyTpoWq1a8s44OiXbr1ly0AzS2JQSN2gcHiz5ZfSK62xM6ZMSEFakISKAHdqalqChAz0g7c1v/aSqeQpkns0hTkEPiJ4BTKqaAMIiW2VgmlYKlIBXilSgMJxCpUCW1yDkk8o1jozlrQVV3OOyPayp2J2ASMNGdySk4Rl1gRaEsotl0DtzrnDVbpWLApGNIqohSaVIDguxGpPINnAq81omYUykkgsCoJbeJbeIS5PDxgqDbMZpHGz29CQEpQv4OfjBROWTcuEcLJYES8g5/Ec/DhEoCHtGE4x+JierKLfwhvYweto6L+UxZsVnsd+9y+i/lMWaBCnqW77fsYWO37ke1GkJm0KXSroYdLTlClfyN1XQwuzqg0SRpGWj0vIdBGzR62GsUefl3ObR5o2aMtEOTVolXdYFTlhCfE6JHExzs8grUEpzUWEOUmTLsUklSgVKOrO4HDgK66wHeXaoR/y9Aq2t3Vl9jws8qyJKmoEs5bEoltc/DKBd0zlz1qmrKkymZCfvLD6ECidHyJLCJ12SsZM20oHZKIVJQtiV5l+zYMlgGd36ZybVNxq3WKiw3QMgTuggZV+JbjHnJzcnmWrHUYqKwjSzIYsArEo5A7xANEk8m0ZvGCdjsAlbz7zBhU4RybX9cXxIkiUxJzo+QD0ADZh4i7XXt+zSgoB1KyxOEimamD6f5EcJZLbNb9vpFmRjU5UpwlI7ymej5BNannR3irtoL5XaJhUpSsP3UZAMOGQ6xHvO9Zk5ZVMViP/AMpHADSOEmQVFkhz+s4MpUscmE55Gj/jq0NMVKJ3V7yiXIeiWCdMxXlDxMsx7QIHcAqkBIDud4lnOWXGE3Yy7cNoQxBWoKSH7ocFzzZOIxZwuhDb+KYf4jTwSKNHFzTlTnqdUZxlHQTr5s6lKCXWUF0lIKcOEmr6jRgmtDwhN/YwLQs90pwkJQ4CcSXofhFkXtdkojut0JDe4whGUUzZgckUqc+QeN7BqdVJmV3mNNtGWjLRs0eaPRiQMbHD1uX+f5VRZoitNkf3qX+b5VRZgH6EIep7q4/Y1sdv3I1pEK1+ihhqtGUK99ihhcu4chGlCgjZoygU8T5mNmj1lJ5hHhHn6nnfJyaOkqSpVEpKvZBPlG0iSVKCUhyaAQ9XZdIkowZrWzqblw4CBrq6VCP1f0Nreg6r+xCuewGWiRugKUVqXiBcAAsP4fu58TE6fd0tYRNnhOJJSpCSc0pILrAoxagLisEJ09EsFD7wSA7UHLFl4c3gWUrnK5CmVAkZZ+X6HnKtRzm5Pux1TgoxSRxnKXMUTmS5dRJZJIP5R8fI7qtCZaeP41HP3dNNNY5XrbkyEtVgxUoB2FSNOXXpnFd3/tAqerMhI7stz71HU9XioU3IkppFlSbxE1jhSU1UFKyArhbjo5fzECb1QmchU2dMSsNiFKNkMLuw6RB2OVMmWZlVSglKWYMkuagMzHFUl/OJS7oWysK9wowMapLMlk9AD7+cdeHwvBWcoR7clJQgJShBU6yEJZgSQHOaiWPg0S7osgSnFV1fAcozfMkpWEJlhKBhSF4WCiwclWtXzJNInoAYNlo0OLCGW5P0F15PC8KDexg9blfn+RUWPMVFdbHD1uX0X8qosZaYG6purj9m1jt+4vXqc4QJ/wBpM6jyiwb3TnCBaB6Vf5frGXTdK6NL3aZzaMtGzR5o9IJAtsn+9S/zfKqLKApFbbK/vUv83yqiygmEXU91cfljWx23yR7QaQtXwKGGicmFi+GGo5c4WhyEhAz6q8zGWjYCqvaVGWj1Nu/lR4EFZfMlyP1lsKJCEoS5VmXzVUDIZCop0jJvFAxKBBWHS40bMYuXueNJtuNVIUnOimd04ckl+L1rR+scRZSsYlnCjNslKfpzjykpOTbfc9BGKSwjNlkmYTiDIzxFmJzd3JJiSqiShCWwlmHBnClajMDi4jM20y5WHGtMsUABIAGTPWqsvfA+/rSHCEKUDMOGjvl3nGQ5+6OUXkrnbC3KVNKMZwpNEsAMRo4GZPM5+MBbPJKiwckw4XvZ1yiJcte8RkxxMosGUGwh66PqWpAa45YBVSvE9cmhjbQU2ogleXgTkO2wljIlKQkFSquSSEJCsJBOhLhTUJzyg1bbtmJQzoAAOQVrU1Chx4Rj/j9Ho5vtDy/zBq9BumB7uChVkka28/FBNlU31KwlEpaRhxg4golwxGEhQepIOZjMuUEhkgADQRNv/wC2R4+UR2hx0xfLb+4uvn8aQa2MHrSOi/lMWIsRX+xg9ZHsq8of1wD1N/O9v2E2O37gG+TnCBaB6VfRP1h/vcUhCtI9MroPMxl09/PRpebLNGjLRs0ZaPSiQJ7LfvUv83yqixwYrrZcesy/zfKqLHTCLqe6uPyxrY7b5OM4U/t/iFi9ZIMxKyVbmOgIZWJLVpDRaEljX3CFq9kwtDkJZG8v2j5CMtGW35ntfQRs0entXmjERXG5Ic7HYBiBWK5gaANSnhxiJtNtEiz0fErRIIcnlnhHOJQmEJUQoFSDiL0Apk9PrpSsJG11hC5gXMABX91Ew1priTyjy8EnLDHsm8C1e96LnrKlGlWH3UDgka9YsqXZO2kSRNY4gABqksKrL8WYaPyaK6u27CmcUTR3Q+HhkQ/JjFx3HYgbPKJJG6GCWoBQVINaaNBVWlimpLtkxhP4nFiPtHIqwK3KaqYORL0ahL6PxgNc0sYVEVcmtMhkP1xhy2nsOBKilShQ54SM3rR8+cKt1SsMsUbM+8mCem6z4RhfaQLA2CT6GZ7f9Igteg3czA3YUegX/MPyogpeaThMCXutaRtbbcStb8T6ZHj5RyaO9/fbI6nyjm0NembPuA3+4uA1sd+8j2VfSHtbwkbGp9Y/Kr6Q9rygLqW97BVlt+4AvcFoQ7T9ur2R5w/3vlCDah6wr2fqIxsd+JrdbTPNGWjZoy0elEQR2aHrMrqr5VRY6YrrZsesy+p+VUWI4aEfU9xcfljSx8j5/RpPyhdvgQemLha2hWvdEtLlS0JJ0SkqYqPQQtD0KJHpJnUeUbtG05DTpo4EfWMtHpbPZiI7ndZnYxSzZlFSgoVoCorSFHE5DAd7GX1BrHPaiasFON3YlCsKMKcVAK1/D0gn/wAYWTHKmDDgTu5ZzHfeOIUFP9QW2nu9IBOJTsanCfmB5R56ovBUHUX4olfXa/arJZZU+KYjEUk5sCQMPOhc5Fot+5UtZ5P8tPxDxVdzy2Qo8VE9chX3RbNgS0iWP/Wj5RBt0vDbwXuC0XmtIVdrpgwK6QrWMbiekMO1ndX0MALAPRo6COul+aRxf+VD/sIPQL/mH5UQRvRVDWIOxCPVz7avJMEb0G6YDvN6XIRb7cStb/8AtpfU+Uc2je/ftZftRloadM2nyBX/AJ1wGtjR6x+RXmmHtSKZwkbGD1j8ivNMPa8oD6lvewRZ7fuL17ppCFah6wfZPmIsC+DSEG1fvH5T5iB7LfibXG0zZo80btGcMemERO2eHrEvqflMWClIaEG4B6xL6n5TD69ISdT3Fx+WNbHyPk5rJbP3BoB3rlBqcf0YB3lLGeEPk7BwOD8KCFjD0JyvtZnRP9UdQmN5SXnTKaJ+BVHVcopMejspfJSEt0vmthv/AI5kYJcyr/ZuaVLK/vHfatW6ehjpsWlpcz2k+Ucdqu6fGEt4vnPH2/8AEMrfWmmxIuoejHVXnFtWcNKT7KfIRVF0D0Xirzi2sG74CCr3ap8fhGNvuT/v1Eba/ur6QBu8ejR0EHNsFbq+hgNdo9Ej2RF9L7yKv/KiwNjR6v8AnV9Im3p3TETZClnHtKiRe/dJ4QFd7suQih5I8FcX99rL9sRu0cr5XiXIWxAWpKg+bEsCRErDDTpm2+QK/wDOgxscPWPyK80w7rMJWyQ9P+RXmmHNcB9R3vY3s9sCXuaGEO1D1geyr6Q93trCNav3lPsqgez348m9xtPg7NGQI3aMtHphES7iHp5fU+Rh6A5t+v17oSbjHp5fX6GHGdaTiCUpJJq0Jep+dcfkaWPkfJpalgAkmgavXz0gXbmKXDwVtErEzjIvmM+cBdolr7FQljeGTGpch/g8LA5Cu7T1eyPOJAlua6xi2SMNqUBUBGfin+8blOrx6Cx2UKLvdYy7Fp9Ev2/6REbazunoYnbGj0CvbPypiBtb3TCi83pcjC320J1yJ9GPaPnFrzcjFWbPB0J9o+cWnOygi9fy6fH6Mrfzz5EDa5YAUHDkFhSrBy0DLsHokeyILbXUCzqxD6scw/AtA+60eil+yI66Y9WVfL4UPuyY9XHVXnEq8u6Yj7MJaQnqrzMSLxG6YDudasuWb0fJHgre+j6eS/8A5UfMIM2pUs/dAPKAl/8A20v+YnzET1F4P6dHMAa9lhoMbLkdqQB9018RDUsQqbLj0p9k+aYbFtGF/u+xpabYDvbWEe0j1lHML8oeL3asJFo/eZf5/lJga13o8m9fafBPlySchHc2BfD4iPS5hGsTkKTmfjHoZzkhPCEWcLrkkTkPxhtm3kiXRRCX1hfslo30gDMjSCdls6ipQmoSshi6yN18VAAnRoT9Qm3JZXoMbSKUWEVKBDhm5QGvGYlIUpRAADk8oK4ABRvp4QJvayiYhaFPhUCCxY14GAQoQdpreuWpEyUWxD7yXdJY5HoIzc97qmnCtKQeILafhNf0Yzt5aAcBICQkBOuQoI02WJZdFMcJBIUAc8ic4Y2s55ikwS4jHDbRYuySms59o+SYF7WLcHpBTZQerA8ST8BAnarIwJcvNVv7m9FYghc2XDpR7f8AUItOflFX7Ijdl/zP6hFoTxSCLzyU+DGh558lfbX91fjEW51tKl+yIlbY91dOMRLqHoZfsjyjvpi1kc3r+FD9s6t5CSeKvMx1vHumOWzX7unqr5jHe8jumBLjclyzej5FwVntD9rL9tPnBBoG7Q/ay/5ifmgs0Mem7bBL7zIJbMj0p9k+aYajTJh01hOu+19j2k3CV4JajhBAJqmjmghjui2/tMiXOSCkLD4VZpIopNWdiCHFCzikD3+6bWm2Ddo7P2kpaMRTiBGIM4584Sb5taJU6WsghKEkMKk7uF26mHm/EKCFEAEgEgPmWoH0iudqZSml4mK1JBUE1AUWdOrtAdGTU0wqaTi0G7FekqYCUqbDU4qN788tIIGYYUdmLAozAsoZIBqQ1dGfP/ENwTD6hOU45kJ60YweIne7Se1R7QhrCCSKFnOfj8IVbvHpUe0POHFJ4wv6j51wF2XlZznCBVpEGFmBdsWA+gYl+DawuDRPtg9YQ/BcSmiLaFg2hBFQQuo1oYnYYeWD+V7iu7XzPYYdkktZkvqTw5cAIEbW5HoYJbFP+yIoBVVA+TtqBA/apLg55QkkM0KGyNsmiZLliQ8vtEvOJKUh1ZcFGlAIt6aaRVmxhUDLYFu1APdYhw7vVqxZyju0ZtGZvBo0qSctH6HKSWohbaHdX0MBLsvqSlMtClqBASCOzJds0gjP/EGtsQyV+MCLktRRLBCkAqQQd0uwUQKuxy4cYqnNxWU37HUoqXcsXZOeF2VChkcXHRShRwDpEu3qoYhbMqBkSzm4UXGJqqJzMd7yXTIxxJ5eSJYK02wJDEUILg8DxiBcN7zlTEoUoLCyzqZxqS9NAc4JbR7/AGSlJUAtbYVUUUhRSXH3XYt746S7qs3ZFAkzMTv2hKFFiaZmlOUbUqrpx0ZzOCm9UMlksalBaADiXLLAsH3k6vDRdtk7KUhH4Q1MnhM2Iu1Mq0lSDNbAoMteJLFSDQcQ3xh9XFVajqS8T7lRgoLwoC34aQiWg+tSvz/IqHi+YQrxB/aJQCsBJIxFjhCgQVMaUBMZU5Yn4voaSjmGA+hBJYB48EGBsyZOSwRa0rJcOexQAC4JZiT4ERpIXaClZVNkBi2NTHtN0d1OiRuh8WioZ/7g/RAKsl9Q7YU+kR7Q84c5UscIru6ZloEyWVfsygpaU7uPEE4wCoB2BZ28IsJC4EuK/wDK02uxvSpfxrCZusDhAFSVFCjNKajugZPmHcvBibMHGA1tWKuaU4j3mBzYXJxCZ1mQgAJQFpS2u4qqjqaZwTKSeXjAO8bant5SgQcJXRPDCoP8Y9Lv+WtYQkrUa9xD5O7uxHDxEHUK8accNA9Wk5vI1bJ2lPY9kFBS5feCXIY5EKZj4RB2mDpOevlEvY2zqMszlYGmBLBIIbUuXOpp0jhtOndPSAWEFdbPyJptMnD2mAzZYUwUUEYg4UBQ0pWLlTJCJaUgMEgADgBQUivdiM0Gv2oHxH6eLHnp1juTKELbFsC9SWqdGDMOWsD7qQoS5bANgDnXLLm5+sENtAyFdIjXSkdhLcfdScnyA98cf8TpDzs7Wzo073zK0MZvRYSly+bBg/wjNyfYI/N8xjN4HdimV6ldbVIeZKChRS0UI0PKJ6pMth6OWwP4UMkjKgHQeMQNpazZf8xPnBZeX+f1WLb0ReCdstLCZrhIBKSCf+jsNBDRPmKah+D/AFhY2cHpc80qyNcxTwhmmyzp+vhFJvBH3AN9LWZa8BBUEqbKhyBNNDzhLmySJ1nSVmiWK2IUohLEsSWcuOQh7tFmZCgGD5cy/m8KNvCRaZSAKuo4uss0+D+MXEhNTLAlqIcqBSAC7VOfnEWwyytGJZKSpS2G6zAkfh4CCMtHo1E5unho/wDeI9jRuDkVjTLGofrpFJ6Fs2sln30HEHCkmqBoeP8AiHZKHDEkdCRChKQR7x5DKtBy69YcrLKISMSiTrQAPyDRZyyNNlsKJfPRzTmYG2pK+zcgJJqBq/8AEW5wdm5GBNsS4U+VPP8A1ERBRvkJC0Kd2chioOMCjQirR5FmUklSQHWKkFWLjU4SdOOkdb/s4xoJBchbcAAhVPgY7np+sni5PsSIf2QmEWOUOWsD9pJxwl21jtsspRsssBgBQlT8AaN1gdf8tZE0laQlI3QkEkltToOnLjFPuQGbEq7r/wDmb3lI+sWROYBqmK32LYYNfSv8RVvdFgziQHfzb4x0+5Qlba/ZriPdA9DKr9xPjQR22zV6NUALJeM9MtATK3EpG9hXUAd7Fk2uUUotrQvKXcsy45pMpIADDEHJauI6NHK9ZymphDZ6+7hG+y1oCrLKVu7wKnBoXUag60aNryW9Axo55A6loplFd2yVMWZPa4RMVMJwpeiBvagZJ4/6nInTVT8ADSQhalKUg1UycKEqcVckmmSY0vq1esSkgsykEqYfxAjLUHwiPeN6zErACAEKUAklKnmFQcAEsK8GeOmn6Fr7jRs6r0udCktTmDnDQcn84UNkrQozHUkpcFhTKlRQEZHOHFaqRz6EfcFXgDhLMKZ/58PjCRb1+tym/jJpxSf7Q83nk3LIcYR7yB/aZJbMq1bju66D/UXEgUkncVlocqt/sj4RFu9QKKKBAVMBb8QWp/i8TgncWN7Q1FGdmy5+fCIV2S0oQWSpguaoitSpaieeukc+h0yaktw0amvP4UhvkAtm5itBb7SZxR2aAwCmDthKiAoqY1cGj6RZaB1i2mu5zlGxTA20pqor7tGzcnpoIJHwgdbavEIKe0Mx1S893F0qlWY1iSQ4pz0PGsQL6UFFJBcJUQwyonIkeMd7dNWEejzUWdTFnBNKs9CavHUl2Ig7swXsktuH0ED9oZIKFgsXGpOg+OZifseofsksEjLxgbtLa0JdBVvKCiAAXYZmmkcvzFgfZJSfRJJA9IKPXvhh5RYtoNIrXY5iZfOaCDXIKTFkzhuu0XLuUJO2Y3Fc4i3fOCrMlJTumWEFjU0wlqZxK2xSyFP7vCAGzloVMPZ4CyQWUO6wrvPk8aU5OMdDmUU+5Z1y1kpZkpFEjNkp3Rw4RtbQw6muVfB44XJLX2Sd4AB6YXOZq7tm+kaXzZpi0KCZhSSKHCCBzZ3Pv0jI6Ey/BhXLc/8A6JalO9UnwidLlBRlKzwTHrruKl1/7PAefdZQQubNWspVLH2eEEEnJ1FgMJ/Rgtc0kgqUUVxLKSyQVDG4zqQXFf8AEaxaSfGDmSzjAQ2fpPrrjPQl1N8SIcFCFK5Fg2k0/FlVv8aQ1rJbJ+jRidPuDrxyhGvdTT5PJZy6Q8W8qaiT70/Uwj3jJmBMiZNlkKqqaE7wRVTDdzpm0dRIEu2OBeeSeHHkYgWNSggVrvPX7xNXrnif4xKkHGglLssJKc3IzcBso4WeQQ4pmo1Ukd4lWrZPFJF5QSskxOF3eiM8zhLt1qffDPZ7UpYcSyHyxkBxxDYvjCrd9mClKkoKSpHuEtgM61zh2TSO5avLOFosHBZU3dH/AG+uGAO0ci0LkLTKSkLU33jk9Q5SGo4hjmLGQHg4iNODhjT9cYpFiFa7GmRZpSSHmElSzokhKlMOJ3W8I72ZD9593f3f4UrTTTNaddeUSNpkhMsqDFSa4TkRUF2IORMLaNq1CWFCXLB4YV4ixybE4FI7VNtaFOaXcsO4JHZWWUngkEkgg7285BLgsctIEX5eMpIViWkFYZOKlXFWesQ9ircsySlW8cThRUTQhmYimR98GptkKpicQQwIJI7wb8JKekcyjqTxIXNh1iZaZg3VJlkEsWCScQFDUknyh/my6UEaSJEtL4JaQaOWqc2c5nIxpbEzD3SkdXPwimskyLO0EvdICAThPXDR2zOg90DdliGlyUpKVkErZqMSMS8XJqcxDFPBB3iCriE8c2c0ETrtu6WWmlLqIPEDNu67PTOLWiwQJSWCQOA05QNvm2JQhRMwIGWTl2dgH4RLtFmlneKAWfr4RCnXTIKX7JLOVMQDVuccHQmSJ8y1zZwlzGShBGJQLFSiGASMiyVEeMeu5apa0JmrlBDVmHs8SgKAhcwYjkMoNybNLlBUuTLQhJLkMN45OrjnEu7rhs80lUyVLJByCUj3lnMaRZzIlbPnGVTElKpagkJUC+8CoLAajUT7jBuYl45WeyIQMKAwGjlh0Ed1hhWKaKTB9qsjuxPMufPOFi3XaqckGVMZqu5fmHzHhB23W45V97eUClzQ2FKQkcBk7AV9wiYwXk5Wa1CSDhXLk4WCgSCBrhqBx0hStMmzlSntMyYpRNJMoZkvQkl4Z13bLJLypTqzOBL15s8E7i2OlWdZWRiUXw1LIB0HHxjSM0jhps3uG4OyKVEFLABsTlm+8zgeBg+mYC4FWjAlBPdceJI8ASwjKJQzq/FzGby2dpJIwpuXv+sRZyRkW95jpa7Ckhy//ZY8lB4F2u7pNMSAocCVH34iYmCAy9BJxiUrC6wSObctaA9WPCIlkSkJWES0qIOFWNbAkAUdTlq6BoKLsVnlqC0yUYvxYU4h0OmUQ12o9OjP74vONCsZP//Z"/>
          <p:cNvSpPr>
            <a:spLocks noChangeAspect="1" noChangeArrowheads="1"/>
          </p:cNvSpPr>
          <p:nvPr/>
        </p:nvSpPr>
        <p:spPr bwMode="auto">
          <a:xfrm>
            <a:off x="1640972" y="-144463"/>
            <a:ext cx="229167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18824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52578" name="AutoShape 2" descr="data:image/jpeg;base64,/9j/4AAQSkZJRgABAQAAAQABAAD/2wCEAAkGBxQTEhUSExQWFhUWGBkaGBgXGBsdHBgaGhcYGCAYHhkYHCggGyAmGxkUITEhJykrLi4uFyAzODMsNygtLiwBCgoKDg0OGxAQGywkICYsLCwsLC8sLSwsLCwsNCwsLCwsLCwsLCwsLCwsLCwsLCwsLCwsLCwsLCwsLCwsLCwsLP/AABEIAK8BIAMBIgACEQEDEQH/xAAbAAABBQEBAAAAAAAAAAAAAAAAAgMEBQYBB//EAEUQAAECBAMFBAcFBgQGAwAAAAECEQADITEEEkEFIlFhcQYTgZEyQlKhscHRI2JykvAHFBWC4fEzk6KyFkNTY8LSJDRE/8QAGgEAAgMBAQAAAAAAAAAAAAAAAAMBAgQFBv/EADMRAAIBAgUBBgQEBwAAAAAAAAABAgMRBBIhMVFBBRMiYaHRMpGx8BRSccEVIzNCgeHx/9oADAMBAAIRAxEAPwD3GCCCAAggggAIIIIACCCKnam1ch7uWHXqTZPXnannzpUqRprNIlJvRFopQFTSIE7bUlPrv+EFXvSCIzM+apdVqKutvy2EJKuHujmz7Ql/avmOVHk0X8fl+yodWHzhX8cRwPi/0jPOQOD87+XwgUsm7vx/X1hX46ryW7qJfnbyG9Enl/do7K29LNwoeD/7ST7oz6SPvHlDeYh/feIWOq33Qd1E2OHx0tforBPCx8jWJAjETg1Fhn4+Fa3iZgNrrlneJWjUGpHNJNT0PhGmlj03aasUlS4NZBCZawQCC4IcHiDCo6QkIIIIACCCCAAggggAIIIIACCCCAAggggAIIIIACCCCAAggggAIIIIACCCCAAggggA5GLf7RYUz51uVP7RL7vhG0jDTVhSlK4qUQRwKiY5naUssYjqKu2KUavp939fGJBmAvUG5qz2tUP74jJXxAPRvhHHD0duf9HjkqafU0WFu5dgByB8THBX9N7yY4phV08ePygaj0bqPg7xYgUJhZqeL/X9NCxNABZxWwe39oYUQf6QtYFGKj1Sze8xGZLcLDwxF2LAu960+6x5eMMzpuv1r5kwlXl1iNiJoH66fUQmpiYpaF402za7DP8A8eV+BPwidFf2f/8ArSectJ8w8WEepo/0434Rhluwggjjw0qdjkVmJ23LTRO+eVvP6PFdN26sh0hIH61NDGWpjKUNL3/QuqcmaWCMcrac03mnwb/xAhUvacwH0yfFUJ/iMOGW7lmvgjMy9tzOI+vmYdlbfV6yUkciQfmIusfSZHdSNDBEDCbXlrID5VHRVH6Gxic8aoTjNXi7lGmtzsEEEXICCCCAAggggAIIIIACCCCAAggggAIIIIAOGPO6ylGUsMxIHNtH0UzU1DER6LGV7YhKVSyQDnBCkHUJbebkVAfzCOd2jRz083A6jK0rFYlj9DQ+cd8T4gH+sQEZfUmFP3ZgzJd+J3h0zNyh8FY9QEfcWfgoADzjzco8G0lpWR6zeY+cOCcfa95iGmer2VjqEn4Ew4JyuCvywt5kFh1U4nV/MwhSuvwhHeK4H3Q0pTHePmecZKk2NjEWtTeXjURAmpMxYlpO/MISDwdq+DAw3i9oJSyQ61kFki9+HBtbRW7P2iRiZaiUulaCWO6gFYQA9lKUopT4sHqY04LDzqSTlsWmrRbPY5aAkACgAYdBFfj9u4eSWXMGb2UgqUOqUAkRVdttpmUmXKSopM4qDi5CQCUg6Ev1YGMkMoDJDdG5+MesxOLdJ5Yo5lOlmV2a+Z2xli0qcfBI+Kor9qdpe9AQlExKfWBZ1cE7pNOIjNkEVN3v4XeFoQ9TQdB/T5xhni6s01ccqMVqWX8TQzbw6inu6xPwuPXldCwRrUE63evlFEnLmZJfqHp5UhcqcmUvMklhVRqAwZ3APB9YyXaLuJenGKpmCVebHm5UaitocG0Ak1ljkQcvuywoKQcoExQJ0KVKtW2ci9Y6lKGotFeWUULGoR1q/wAYbr0f0FacCTiJSmzIUOhDv7m/rDQ7r2lpPmP9IU/68FjDvV5SmGi70/EH41jv7mW9AnmCOlkgvBaXVensF0Mz0y2YKzBvZbzf6RYbF2mQoSlklKqIJuDoDqx0+kV37sRUpLA6uNW1A+EKkSgqbKSA28kk5nsc1weTNE0Zyp1E1oEkmrGyjscjseiMgQQQQAEEEEABBBBAAQQQQAEEEEABBBBAARje38tQVJmJBUAFpKXZwrKSAfaZLj8DUeNlFX2mlg4WaT6qSv8AJvfKE4iGam0XpytJM8y79w6B3ibOk5Zg5FyATyLHkYZVtIJ/5uStp8sp8ArdB6gmHcb3YVmmBSD/ANVDtSozZR/vBHOOyFqKfs5kmegilWPipGZP+kR55xja9vv1X0Okmc/ik26TLWOKZqv/AFMdO08R7I/zVf8ApEHG7OlqLrwctR4p7s+9WUxUHDyVEhOGdrjcLdSFkCI7mm+n09y6NBN2lM9ZctI1cqPxUBCJO0pZpnVNV7MoFXukgkdSoCKaTgKujCykka5U+bpSYt8OpQDLUsD2EJyp/Moj/ZFJUqa19l7jEKxpmEFISnDo1BKSo/yIUdNVqpqIoJe1lSp0koTRE5KwDUrKK5lHWgIDUD0EWONxNTLk4dSlfeBYc3Iq33Q3MRm9qgozKUrNNUGJTZIq4TdqU8dXjTh9HtYieqPX/wBr5lq2YZrpKkzZCpKgfWVMSklJHGWqZ4R51snbawAVMu16/MH4xzbE2avCDDJSqYJ6pcxEtBJyzU76ygfeR3m6NQCKu+ewUjMHSVD8JAPihQKX5tG/EZayUtjHRjkuj0OVtRJBcDg+87+VKQ7++pNXr0J+UY/DJmp/5g470k+ZUiYBx04RYy1zfbl/5Sz7u8rHMnSa2kvv/A+y4ZpU44Mzkg8QEv5AKiu2pjWAzNU/ZykisxT0HE1YuQALm0Q5OHmH0p672lS0y3HNSs58mh3JKw6VLSllmmYqK5in0zLJN9BSEqUYy+LM+F7v9iyjwjR4PbchRYzkpLsvkpLuzirKBiYjGS/VmIt7SdTW14xW28InuO/Q6FhiWHpVykKSRU1d70MVGExy6bwpxSP1wh2W6uivdJ7Hpgxab94HNi78tOL++Az0mxBpw09I1jC4bHTHG8BT2Ry59ItcLiKVJP8ANTyA+cIm5LgnuDTHGkVMwpAYUURo/H9PErYClTJ4YHKneUTcnQ1qK+N/HOYdRNkt00/mJJ98bvsthRLkhRvMObhSwHz/AJofgIurVV+mpnrWhEuhHYTnHEfqkAWOMemMAqCEd4OI846Zg4iABUEIEwWev0f6R3vBxEACoISmYDYiFQAEEEEABBBBAAQQQQAEJUHpCo5AB5b2jQjC4kYcKosZpQI0q6AqxIZwLsdWMUG0sBJWrMqWkq9pLhX5kMqNH+1HCBc1piSUZEKCklloKc++k6EFvOt4o9jylISZk1aFpDd3MCVB+K5iAGGWhcOC/KPP4iChNuDtZ7ex0aTvFXGJew0I35i5tElXdKmqysA++VbwNmS71q1outmT5SlISlLoKsooE5CwIGQOkg71eUUQxU2Yp0glw/dglSVMhlEpUa5gC4jRbO2aJa++UrMpRRlBGUpdSAohADe0x0ATxeEzbl8TL3I+FWqb3akJUUhBE2wQCsVqsgVJO6+gaK7HYlUoTULzCYrIUZmVupUkpBKSQQQF8hljSLxKVyR3dEgPRQLLISpLgkPSlWIdmMUnajDTZkwzO7ZEuUm7ZmCc6iAPVSorFSGOYANFYJXsRdkeTiBNJQASooWtYDFKiUpUEEuEgAuLBiWdxFT2g2AsACWAEk79yWF8ij6QcsdR8GMIrNMSkKZClJB3mCkggkHQ2oDq0bRpbBFgkMN8jKSFAEKUPu0JoSVC9IZZwd4kqRldjy587FSZeFSCuQibNHAKEhaEP1WpAHU8DGFwkyY4YkWYK4gAEFWinePTuzMleG2tImSyrusSTLUGIFULUKGyVZQtPApULRW/tD7KHDY9sNLUqXiAZpQAAlCs7LSFGmUuC2j0owjqU7fh00Ib/mlNhsUsUduSiocrhxFvJxE4inc8nmqry9DxgwWy2H2icv4V2q7BJGUXiRidns5R3ikjgZJPGrpBPg8YJKMnZWNa/UclifcrlJDVYFZvoSpvMGHpOGQFZ1KzqADFQzGtKBggW0GtorMGvPVKX5qWn/wB5RMnSmoSVUfIgZR/NNVp0APWMsozvl0Q1LQq+0W2QT3KQSmhWpxVi4SLahy3TjETCKQfapZq/q0G0MOClU0BMw5g4DhFBlCEEA0SLlql9XiJKev2SfNdP9I5RthTSjZFNmaPBZKPmLli7D6GLP8AepaQ7pYA1JLDzYRlkTgzFcpHOhPXeUT/AKYmytnIIEyYskH0bi/slQfwQlJ5xlq4dN3k9Bl77Gh2dteXMmpQskSQoCYuoCXsnqdToNbR653SSkAW0bpHh6sQhCQgMkH0UBgbl1F3Z+FTvF629R/Z7PUrAy8xcpdI6C3ujd2dKMZOKW/7GDGQ0TL/APdxz/QaOiSAGD3eHII7BgGjhxZz+g3COCRW/T3/AFh+CABpMkCxP6flzg7nmfdbhaHYIAG0S2/XID5Q5BBAAQQQQAEEEEABBBBAAQQQQAYb9paFDuJiatnBGp9E095jG7aORIlICQPRZKmIAqoZBTKokFzwj0vtvh82HCtZcyWrwzhKv9KlHwjzHbA3wQ1EklkEEanMr12AfkI4mOjlq35/4baDvGxCkYiYgvLUUkgpKgzsdKikWvZ1S1TUlSypsoAJe8xFBw4+ERJOBGYZ+O9wACwhZHLLNkzUngDF1s9JRlUQMw3lJsMwlLQq3/ckf6oyzVkOFiauWlKZSSV5MpzMcyiBvE2cKzAl2pFnhSr93yTsssqIZaDupUyiCWpUjRxxiLMw5DIAGdRmEZvZzqUG6gxImy1TZKhMUjNRYPrJUlIAWBowJMZL+Il7GMXiZUxlGQAosSQ4c39RaA76tFrO2ihaEpWndVlUpgVKUE0AJUoEMtL+s4SRrESbKTYBtBo26mhPCWgJKjxVEaeo5ktbKMtGIS6iCR6pU5U3AvGpTZDRa4PGmWpKpYQFS92XnclRylCJhTQXIsx3jENM1Uw5lqUuYo7yipJBBDguKC9rCzC0dkLOVbPRIVRL1SQQ59WuvGG9jz197NBVQKVQUTlC1JAawIZ/fFJOTpPi42mlckzJChdvzAv5OxtdobRLL38R+qxKmkEPlS55XpcuTlpwaGSp6t5corDYhshY2RndaFFKn3zlCiq28xLPfyhg4JOR5q5kwa94pKEeKZYSCORMWiEkKKg7U6VP1+MUqZEmWpWVC5ikqUAopLAPrMXRNPvCNCcpLT0S+vQtFrqcxi86ClACUUZRSyWcUCbm1/J4gytlKXQGWSbAJ4XPp7o5n3wvH46aVJTLy94DnZkkBIP3xU5mL/d8To+yqmRmWd+YTnUCEZQklACWolsqi1nWYtK9Knm+XX1BzV7FfhNgBIqyyzF8qU86HePi0S5clN28gPAOQTx1MXeJm5mQpASBYrU5XzKktS/GweGZslHtyxegB/tHOqVZy3ZeEtCJh1mrZgOCTT3gvE7B4yYmyyOYA8KgA++Ind1AHgwIfoHifhpMz2CEtQmn+4jSKwzvZsrUcS3wnaCcnUqD0Bq/nXwzRd4DtOhVJgyc6keIIBT1Yp+9GUOGNqfnR/7Qfuy75SeaWUX47pMbqWMxFLrdeZklShI9KSoEOKiOxg9ibYVJVlqUXWhqpGsxKWcMaqTq5Iq77pKnrHdw2JjXjdb8GOcHBioIII0lAggggAIIIIACCCOGADpiHjdpyZP+LMQjkTU+F4qu2e0lyZSMhymZMCH1AyLWW4E5G8aVaMWoB3uTqbktqo184x4jFd28qWo2nSzK5s5vbLDCie8X+FBH+9ohzO3iB/8AmxB/yvnNjL+fgIYUptFeQjJ+NqeXyHKjEutudu0TMPOljD4hClIIBUJeVzRzkmE0vaKfFIdSFgqa4JIKUuAxCb5d1WYcH4RFxhcEKTTKa5gC5FvjDWxcfLmIyZk5pIqoOSEXzBrswBDMQ41jLiakqrTfQfTgorQshLSlLEbooRc5QFpKS1yJffI59yjiIekzHJSo11bi+VTcXWid+cQiUDwYp4uQGy+JFEGtSEoFyppOHk92leqhvMXdwUpoSGLCWHIuVHxRUsolzuKU0ySUl8qcw/CHIrrSHZRShanNpSVFXAJWAR7i45RHkzXI3mCUzUAN95YAHRITHMVLzC9DLWgkWAXMB9ZtJhvwjOlrqBWTsEoKIIDZikE1SWWaFr7wKlJuo5U2BhqZhioAEHeJZyCc7KqQCM83dVR8iA4MPYqayUuouMlWy1301IJUkkFACU7ym3TUmGZk1SWcKRY7zo1KU5lJO56wElDrrUisbVFtbEEPCS6KJ1KUuFAFOZVTl9YM/SkR+zc1JSuaS2YqURyOYmniIspmx58yXklpQkb2YzAAAVUUBkBKgztpEbZfZ/ucyStSnDEJSyTW28VE+QhTyulZvqMg7MmqW9AaClYcwcgrLinP9c4eTskH2xx308BcGXzhczBqS2RVBooadRx6CKRkoqxEldikTAl0ucpBoRenixvGQmd7PmESwoutRSVWYKNUpo4AapDVfMIte2G0ZsrD/ZSFqWolLoCiEO9SQ7cn1iR2b2MiRs8KL55iUqmlTkqcAiXm4JdgLa3jSmoU8767IopWdkU6ezKV0VPLuCoyw6nZh9orKkM/qhV+RjS4PDyZGWWqYXHtrSToahCAL18YY2dJCs2deUhJyJzVJ4DgLQ7hpINDc3dn6FqXeFOrKejLMnye6J3S+rEpOgrvJfyMKTggVABSk8T63QBm41c9IijD6AD9cvrE7Cy1FksTfybnzheRMrdk8YJEv0GqHJ1J5m5+EIVLN28YbKylZSp3ABPUkv538eccnKcuA3F4lsoBL01oesII1vDsuWTUCntUA/MaGOqkkHToD8zT3xXOgEpxKgGCqHRVR77eDRabP24UMggABmrutwCrjxccxFSJJI4V4j6wJkK4P0i0K86crwZEoJ7m6wuKSsbtxcG4PP62MSIxOzsUqWpqg+rmsfuHkdOBaNfg8SmYhK0lwoOPpHewmKVZeaMdSnlH4III2CwjkEU209uhJMuWAtY9I+qnlzPKF1asaavJkqLexbzJgSHJAA1JYRXzNtyvVObmLeZv4PFAqYZp+0JUTx9U8k2AtX6R2RgrkqG6WUwcgH1umr8I508fJ/AhqpJbitvrTi0ZXUkJqMrVLH2tKXy66R5vjVYqUvImUZnpFkqZQSACCrMMljoRY0FI9cw2zpQ9IZmsVFwQwNBZr+UN7STLbKEsoOQWAYs1Rcg2saRnnnl452YyE1HRHjn/ABCsLUgy1ZkkgvMwzOHepmMevKJMna0+YQgYacl/WWmWlPXMgKKuiQY2uK2RKJUooZ2BFRlblqKX0tHcNs5CHCUJCuDbxejcTw8RCXVj0j6sepfdjC7V2DjZiM8vISwJSslwSAcqVNkUwbyjHYGbiJGIC95E1BqlVHBukgUIPGtuUe4pRoEu7BmA8PRJvoIqMfsBOImZFpIWyik0d0pUQk8AWLPXyiYYrJ4XHchu7vcj7C2uhaSoBlG4UpThySXu44M1CecWCgd9SSnKpIKUoDqW6cuZV7KItoLQz2b7BImpM2cFpDtLCZhBNt90hJAd2D1YHVovtl4eWiWMgd/WuT94lt6kZ68VT152LqaehUqwRKkKA9dai9Dlmd2s0NikhaWPERxcjEUbIhNQSgmpaqlOC58hWLeaguWdmvQjQ1BGlREOZOZIBYgah6VjM6si6SKmbs1YrlSrKCUpl92FHMCCAWBSTRyBUG4hnCICsSlK5QQpMtQAy+ihJSnKgqcetVSAAaB1MQLhUtSgwZSRY9enBqUENY4zEy80o5mU6kP6QBIoDQKzAcODh3hlKtJvK1v5k2LtKQmn9m6RS49WQPSnH5Ea/SO4LbsuagMttCxsfZUDYirpIetYcxExzoRzJAHK44nygcWmVtYrP3sqUAp2Ngx4NQ28xEnIC40Arm0/K12N4cKgwqU8XUDZtaeTw0Zw0IPDKSSfyux1tq0S48k3ETpbhRSbJJcO7gO3Qszc4iMAggkMwoNHIZXwBHOmsd2hjVK3LrI4vlemYuaDyeog2nNzShh0uStk00FAS3J3NYlJFrMfwuDSkupS6WyqDO9yWNOjdYW4qEJYgkOeHXnGMSjE4bdQtS02ZzQZsrErGW40LRodiYLGYhRzASpabzFbz8kBMyp0qw6xo7uy0asUly2WInBPrA8m+cLTm9LKpSrgAO7Hi/Lxi+w+zJUsVG9qSz2uEig6Di8PIxYSd2nFqP8Aq0K16i3PgzWxsFiVLmTJklUsFkoBKS4qSWSS1dOAEXqcORVdSNVacg/xPg0SlY5RNCbM2Y+dGhQxauelRdgRfiWfXjEzjCRRyk+hBmDUmp6kwkGvDqfpFi6VBix8h8KVYnWI03CEOQHH6rzhbjwSpDJRWtPCvlAqVwY8RUK8nby8YH4Uejv8eHSOhZsatodOnCJVg1OS1UZKj0LMfdXxYRJwmOUiiGAGjbpc8NOoI1oYaUtwQzPc8WBhhJIrp8PHSLQlKDvFkNJ7mp2ftNMzd9FYuk/EHUe/iBE+MQSdHBTUEXHP4CNNsXaHepZTZ00Vz4KHI/EGO1g8Z3vgnv8AUz1KeXVETtPtBSEiXLouY9fZTYnrX4xnxLCE5QzWZy76qpR4su0oaek/9sN4KV9REFcskBnIA4ENyrQ+EYcZJyrO/TYZTVoikrBS3rC1mNrm51uYdw045gxAIoOf3XFTo0MyQkhmAUKg8W0PvPhCyyw4G/rZlc+tusZ07alyzkywWU5SgnKQDWWaUJNWPzHGJZRLSGZNL0/TeJiow000O7b0WfvBzA1iVIQhhUKB9AqNEn2CC7Dhp83Zk1oKasGLmpX6I3rCoOYG4NgR0JirmyyFZraFySUUpbk1eBi+n4yWl3Lfd/oIp8XiklThDOGYm45gVPuaFVLLW5eNyETxPjDcnE5VFRU6glZF75MtX4DMfHjQPEkjKgai3o+JeptTlpENLLLJJUlx3kx2CyCoFCTqBrpVqklsFWsm7J7GiEL7m02fO+zQbDKk10oOMYTaG1ThMRMTaWVkhKtM29zYOSwPuja4KaCA2gjN9uezCp4TMljPl9OWCxmCg9OtfewjSm6kFFvRC6bUZu/URL25JmAEHKS34Tpd2hKkguQkEHVN7g8eIEeX4jYk9M4hAXJSCaZinKl7qCU3f7pqW5xZS9mYwrQEz8ycpVMWpKDlGjZQwD0fMegtFpYWFrqaNGi2PQO84BvH5aQxiJmYh1OQ1jw5C/GPKdn7Yx85BmDImWSwUZbqUfZQgVWbPoNTF5gMFipyUqmzZkuWSxQDkWoULAS2Z60JNBEzwThrOaQRalsmQ/2hbWQkplyGE4kZlJACmAbKWoBehqYqdkbQxgSClRUkOMrqBFa09E14Ax6JhOz2EF8HJvdUpKj4lRJMPz9k4ZgnuhLYuO7dIezOktxoeAjTDEUlTUF82LtLNdmVk7axSm+zJdvR7s0FHqQWv74mIxk9y6J3MGYgAeTKA4MYspmw1pOaXNzi+WYkKVeyVmvheGJ0zFSyww4yl8qgSymLZgzjjz5QpuN9EhqkSdn94U7yEyhU1ckqc15lmLlT11hnaW1ZWGSpblUwgkAn0jQUBsHItSJWwBiFqJnIloTxUFK8k5U/ExK212flzZaxNdRWS5URu7xyqSkUSQSKtUBi9GQpxVW0vTX1/wBkyloVHZTETMQtEs5O7AUuaSMxyqWpkgksCVKa1kqj08pQhISGDCnIWjK9kuy4wqEpDBczu5q2L6TAlIJ5V6gxp5uCT1bU1fzv7o0VV42kjFKeYryl94lybch0jgRyeLD90Lsx46HU0fiG994cTJAuNAf6eFPMQtU2GYrAmEKTE3vUhTGj2MdXhQqoI84hom5Xkk6nlDkrGrTdleJib+4pA3lJFLv8A0V8+QtJKUvmAdx8fhC5qS1JTTHZ7emgbqiEqGjn5isNC7hyBxD+B+sWuJljucn3Q3Ogr/WKkL4Bg1QFXbWLNWBaocSkKr1cMaNzD8oRJlB6V41FiaVoxtwtHe8YOAMr2o4PIkPHZWKZ71uHoWHuPn0guuoajU2Wxck+PHg9okbGnZZ6PvOk+Ice8CGFTAFHK4HhXkRaDBVnIbQiLUpWqJrkJLwsve0mzzMl50B5iKge0DdPlUcxGWwONCvRNRRSFUUnkR+h1j0KKbbHZqRiDmWkpmaTEHKoeIjt4rCKrqtzNCpl0Zn5inqR5j5i/uHKEpIuCxHH+kO4nsvi5YeTiRMGiZqA/TMDXzjP4zG4+VRWGSf5Vh+lSDHLnhKseg9Ti+permVzNwOl2qaWeH50x7FlEBwGAVo9WjETO1OKBDyZaU6neJHNnDxK7jFTFoUcSEy6/wCHKTqEnMc6lAmjClHPOEzjKG7S+YyMUzQmclLE1zJJS1bNUvTURHTtKWxSkmYp2ySt4bpIOZVEjQ7yh0iD/wAOSlZDNmTZwSVApmzCUqTvgfZpZAoU6erzL22GkhKSlLAZiRowKioJA0AdgOQjNVSmtLv0XuMWVCFYeZMB777NIWfspagyk1YLVlc2ScqWGhKhCsRMYOGCRwFAxsE6/Aaw+o8f6+P0iBi1ilQDZ29HlVn+ArSEOi0vF8lt9+bDPcssDtUS903oQXdxzdtIuJG0knpGJk4Ml3BJcuplF+SVA5Dd3eJYSpKSqYUpAuoqLJTSjk5R1gTqR2IlCLNViMajLnWQE82+YePNe1Paw4lX7phkHKokTCLiUCRMWwtTWIXaHtqkDJIR3xoFLPopsaC6+VhTWH+xuzsKuVMmDMufPTlmzJhBIzAgpQwGUE6X00jbFOlDvayfkvfgmEEnoX6MFLASA6AEgBhRmtS0P9wkjMnMWowYDxDdLvFXgNpFDSJz50069AfSHwfzsUFJDpYjkYS9dRrVjmci9vD5QLqWaj+YPhClB6sfH+sK7riSKXt9YsotixuVhzxeuhY/Wnyiw2VLSVrSv2UqetySDQdAfExFEspBW7pHrWBqzOwevB47gEqKlqIO8wAapZ95vVFmHCJzpaESi7XJgSnMWDJc8bOW4mtIRjSlIJNqkl3YCt+QFflDjUGp4MOVzr4/OIO1JZWDKG8tbBuDn9fGISu7JCyQnaRz4NYDd/hEs5oFyiGQRaomzA/HLF5J2glacp3SDerOPeC8J2n2bK8JKkoI72QElBLsSEsUltFAkcjlLHLGfkYw5iiYFImJbMlVx+Jr8lhwW8Y6WMU6U1NrRpCYKMlZGnmTbqDE0oC7Hk30hyTiEEO6S9WUSC/leKWXiQLUpf8AsYWZ2rE/q76+5ozwxCWpLpkzE4Ur9ADzBa+vhDK1rRuhRHIc/Dl7oaTNJetWe500f+8JUCwatAWAtW1DfWKOcd4kpch3kSpE3dBcuAW87HlSIiZRNyAA3i9R1jk2aKAk0Apr05CFZsurLWvsSMRiAK2FGHvV5D3mIKDZ6dGfyiqx2NWqYlKEKUAzqDNQ2FatcnjE+VLmkf4U7/LPxtCrVJSzZXYZZJWuPKdNiC/B6jgQRCSkM5LctfdDiMFOVaVM/mZMTJGwp5vkl83zH3Q5Uq0/hgymaK3ZVzJoH6+AjQdntmkfaLDP6I1HMxJwGwJcs5jvr9pXyFhFqI6uDwEoSz1d+iEVKyatE7BBBHWM4QQQQAM4jCIWGUhKuoH6EZDafZCYg58GsAXMpdUk8uHmI2sEKqUYVFaSLRk1sebpTi0lpmDWecsgj3/Uw3/FUj0pc1J5p+hj0to7GKXZlPo2N798Hmn8Wl+xMP8AIfmYBtoepJU/E5U/B49HMlPsjyEcOHR7KfIQv+Fr8xPf+R5lidpYhVglHgVHzVT3RVTdmzJ5eYVL/FbwFo9d/h0n/pS/yJ+kOy8OhPopSOgAi8OzVF7k/iPI8mw37O5iznRufi9bzgn7C7hQKgvDzPaFUKPvSr3GPXoStAIYgEHQwyrgIzWjsyscRJM8unyjMTknyhNT7Us1HPKogjwJiINkywfssVMlV9CaKFvxgLPgqPQ8V2Xw6qpCpR/7Ryj8tU+6IS+y8wehiKfflufNK0j3Rz3gK9P4bP74Y9YiL8jLfw3Ekf40pd65VD4Ev7oXgdlTkkmYpBqCMr0/O8XiuzE/QyFdUkfWEns3i9FyU9Ao/SM1TCYmSs4DFXjyRhhQEgFiQXzKJOruBQA9GhqfjpaPSW54DXy+ZiwT2Qmq/wASd4Jp8vnFjguyUlFSSTro/jU++Jp9l127tWKSrw5uZqVOmzTllpKAfznwsnrGo2FsLuj3i/S0F25k8b+cXGHwqEBkJAHL6w9HXw2AhR1erM1Ss5aLY5FdtjYsrEAZwQpPorSWWnoeHIuDwiygje4pqzFJ22MPiez+KlEmXlnJ0YhEzoUq3D1cdIiTdqzJYKZstaKVzyiw19MDLpcHSPQ440c6p2ZSlrG6/Qcq766nnaO0CGDLQ3Uc+XMwlXaBB9ZL3u9WbTlG/nYGWv05aFfiSD8RCUbNki0qWOiE/SMz7Jn+f0L9/Hg89VtJSvRStXhlHmYl4PZU+bdOUHhbxUbxvUSEiyQOgEOQ2l2TCLvJ3IliX0RTbK2EiVVTKV7h9YuYII6cIRgrIztt7hBBBFyAggggA//Z"/>
          <p:cNvSpPr>
            <a:spLocks noChangeAspect="1" noChangeArrowheads="1"/>
          </p:cNvSpPr>
          <p:nvPr/>
        </p:nvSpPr>
        <p:spPr bwMode="auto">
          <a:xfrm>
            <a:off x="1640972" y="-144463"/>
            <a:ext cx="229167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18824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52580" name="AutoShape 4" descr="data:image/jpeg;base64,/9j/4AAQSkZJRgABAQAAAQABAAD/2wCEAAkGBxQTEhUSExQWFhUWGBkaGBgXGBsdHBgaGhcYGCAYHhkYHCggGyAmGxkUITEhJykrLi4uFyAzODMsNygtLiwBCgoKDg0OGxAQGywkICYsLCwsLC8sLSwsLCwsNCwsLCwsLCwsLCwsLCwsLCwsLCwsLCwsLCwsLCwsLCwsLCwsLP/AABEIAK8BIAMBIgACEQEDEQH/xAAbAAABBQEBAAAAAAAAAAAAAAAAAgMEBQYBB//EAEUQAAECBAMFBAcFBgQGAwAAAAECEQADITEEEkEFIlFhcQYTgZEyQlKhscHRI2JykvAHFBWC4fEzk6KyFkNTY8LSJDRE/8QAGgEAAgMBAQAAAAAAAAAAAAAAAAMBAgQFBv/EADMRAAIBAgUBBgQEBwAAAAAAAAABAgMRBBIhMVFBBRMiYaHRMpGx8BRSccEVIzNCgeHx/9oADAMBAAIRAxEAPwD3GCCCAAggggAIIIIACCCKnam1ch7uWHXqTZPXnannzpUqRprNIlJvRFopQFTSIE7bUlPrv+EFXvSCIzM+apdVqKutvy2EJKuHujmz7Ql/avmOVHk0X8fl+yodWHzhX8cRwPi/0jPOQOD87+XwgUsm7vx/X1hX46ryW7qJfnbyG9Enl/do7K29LNwoeD/7ST7oz6SPvHlDeYh/feIWOq33Qd1E2OHx0tforBPCx8jWJAjETg1Fhn4+Fa3iZgNrrlneJWjUGpHNJNT0PhGmlj03aasUlS4NZBCZawQCC4IcHiDCo6QkIIIIACCCCAAggggAIIIIACCCCAAggggAIIIIACCCCAAggggAIIIIACCCCAAggggA5GLf7RYUz51uVP7RL7vhG0jDTVhSlK4qUQRwKiY5naUssYjqKu2KUavp939fGJBmAvUG5qz2tUP74jJXxAPRvhHHD0duf9HjkqafU0WFu5dgByB8THBX9N7yY4phV08ePygaj0bqPg7xYgUJhZqeL/X9NCxNABZxWwe39oYUQf6QtYFGKj1Sze8xGZLcLDwxF2LAu960+6x5eMMzpuv1r5kwlXl1iNiJoH66fUQmpiYpaF402za7DP8A8eV+BPwidFf2f/8ArSectJ8w8WEepo/0434Rhluwggjjw0qdjkVmJ23LTRO+eVvP6PFdN26sh0hIH61NDGWpjKUNL3/QuqcmaWCMcrac03mnwb/xAhUvacwH0yfFUJ/iMOGW7lmvgjMy9tzOI+vmYdlbfV6yUkciQfmIusfSZHdSNDBEDCbXlrID5VHRVH6Gxic8aoTjNXi7lGmtzsEEEXICCCCAAggggAIIIIACCCCAAggggAIIIIAOGPO6ylGUsMxIHNtH0UzU1DER6LGV7YhKVSyQDnBCkHUJbebkVAfzCOd2jRz083A6jK0rFYlj9DQ+cd8T4gH+sQEZfUmFP3ZgzJd+J3h0zNyh8FY9QEfcWfgoADzjzco8G0lpWR6zeY+cOCcfa95iGmer2VjqEn4Ew4JyuCvywt5kFh1U4nV/MwhSuvwhHeK4H3Q0pTHePmecZKk2NjEWtTeXjURAmpMxYlpO/MISDwdq+DAw3i9oJSyQ61kFki9+HBtbRW7P2iRiZaiUulaCWO6gFYQA9lKUopT4sHqY04LDzqSTlsWmrRbPY5aAkACgAYdBFfj9u4eSWXMGb2UgqUOqUAkRVdttpmUmXKSopM4qDi5CQCUg6Ev1YGMkMoDJDdG5+MesxOLdJ5Yo5lOlmV2a+Z2xli0qcfBI+Kor9qdpe9AQlExKfWBZ1cE7pNOIjNkEVN3v4XeFoQ9TQdB/T5xhni6s01ccqMVqWX8TQzbw6inu6xPwuPXldCwRrUE63evlFEnLmZJfqHp5UhcqcmUvMklhVRqAwZ3APB9YyXaLuJenGKpmCVebHm5UaitocG0Ak1ljkQcvuywoKQcoExQJ0KVKtW2ci9Y6lKGotFeWUULGoR1q/wAYbr0f0FacCTiJSmzIUOhDv7m/rDQ7r2lpPmP9IU/68FjDvV5SmGi70/EH41jv7mW9AnmCOlkgvBaXVensF0Mz0y2YKzBvZbzf6RYbF2mQoSlklKqIJuDoDqx0+kV37sRUpLA6uNW1A+EKkSgqbKSA28kk5nsc1weTNE0Zyp1E1oEkmrGyjscjseiMgQQQQAEEEEABBBBAAQQQQAEEEEABBBBAARje38tQVJmJBUAFpKXZwrKSAfaZLj8DUeNlFX2mlg4WaT6qSv8AJvfKE4iGam0XpytJM8y79w6B3ibOk5Zg5FyATyLHkYZVtIJ/5uStp8sp8ArdB6gmHcb3YVmmBSD/ANVDtSozZR/vBHOOyFqKfs5kmegilWPipGZP+kR55xja9vv1X0Okmc/ik26TLWOKZqv/AFMdO08R7I/zVf8ApEHG7OlqLrwctR4p7s+9WUxUHDyVEhOGdrjcLdSFkCI7mm+n09y6NBN2lM9ZctI1cqPxUBCJO0pZpnVNV7MoFXukgkdSoCKaTgKujCykka5U+bpSYt8OpQDLUsD2EJyp/Moj/ZFJUqa19l7jEKxpmEFISnDo1BKSo/yIUdNVqpqIoJe1lSp0koTRE5KwDUrKK5lHWgIDUD0EWONxNTLk4dSlfeBYc3Iq33Q3MRm9qgozKUrNNUGJTZIq4TdqU8dXjTh9HtYieqPX/wBr5lq2YZrpKkzZCpKgfWVMSklJHGWqZ4R51snbawAVMu16/MH4xzbE2avCDDJSqYJ6pcxEtBJyzU76ygfeR3m6NQCKu+ewUjMHSVD8JAPihQKX5tG/EZayUtjHRjkuj0OVtRJBcDg+87+VKQ7++pNXr0J+UY/DJmp/5g470k+ZUiYBx04RYy1zfbl/5Sz7u8rHMnSa2kvv/A+y4ZpU44Mzkg8QEv5AKiu2pjWAzNU/ZykisxT0HE1YuQALm0Q5OHmH0p672lS0y3HNSs58mh3JKw6VLSllmmYqK5in0zLJN9BSEqUYy+LM+F7v9iyjwjR4PbchRYzkpLsvkpLuzirKBiYjGS/VmIt7SdTW14xW28InuO/Q6FhiWHpVykKSRU1d70MVGExy6bwpxSP1wh2W6uivdJ7Hpgxab94HNi78tOL++Az0mxBpw09I1jC4bHTHG8BT2Ry59ItcLiKVJP8ANTyA+cIm5LgnuDTHGkVMwpAYUURo/H9PErYClTJ4YHKneUTcnQ1qK+N/HOYdRNkt00/mJJ98bvsthRLkhRvMObhSwHz/AJofgIurVV+mpnrWhEuhHYTnHEfqkAWOMemMAqCEd4OI846Zg4iABUEIEwWev0f6R3vBxEACoISmYDYiFQAEEEEABBBBAAQQQQAEJUHpCo5AB5b2jQjC4kYcKosZpQI0q6AqxIZwLsdWMUG0sBJWrMqWkq9pLhX5kMqNH+1HCBc1piSUZEKCklloKc++k6EFvOt4o9jylISZk1aFpDd3MCVB+K5iAGGWhcOC/KPP4iChNuDtZ7ex0aTvFXGJew0I35i5tElXdKmqysA++VbwNmS71q1outmT5SlISlLoKsooE5CwIGQOkg71eUUQxU2Yp0glw/dglSVMhlEpUa5gC4jRbO2aJa++UrMpRRlBGUpdSAohADe0x0ATxeEzbl8TL3I+FWqb3akJUUhBE2wQCsVqsgVJO6+gaK7HYlUoTULzCYrIUZmVupUkpBKSQQQF8hljSLxKVyR3dEgPRQLLISpLgkPSlWIdmMUnajDTZkwzO7ZEuUm7ZmCc6iAPVSorFSGOYANFYJXsRdkeTiBNJQASooWtYDFKiUpUEEuEgAuLBiWdxFT2g2AsACWAEk79yWF8ij6QcsdR8GMIrNMSkKZClJB3mCkggkHQ2oDq0bRpbBFgkMN8jKSFAEKUPu0JoSVC9IZZwd4kqRldjy587FSZeFSCuQibNHAKEhaEP1WpAHU8DGFwkyY4YkWYK4gAEFWinePTuzMleG2tImSyrusSTLUGIFULUKGyVZQtPApULRW/tD7KHDY9sNLUqXiAZpQAAlCs7LSFGmUuC2j0owjqU7fh00Ib/mlNhsUsUduSiocrhxFvJxE4inc8nmqry9DxgwWy2H2icv4V2q7BJGUXiRidns5R3ikjgZJPGrpBPg8YJKMnZWNa/UclifcrlJDVYFZvoSpvMGHpOGQFZ1KzqADFQzGtKBggW0GtorMGvPVKX5qWn/wB5RMnSmoSVUfIgZR/NNVp0APWMsozvl0Q1LQq+0W2QT3KQSmhWpxVi4SLahy3TjETCKQfapZq/q0G0MOClU0BMw5g4DhFBlCEEA0SLlql9XiJKev2SfNdP9I5RthTSjZFNmaPBZKPmLli7D6GLP8AepaQ7pYA1JLDzYRlkTgzFcpHOhPXeUT/AKYmytnIIEyYskH0bi/slQfwQlJ5xlq4dN3k9Bl77Gh2dteXMmpQskSQoCYuoCXsnqdToNbR653SSkAW0bpHh6sQhCQgMkH0UBgbl1F3Z+FTvF629R/Z7PUrAy8xcpdI6C3ujd2dKMZOKW/7GDGQ0TL/APdxz/QaOiSAGD3eHII7BgGjhxZz+g3COCRW/T3/AFh+CABpMkCxP6flzg7nmfdbhaHYIAG0S2/XID5Q5BBAAQQQQAEEEEABBBBAAQQQQAYb9paFDuJiatnBGp9E095jG7aORIlICQPRZKmIAqoZBTKokFzwj0vtvh82HCtZcyWrwzhKv9KlHwjzHbA3wQ1EklkEEanMr12AfkI4mOjlq35/4baDvGxCkYiYgvLUUkgpKgzsdKikWvZ1S1TUlSypsoAJe8xFBw4+ERJOBGYZ+O9wACwhZHLLNkzUngDF1s9JRlUQMw3lJsMwlLQq3/ckf6oyzVkOFiauWlKZSSV5MpzMcyiBvE2cKzAl2pFnhSr93yTsssqIZaDupUyiCWpUjRxxiLMw5DIAGdRmEZvZzqUG6gxImy1TZKhMUjNRYPrJUlIAWBowJMZL+Il7GMXiZUxlGQAosSQ4c39RaA76tFrO2ihaEpWndVlUpgVKUE0AJUoEMtL+s4SRrESbKTYBtBo26mhPCWgJKjxVEaeo5ktbKMtGIS6iCR6pU5U3AvGpTZDRa4PGmWpKpYQFS92XnclRylCJhTQXIsx3jENM1Uw5lqUuYo7yipJBBDguKC9rCzC0dkLOVbPRIVRL1SQQ59WuvGG9jz197NBVQKVQUTlC1JAawIZ/fFJOTpPi42mlckzJChdvzAv5OxtdobRLL38R+qxKmkEPlS55XpcuTlpwaGSp6t5corDYhshY2RndaFFKn3zlCiq28xLPfyhg4JOR5q5kwa94pKEeKZYSCORMWiEkKKg7U6VP1+MUqZEmWpWVC5ikqUAopLAPrMXRNPvCNCcpLT0S+vQtFrqcxi86ClACUUZRSyWcUCbm1/J4gytlKXQGWSbAJ4XPp7o5n3wvH46aVJTLy94DnZkkBIP3xU5mL/d8To+yqmRmWd+YTnUCEZQklACWolsqi1nWYtK9Knm+XX1BzV7FfhNgBIqyyzF8qU86HePi0S5clN28gPAOQTx1MXeJm5mQpASBYrU5XzKktS/GweGZslHtyxegB/tHOqVZy3ZeEtCJh1mrZgOCTT3gvE7B4yYmyyOYA8KgA++Ind1AHgwIfoHifhpMz2CEtQmn+4jSKwzvZsrUcS3wnaCcnUqD0Bq/nXwzRd4DtOhVJgyc6keIIBT1Yp+9GUOGNqfnR/7Qfuy75SeaWUX47pMbqWMxFLrdeZklShI9KSoEOKiOxg9ibYVJVlqUXWhqpGsxKWcMaqTq5Iq77pKnrHdw2JjXjdb8GOcHBioIII0lAggggAIIIIACCCOGADpiHjdpyZP+LMQjkTU+F4qu2e0lyZSMhymZMCH1AyLWW4E5G8aVaMWoB3uTqbktqo184x4jFd28qWo2nSzK5s5vbLDCie8X+FBH+9ohzO3iB/8AmxB/yvnNjL+fgIYUptFeQjJ+NqeXyHKjEutudu0TMPOljD4hClIIBUJeVzRzkmE0vaKfFIdSFgqa4JIKUuAxCb5d1WYcH4RFxhcEKTTKa5gC5FvjDWxcfLmIyZk5pIqoOSEXzBrswBDMQ41jLiakqrTfQfTgorQshLSlLEbooRc5QFpKS1yJffI59yjiIekzHJSo11bi+VTcXWid+cQiUDwYp4uQGy+JFEGtSEoFyppOHk92leqhvMXdwUpoSGLCWHIuVHxRUsolzuKU0ySUl8qcw/CHIrrSHZRShanNpSVFXAJWAR7i45RHkzXI3mCUzUAN95YAHRITHMVLzC9DLWgkWAXMB9ZtJhvwjOlrqBWTsEoKIIDZikE1SWWaFr7wKlJuo5U2BhqZhioAEHeJZyCc7KqQCM83dVR8iA4MPYqayUuouMlWy1301IJUkkFACU7ym3TUmGZk1SWcKRY7zo1KU5lJO56wElDrrUisbVFtbEEPCS6KJ1KUuFAFOZVTl9YM/SkR+zc1JSuaS2YqURyOYmniIspmx58yXklpQkb2YzAAAVUUBkBKgztpEbZfZ/ucyStSnDEJSyTW28VE+QhTyulZvqMg7MmqW9AaClYcwcgrLinP9c4eTskH2xx308BcGXzhczBqS2RVBooadRx6CKRkoqxEldikTAl0ucpBoRenixvGQmd7PmESwoutRSVWYKNUpo4AapDVfMIte2G0ZsrD/ZSFqWolLoCiEO9SQ7cn1iR2b2MiRs8KL55iUqmlTkqcAiXm4JdgLa3jSmoU8767IopWdkU6ezKV0VPLuCoyw6nZh9orKkM/qhV+RjS4PDyZGWWqYXHtrSToahCAL18YY2dJCs2deUhJyJzVJ4DgLQ7hpINDc3dn6FqXeFOrKejLMnye6J3S+rEpOgrvJfyMKTggVABSk8T63QBm41c9IijD6AD9cvrE7Cy1FksTfybnzheRMrdk8YJEv0GqHJ1J5m5+EIVLN28YbKylZSp3ABPUkv538eccnKcuA3F4lsoBL01oesII1vDsuWTUCntUA/MaGOqkkHToD8zT3xXOgEpxKgGCqHRVR77eDRabP24UMggABmrutwCrjxccxFSJJI4V4j6wJkK4P0i0K86crwZEoJ7m6wuKSsbtxcG4PP62MSIxOzsUqWpqg+rmsfuHkdOBaNfg8SmYhK0lwoOPpHewmKVZeaMdSnlH4III2CwjkEU209uhJMuWAtY9I+qnlzPKF1asaavJkqLexbzJgSHJAA1JYRXzNtyvVObmLeZv4PFAqYZp+0JUTx9U8k2AtX6R2RgrkqG6WUwcgH1umr8I508fJ/AhqpJbitvrTi0ZXUkJqMrVLH2tKXy66R5vjVYqUvImUZnpFkqZQSACCrMMljoRY0FI9cw2zpQ9IZmsVFwQwNBZr+UN7STLbKEsoOQWAYs1Rcg2saRnnnl452YyE1HRHjn/ABCsLUgy1ZkkgvMwzOHepmMevKJMna0+YQgYacl/WWmWlPXMgKKuiQY2uK2RKJUooZ2BFRlblqKX0tHcNs5CHCUJCuDbxejcTw8RCXVj0j6sepfdjC7V2DjZiM8vISwJSslwSAcqVNkUwbyjHYGbiJGIC95E1BqlVHBukgUIPGtuUe4pRoEu7BmA8PRJvoIqMfsBOImZFpIWyik0d0pUQk8AWLPXyiYYrJ4XHchu7vcj7C2uhaSoBlG4UpThySXu44M1CecWCgd9SSnKpIKUoDqW6cuZV7KItoLQz2b7BImpM2cFpDtLCZhBNt90hJAd2D1YHVovtl4eWiWMgd/WuT94lt6kZ68VT152LqaehUqwRKkKA9dai9Dlmd2s0NikhaWPERxcjEUbIhNQSgmpaqlOC58hWLeaguWdmvQjQ1BGlREOZOZIBYgah6VjM6si6SKmbs1YrlSrKCUpl92FHMCCAWBSTRyBUG4hnCICsSlK5QQpMtQAy+ihJSnKgqcetVSAAaB1MQLhUtSgwZSRY9enBqUENY4zEy80o5mU6kP6QBIoDQKzAcODh3hlKtJvK1v5k2LtKQmn9m6RS49WQPSnH5Ea/SO4LbsuagMttCxsfZUDYirpIetYcxExzoRzJAHK44nygcWmVtYrP3sqUAp2Ngx4NQ28xEnIC40Arm0/K12N4cKgwqU8XUDZtaeTw0Zw0IPDKSSfyux1tq0S48k3ETpbhRSbJJcO7gO3Qszc4iMAggkMwoNHIZXwBHOmsd2hjVK3LrI4vlemYuaDyeog2nNzShh0uStk00FAS3J3NYlJFrMfwuDSkupS6WyqDO9yWNOjdYW4qEJYgkOeHXnGMSjE4bdQtS02ZzQZsrErGW40LRodiYLGYhRzASpabzFbz8kBMyp0qw6xo7uy0asUly2WInBPrA8m+cLTm9LKpSrgAO7Hi/Lxi+w+zJUsVG9qSz2uEig6Di8PIxYSd2nFqP8Aq0K16i3PgzWxsFiVLmTJklUsFkoBKS4qSWSS1dOAEXqcORVdSNVacg/xPg0SlY5RNCbM2Y+dGhQxauelRdgRfiWfXjEzjCRRyk+hBmDUmp6kwkGvDqfpFi6VBix8h8KVYnWI03CEOQHH6rzhbjwSpDJRWtPCvlAqVwY8RUK8nby8YH4Uejv8eHSOhZsatodOnCJVg1OS1UZKj0LMfdXxYRJwmOUiiGAGjbpc8NOoI1oYaUtwQzPc8WBhhJIrp8PHSLQlKDvFkNJ7mp2ftNMzd9FYuk/EHUe/iBE+MQSdHBTUEXHP4CNNsXaHepZTZ00Vz4KHI/EGO1g8Z3vgnv8AUz1KeXVETtPtBSEiXLouY9fZTYnrX4xnxLCE5QzWZy76qpR4su0oaek/9sN4KV9REFcskBnIA4ENyrQ+EYcZJyrO/TYZTVoikrBS3rC1mNrm51uYdw045gxAIoOf3XFTo0MyQkhmAUKg8W0PvPhCyyw4G/rZlc+tusZ07alyzkywWU5SgnKQDWWaUJNWPzHGJZRLSGZNL0/TeJiow000O7b0WfvBzA1iVIQhhUKB9AqNEn2CC7Dhp83Zk1oKasGLmpX6I3rCoOYG4NgR0JirmyyFZraFySUUpbk1eBi+n4yWl3Lfd/oIp8XiklThDOGYm45gVPuaFVLLW5eNyETxPjDcnE5VFRU6glZF75MtX4DMfHjQPEkjKgai3o+JeptTlpENLLLJJUlx3kx2CyCoFCTqBrpVqklsFWsm7J7GiEL7m02fO+zQbDKk10oOMYTaG1ThMRMTaWVkhKtM29zYOSwPuja4KaCA2gjN9uezCp4TMljPl9OWCxmCg9OtfewjSm6kFFvRC6bUZu/URL25JmAEHKS34Tpd2hKkguQkEHVN7g8eIEeX4jYk9M4hAXJSCaZinKl7qCU3f7pqW5xZS9mYwrQEz8ycpVMWpKDlGjZQwD0fMegtFpYWFrqaNGi2PQO84BvH5aQxiJmYh1OQ1jw5C/GPKdn7Yx85BmDImWSwUZbqUfZQgVWbPoNTF5gMFipyUqmzZkuWSxQDkWoULAS2Z60JNBEzwThrOaQRalsmQ/2hbWQkplyGE4kZlJACmAbKWoBehqYqdkbQxgSClRUkOMrqBFa09E14Ax6JhOz2EF8HJvdUpKj4lRJMPz9k4ZgnuhLYuO7dIezOktxoeAjTDEUlTUF82LtLNdmVk7axSm+zJdvR7s0FHqQWv74mIxk9y6J3MGYgAeTKA4MYspmw1pOaXNzi+WYkKVeyVmvheGJ0zFSyww4yl8qgSymLZgzjjz5QpuN9EhqkSdn94U7yEyhU1ckqc15lmLlT11hnaW1ZWGSpblUwgkAn0jQUBsHItSJWwBiFqJnIloTxUFK8k5U/ExK212flzZaxNdRWS5URu7xyqSkUSQSKtUBi9GQpxVW0vTX1/wBkyloVHZTETMQtEs5O7AUuaSMxyqWpkgksCVKa1kqj08pQhISGDCnIWjK9kuy4wqEpDBczu5q2L6TAlIJ5V6gxp5uCT1bU1fzv7o0VV42kjFKeYryl94lybch0jgRyeLD90Lsx46HU0fiG994cTJAuNAf6eFPMQtU2GYrAmEKTE3vUhTGj2MdXhQqoI84hom5Xkk6nlDkrGrTdleJib+4pA3lJFLv8A0V8+QtJKUvmAdx8fhC5qS1JTTHZ7emgbqiEqGjn5isNC7hyBxD+B+sWuJljucn3Q3Ogr/WKkL4Bg1QFXbWLNWBaocSkKr1cMaNzD8oRJlB6V41FiaVoxtwtHe8YOAMr2o4PIkPHZWKZ71uHoWHuPn0guuoajU2Wxck+PHg9okbGnZZ6PvOk+Ice8CGFTAFHK4HhXkRaDBVnIbQiLUpWqJrkJLwsve0mzzMl50B5iKge0DdPlUcxGWwONCvRNRRSFUUnkR+h1j0KKbbHZqRiDmWkpmaTEHKoeIjt4rCKrqtzNCpl0Zn5inqR5j5i/uHKEpIuCxHH+kO4nsvi5YeTiRMGiZqA/TMDXzjP4zG4+VRWGSf5Vh+lSDHLnhKseg9Ti+permVzNwOl2qaWeH50x7FlEBwGAVo9WjETO1OKBDyZaU6neJHNnDxK7jFTFoUcSEy6/wCHKTqEnMc6lAmjClHPOEzjKG7S+YyMUzQmclLE1zJJS1bNUvTURHTtKWxSkmYp2ySt4bpIOZVEjQ7yh0iD/wAOSlZDNmTZwSVApmzCUqTvgfZpZAoU6erzL22GkhKSlLAZiRowKioJA0AdgOQjNVSmtLv0XuMWVCFYeZMB777NIWfspagyk1YLVlc2ScqWGhKhCsRMYOGCRwFAxsE6/Aaw+o8f6+P0iBi1ilQDZ29HlVn+ArSEOi0vF8lt9+bDPcssDtUS903oQXdxzdtIuJG0knpGJk4Ml3BJcuplF+SVA5Dd3eJYSpKSqYUpAuoqLJTSjk5R1gTqR2IlCLNViMajLnWQE82+YePNe1Paw4lX7phkHKokTCLiUCRMWwtTWIXaHtqkDJIR3xoFLPopsaC6+VhTWH+xuzsKuVMmDMufPTlmzJhBIzAgpQwGUE6X00jbFOlDvayfkvfgmEEnoX6MFLASA6AEgBhRmtS0P9wkjMnMWowYDxDdLvFXgNpFDSJz50069AfSHwfzsUFJDpYjkYS9dRrVjmci9vD5QLqWaj+YPhClB6sfH+sK7riSKXt9YsotixuVhzxeuhY/Wnyiw2VLSVrSv2UqetySDQdAfExFEspBW7pHrWBqzOwevB47gEqKlqIO8wAapZ95vVFmHCJzpaESi7XJgSnMWDJc8bOW4mtIRjSlIJNqkl3YCt+QFflDjUGp4MOVzr4/OIO1JZWDKG8tbBuDn9fGISu7JCyQnaRz4NYDd/hEs5oFyiGQRaomzA/HLF5J2glacp3SDerOPeC8J2n2bK8JKkoI72QElBLsSEsUltFAkcjlLHLGfkYw5iiYFImJbMlVx+Jr8lhwW8Y6WMU6U1NrRpCYKMlZGnmTbqDE0oC7Hk30hyTiEEO6S9WUSC/leKWXiQLUpf8AsYWZ2rE/q76+5ozwxCWpLpkzE4Ur9ADzBa+vhDK1rRuhRHIc/Dl7oaTNJetWe500f+8JUCwatAWAtW1DfWKOcd4kpch3kSpE3dBcuAW87HlSIiZRNyAA3i9R1jk2aKAk0Apr05CFZsurLWvsSMRiAK2FGHvV5D3mIKDZ6dGfyiqx2NWqYlKEKUAzqDNQ2FatcnjE+VLmkf4U7/LPxtCrVJSzZXYZZJWuPKdNiC/B6jgQRCSkM5LctfdDiMFOVaVM/mZMTJGwp5vkl83zH3Q5Uq0/hgymaK3ZVzJoH6+AjQdntmkfaLDP6I1HMxJwGwJcs5jvr9pXyFhFqI6uDwEoSz1d+iEVKyatE7BBBHWM4QQQQAM4jCIWGUhKuoH6EZDafZCYg58GsAXMpdUk8uHmI2sEKqUYVFaSLRk1sebpTi0lpmDWecsgj3/Uw3/FUj0pc1J5p+hj0to7GKXZlPo2N798Hmn8Wl+xMP8AIfmYBtoepJU/E5U/B49HMlPsjyEcOHR7KfIQv+Fr8xPf+R5lidpYhVglHgVHzVT3RVTdmzJ5eYVL/FbwFo9d/h0n/pS/yJ+kOy8OhPopSOgAi8OzVF7k/iPI8mw37O5iznRufi9bzgn7C7hQKgvDzPaFUKPvSr3GPXoStAIYgEHQwyrgIzWjsyscRJM8unyjMTknyhNT7Us1HPKogjwJiINkywfssVMlV9CaKFvxgLPgqPQ8V2Xw6qpCpR/7Ryj8tU+6IS+y8wehiKfflufNK0j3Rz3gK9P4bP74Y9YiL8jLfw3Ekf40pd65VD4Ev7oXgdlTkkmYpBqCMr0/O8XiuzE/QyFdUkfWEns3i9FyU9Ao/SM1TCYmSs4DFXjyRhhQEgFiQXzKJOruBQA9GhqfjpaPSW54DXy+ZiwT2Qmq/wASd4Jp8vnFjguyUlFSSTro/jU++Jp9l127tWKSrw5uZqVOmzTllpKAfznwsnrGo2FsLuj3i/S0F25k8b+cXGHwqEBkJAHL6w9HXw2AhR1erM1Ss5aLY5FdtjYsrEAZwQpPorSWWnoeHIuDwiygje4pqzFJ22MPiez+KlEmXlnJ0YhEzoUq3D1cdIiTdqzJYKZstaKVzyiw19MDLpcHSPQ440c6p2ZSlrG6/Qcq766nnaO0CGDLQ3Uc+XMwlXaBB9ZL3u9WbTlG/nYGWv05aFfiSD8RCUbNki0qWOiE/SMz7Jn+f0L9/Hg89VtJSvRStXhlHmYl4PZU+bdOUHhbxUbxvUSEiyQOgEOQ2l2TCLvJ3IliX0RTbK2EiVVTKV7h9YuYII6cIRgrIztt7hBBBFyAggggA//Z"/>
          <p:cNvSpPr>
            <a:spLocks noChangeAspect="1" noChangeArrowheads="1"/>
          </p:cNvSpPr>
          <p:nvPr/>
        </p:nvSpPr>
        <p:spPr bwMode="auto">
          <a:xfrm>
            <a:off x="1640972" y="-144463"/>
            <a:ext cx="229167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18824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52582" name="AutoShape 6" descr="data:image/jpeg;base64,/9j/4AAQSkZJRgABAQAAAQABAAD/2wCEAAkGBxQTEhUSExQWFhUWGBkaGBgXGBsdHBgaGhcYGCAYHhkYHCggGyAmGxkUITEhJykrLi4uFyAzODMsNygtLiwBCgoKDg0OGxAQGywkICYsLCwsLC8sLSwsLCwsNCwsLCwsLCwsLCwsLCwsLCwsLCwsLCwsLCwsLCwsLCwsLCwsLP/AABEIAK8BIAMBIgACEQEDEQH/xAAbAAABBQEBAAAAAAAAAAAAAAAAAgMEBQYBB//EAEUQAAECBAMFBAcFBgQGAwAAAAECEQADITEEEkEFIlFhcQYTgZEyQlKhscHRI2JykvAHFBWC4fEzk6KyFkNTY8LSJDRE/8QAGgEAAgMBAQAAAAAAAAAAAAAAAAMBAgQFBv/EADMRAAIBAgUBBgQEBwAAAAAAAAABAgMRBBIhMVFBBRMiYaHRMpGx8BRSccEVIzNCgeHx/9oADAMBAAIRAxEAPwD3GCCCAAggggAIIIIACCCKnam1ch7uWHXqTZPXnannzpUqRprNIlJvRFopQFTSIE7bUlPrv+EFXvSCIzM+apdVqKutvy2EJKuHujmz7Ql/avmOVHk0X8fl+yodWHzhX8cRwPi/0jPOQOD87+XwgUsm7vx/X1hX46ryW7qJfnbyG9Enl/do7K29LNwoeD/7ST7oz6SPvHlDeYh/feIWOq33Qd1E2OHx0tforBPCx8jWJAjETg1Fhn4+Fa3iZgNrrlneJWjUGpHNJNT0PhGmlj03aasUlS4NZBCZawQCC4IcHiDCo6QkIIIIACCCCAAggggAIIIIACCCCAAggggAIIIIACCCCAAggggAIIIIACCCCAAggggA5GLf7RYUz51uVP7RL7vhG0jDTVhSlK4qUQRwKiY5naUssYjqKu2KUavp939fGJBmAvUG5qz2tUP74jJXxAPRvhHHD0duf9HjkqafU0WFu5dgByB8THBX9N7yY4phV08ePygaj0bqPg7xYgUJhZqeL/X9NCxNABZxWwe39oYUQf6QtYFGKj1Sze8xGZLcLDwxF2LAu960+6x5eMMzpuv1r5kwlXl1iNiJoH66fUQmpiYpaF402za7DP8A8eV+BPwidFf2f/8ArSectJ8w8WEepo/0434Rhluwggjjw0qdjkVmJ23LTRO+eVvP6PFdN26sh0hIH61NDGWpjKUNL3/QuqcmaWCMcrac03mnwb/xAhUvacwH0yfFUJ/iMOGW7lmvgjMy9tzOI+vmYdlbfV6yUkciQfmIusfSZHdSNDBEDCbXlrID5VHRVH6Gxic8aoTjNXi7lGmtzsEEEXICCCCAAggggAIIIIACCCCAAggggAIIIIAOGPO6ylGUsMxIHNtH0UzU1DER6LGV7YhKVSyQDnBCkHUJbebkVAfzCOd2jRz083A6jK0rFYlj9DQ+cd8T4gH+sQEZfUmFP3ZgzJd+J3h0zNyh8FY9QEfcWfgoADzjzco8G0lpWR6zeY+cOCcfa95iGmer2VjqEn4Ew4JyuCvywt5kFh1U4nV/MwhSuvwhHeK4H3Q0pTHePmecZKk2NjEWtTeXjURAmpMxYlpO/MISDwdq+DAw3i9oJSyQ61kFki9+HBtbRW7P2iRiZaiUulaCWO6gFYQA9lKUopT4sHqY04LDzqSTlsWmrRbPY5aAkACgAYdBFfj9u4eSWXMGb2UgqUOqUAkRVdttpmUmXKSopM4qDi5CQCUg6Ev1YGMkMoDJDdG5+MesxOLdJ5Yo5lOlmV2a+Z2xli0qcfBI+Kor9qdpe9AQlExKfWBZ1cE7pNOIjNkEVN3v4XeFoQ9TQdB/T5xhni6s01ccqMVqWX8TQzbw6inu6xPwuPXldCwRrUE63evlFEnLmZJfqHp5UhcqcmUvMklhVRqAwZ3APB9YyXaLuJenGKpmCVebHm5UaitocG0Ak1ljkQcvuywoKQcoExQJ0KVKtW2ci9Y6lKGotFeWUULGoR1q/wAYbr0f0FacCTiJSmzIUOhDv7m/rDQ7r2lpPmP9IU/68FjDvV5SmGi70/EH41jv7mW9AnmCOlkgvBaXVensF0Mz0y2YKzBvZbzf6RYbF2mQoSlklKqIJuDoDqx0+kV37sRUpLA6uNW1A+EKkSgqbKSA28kk5nsc1weTNE0Zyp1E1oEkmrGyjscjseiMgQQQQAEEEEABBBBAAQQQQAEEEEABBBBAARje38tQVJmJBUAFpKXZwrKSAfaZLj8DUeNlFX2mlg4WaT6qSv8AJvfKE4iGam0XpytJM8y79w6B3ibOk5Zg5FyATyLHkYZVtIJ/5uStp8sp8ArdB6gmHcb3YVmmBSD/ANVDtSozZR/vBHOOyFqKfs5kmegilWPipGZP+kR55xja9vv1X0Okmc/ik26TLWOKZqv/AFMdO08R7I/zVf8ApEHG7OlqLrwctR4p7s+9WUxUHDyVEhOGdrjcLdSFkCI7mm+n09y6NBN2lM9ZctI1cqPxUBCJO0pZpnVNV7MoFXukgkdSoCKaTgKujCykka5U+bpSYt8OpQDLUsD2EJyp/Moj/ZFJUqa19l7jEKxpmEFISnDo1BKSo/yIUdNVqpqIoJe1lSp0koTRE5KwDUrKK5lHWgIDUD0EWONxNTLk4dSlfeBYc3Iq33Q3MRm9qgozKUrNNUGJTZIq4TdqU8dXjTh9HtYieqPX/wBr5lq2YZrpKkzZCpKgfWVMSklJHGWqZ4R51snbawAVMu16/MH4xzbE2avCDDJSqYJ6pcxEtBJyzU76ygfeR3m6NQCKu+ewUjMHSVD8JAPihQKX5tG/EZayUtjHRjkuj0OVtRJBcDg+87+VKQ7++pNXr0J+UY/DJmp/5g470k+ZUiYBx04RYy1zfbl/5Sz7u8rHMnSa2kvv/A+y4ZpU44Mzkg8QEv5AKiu2pjWAzNU/ZykisxT0HE1YuQALm0Q5OHmH0p672lS0y3HNSs58mh3JKw6VLSllmmYqK5in0zLJN9BSEqUYy+LM+F7v9iyjwjR4PbchRYzkpLsvkpLuzirKBiYjGS/VmIt7SdTW14xW28InuO/Q6FhiWHpVykKSRU1d70MVGExy6bwpxSP1wh2W6uivdJ7Hpgxab94HNi78tOL++Az0mxBpw09I1jC4bHTHG8BT2Ry59ItcLiKVJP8ANTyA+cIm5LgnuDTHGkVMwpAYUURo/H9PErYClTJ4YHKneUTcnQ1qK+N/HOYdRNkt00/mJJ98bvsthRLkhRvMObhSwHz/AJofgIurVV+mpnrWhEuhHYTnHEfqkAWOMemMAqCEd4OI846Zg4iABUEIEwWev0f6R3vBxEACoISmYDYiFQAEEEEABBBBAAQQQQAEJUHpCo5AB5b2jQjC4kYcKosZpQI0q6AqxIZwLsdWMUG0sBJWrMqWkq9pLhX5kMqNH+1HCBc1piSUZEKCklloKc++k6EFvOt4o9jylISZk1aFpDd3MCVB+K5iAGGWhcOC/KPP4iChNuDtZ7ex0aTvFXGJew0I35i5tElXdKmqysA++VbwNmS71q1outmT5SlISlLoKsooE5CwIGQOkg71eUUQxU2Yp0glw/dglSVMhlEpUa5gC4jRbO2aJa++UrMpRRlBGUpdSAohADe0x0ATxeEzbl8TL3I+FWqb3akJUUhBE2wQCsVqsgVJO6+gaK7HYlUoTULzCYrIUZmVupUkpBKSQQQF8hljSLxKVyR3dEgPRQLLISpLgkPSlWIdmMUnajDTZkwzO7ZEuUm7ZmCc6iAPVSorFSGOYANFYJXsRdkeTiBNJQASooWtYDFKiUpUEEuEgAuLBiWdxFT2g2AsACWAEk79yWF8ij6QcsdR8GMIrNMSkKZClJB3mCkggkHQ2oDq0bRpbBFgkMN8jKSFAEKUPu0JoSVC9IZZwd4kqRldjy587FSZeFSCuQibNHAKEhaEP1WpAHU8DGFwkyY4YkWYK4gAEFWinePTuzMleG2tImSyrusSTLUGIFULUKGyVZQtPApULRW/tD7KHDY9sNLUqXiAZpQAAlCs7LSFGmUuC2j0owjqU7fh00Ib/mlNhsUsUduSiocrhxFvJxE4inc8nmqry9DxgwWy2H2icv4V2q7BJGUXiRidns5R3ikjgZJPGrpBPg8YJKMnZWNa/UclifcrlJDVYFZvoSpvMGHpOGQFZ1KzqADFQzGtKBggW0GtorMGvPVKX5qWn/wB5RMnSmoSVUfIgZR/NNVp0APWMsozvl0Q1LQq+0W2QT3KQSmhWpxVi4SLahy3TjETCKQfapZq/q0G0MOClU0BMw5g4DhFBlCEEA0SLlql9XiJKev2SfNdP9I5RthTSjZFNmaPBZKPmLli7D6GLP8AepaQ7pYA1JLDzYRlkTgzFcpHOhPXeUT/AKYmytnIIEyYskH0bi/slQfwQlJ5xlq4dN3k9Bl77Gh2dteXMmpQskSQoCYuoCXsnqdToNbR653SSkAW0bpHh6sQhCQgMkH0UBgbl1F3Z+FTvF629R/Z7PUrAy8xcpdI6C3ujd2dKMZOKW/7GDGQ0TL/APdxz/QaOiSAGD3eHII7BgGjhxZz+g3COCRW/T3/AFh+CABpMkCxP6flzg7nmfdbhaHYIAG0S2/XID5Q5BBAAQQQQAEEEEABBBBAAQQQQAYb9paFDuJiatnBGp9E095jG7aORIlICQPRZKmIAqoZBTKokFzwj0vtvh82HCtZcyWrwzhKv9KlHwjzHbA3wQ1EklkEEanMr12AfkI4mOjlq35/4baDvGxCkYiYgvLUUkgpKgzsdKikWvZ1S1TUlSypsoAJe8xFBw4+ERJOBGYZ+O9wACwhZHLLNkzUngDF1s9JRlUQMw3lJsMwlLQq3/ckf6oyzVkOFiauWlKZSSV5MpzMcyiBvE2cKzAl2pFnhSr93yTsssqIZaDupUyiCWpUjRxxiLMw5DIAGdRmEZvZzqUG6gxImy1TZKhMUjNRYPrJUlIAWBowJMZL+Il7GMXiZUxlGQAosSQ4c39RaA76tFrO2ihaEpWndVlUpgVKUE0AJUoEMtL+s4SRrESbKTYBtBo26mhPCWgJKjxVEaeo5ktbKMtGIS6iCR6pU5U3AvGpTZDRa4PGmWpKpYQFS92XnclRylCJhTQXIsx3jENM1Uw5lqUuYo7yipJBBDguKC9rCzC0dkLOVbPRIVRL1SQQ59WuvGG9jz197NBVQKVQUTlC1JAawIZ/fFJOTpPi42mlckzJChdvzAv5OxtdobRLL38R+qxKmkEPlS55XpcuTlpwaGSp6t5corDYhshY2RndaFFKn3zlCiq28xLPfyhg4JOR5q5kwa94pKEeKZYSCORMWiEkKKg7U6VP1+MUqZEmWpWVC5ikqUAopLAPrMXRNPvCNCcpLT0S+vQtFrqcxi86ClACUUZRSyWcUCbm1/J4gytlKXQGWSbAJ4XPp7o5n3wvH46aVJTLy94DnZkkBIP3xU5mL/d8To+yqmRmWd+YTnUCEZQklACWolsqi1nWYtK9Knm+XX1BzV7FfhNgBIqyyzF8qU86HePi0S5clN28gPAOQTx1MXeJm5mQpASBYrU5XzKktS/GweGZslHtyxegB/tHOqVZy3ZeEtCJh1mrZgOCTT3gvE7B4yYmyyOYA8KgA++Ind1AHgwIfoHifhpMz2CEtQmn+4jSKwzvZsrUcS3wnaCcnUqD0Bq/nXwzRd4DtOhVJgyc6keIIBT1Yp+9GUOGNqfnR/7Qfuy75SeaWUX47pMbqWMxFLrdeZklShI9KSoEOKiOxg9ibYVJVlqUXWhqpGsxKWcMaqTq5Iq77pKnrHdw2JjXjdb8GOcHBioIII0lAggggAIIIIACCCOGADpiHjdpyZP+LMQjkTU+F4qu2e0lyZSMhymZMCH1AyLWW4E5G8aVaMWoB3uTqbktqo184x4jFd28qWo2nSzK5s5vbLDCie8X+FBH+9ohzO3iB/8AmxB/yvnNjL+fgIYUptFeQjJ+NqeXyHKjEutudu0TMPOljD4hClIIBUJeVzRzkmE0vaKfFIdSFgqa4JIKUuAxCb5d1WYcH4RFxhcEKTTKa5gC5FvjDWxcfLmIyZk5pIqoOSEXzBrswBDMQ41jLiakqrTfQfTgorQshLSlLEbooRc5QFpKS1yJffI59yjiIekzHJSo11bi+VTcXWid+cQiUDwYp4uQGy+JFEGtSEoFyppOHk92leqhvMXdwUpoSGLCWHIuVHxRUsolzuKU0ySUl8qcw/CHIrrSHZRShanNpSVFXAJWAR7i45RHkzXI3mCUzUAN95YAHRITHMVLzC9DLWgkWAXMB9ZtJhvwjOlrqBWTsEoKIIDZikE1SWWaFr7wKlJuo5U2BhqZhioAEHeJZyCc7KqQCM83dVR8iA4MPYqayUuouMlWy1301IJUkkFACU7ym3TUmGZk1SWcKRY7zo1KU5lJO56wElDrrUisbVFtbEEPCS6KJ1KUuFAFOZVTl9YM/SkR+zc1JSuaS2YqURyOYmniIspmx58yXklpQkb2YzAAAVUUBkBKgztpEbZfZ/ucyStSnDEJSyTW28VE+QhTyulZvqMg7MmqW9AaClYcwcgrLinP9c4eTskH2xx308BcGXzhczBqS2RVBooadRx6CKRkoqxEldikTAl0ucpBoRenixvGQmd7PmESwoutRSVWYKNUpo4AapDVfMIte2G0ZsrD/ZSFqWolLoCiEO9SQ7cn1iR2b2MiRs8KL55iUqmlTkqcAiXm4JdgLa3jSmoU8767IopWdkU6ezKV0VPLuCoyw6nZh9orKkM/qhV+RjS4PDyZGWWqYXHtrSToahCAL18YY2dJCs2deUhJyJzVJ4DgLQ7hpINDc3dn6FqXeFOrKejLMnye6J3S+rEpOgrvJfyMKTggVABSk8T63QBm41c9IijD6AD9cvrE7Cy1FksTfybnzheRMrdk8YJEv0GqHJ1J5m5+EIVLN28YbKylZSp3ABPUkv538eccnKcuA3F4lsoBL01oesII1vDsuWTUCntUA/MaGOqkkHToD8zT3xXOgEpxKgGCqHRVR77eDRabP24UMggABmrutwCrjxccxFSJJI4V4j6wJkK4P0i0K86crwZEoJ7m6wuKSsbtxcG4PP62MSIxOzsUqWpqg+rmsfuHkdOBaNfg8SmYhK0lwoOPpHewmKVZeaMdSnlH4III2CwjkEU209uhJMuWAtY9I+qnlzPKF1asaavJkqLexbzJgSHJAA1JYRXzNtyvVObmLeZv4PFAqYZp+0JUTx9U8k2AtX6R2RgrkqG6WUwcgH1umr8I508fJ/AhqpJbitvrTi0ZXUkJqMrVLH2tKXy66R5vjVYqUvImUZnpFkqZQSACCrMMljoRY0FI9cw2zpQ9IZmsVFwQwNBZr+UN7STLbKEsoOQWAYs1Rcg2saRnnnl452YyE1HRHjn/ABCsLUgy1ZkkgvMwzOHepmMevKJMna0+YQgYacl/WWmWlPXMgKKuiQY2uK2RKJUooZ2BFRlblqKX0tHcNs5CHCUJCuDbxejcTw8RCXVj0j6sepfdjC7V2DjZiM8vISwJSslwSAcqVNkUwbyjHYGbiJGIC95E1BqlVHBukgUIPGtuUe4pRoEu7BmA8PRJvoIqMfsBOImZFpIWyik0d0pUQk8AWLPXyiYYrJ4XHchu7vcj7C2uhaSoBlG4UpThySXu44M1CecWCgd9SSnKpIKUoDqW6cuZV7KItoLQz2b7BImpM2cFpDtLCZhBNt90hJAd2D1YHVovtl4eWiWMgd/WuT94lt6kZ68VT152LqaehUqwRKkKA9dai9Dlmd2s0NikhaWPERxcjEUbIhNQSgmpaqlOC58hWLeaguWdmvQjQ1BGlREOZOZIBYgah6VjM6si6SKmbs1YrlSrKCUpl92FHMCCAWBSTRyBUG4hnCICsSlK5QQpMtQAy+ihJSnKgqcetVSAAaB1MQLhUtSgwZSRY9enBqUENY4zEy80o5mU6kP6QBIoDQKzAcODh3hlKtJvK1v5k2LtKQmn9m6RS49WQPSnH5Ea/SO4LbsuagMttCxsfZUDYirpIetYcxExzoRzJAHK44nygcWmVtYrP3sqUAp2Ngx4NQ28xEnIC40Arm0/K12N4cKgwqU8XUDZtaeTw0Zw0IPDKSSfyux1tq0S48k3ETpbhRSbJJcO7gO3Qszc4iMAggkMwoNHIZXwBHOmsd2hjVK3LrI4vlemYuaDyeog2nNzShh0uStk00FAS3J3NYlJFrMfwuDSkupS6WyqDO9yWNOjdYW4qEJYgkOeHXnGMSjE4bdQtS02ZzQZsrErGW40LRodiYLGYhRzASpabzFbz8kBMyp0qw6xo7uy0asUly2WInBPrA8m+cLTm9LKpSrgAO7Hi/Lxi+w+zJUsVG9qSz2uEig6Di8PIxYSd2nFqP8Aq0K16i3PgzWxsFiVLmTJklUsFkoBKS4qSWSS1dOAEXqcORVdSNVacg/xPg0SlY5RNCbM2Y+dGhQxauelRdgRfiWfXjEzjCRRyk+hBmDUmp6kwkGvDqfpFi6VBix8h8KVYnWI03CEOQHH6rzhbjwSpDJRWtPCvlAqVwY8RUK8nby8YH4Uejv8eHSOhZsatodOnCJVg1OS1UZKj0LMfdXxYRJwmOUiiGAGjbpc8NOoI1oYaUtwQzPc8WBhhJIrp8PHSLQlKDvFkNJ7mp2ftNMzd9FYuk/EHUe/iBE+MQSdHBTUEXHP4CNNsXaHepZTZ00Vz4KHI/EGO1g8Z3vgnv8AUz1KeXVETtPtBSEiXLouY9fZTYnrX4xnxLCE5QzWZy76qpR4su0oaek/9sN4KV9REFcskBnIA4ENyrQ+EYcZJyrO/TYZTVoikrBS3rC1mNrm51uYdw045gxAIoOf3XFTo0MyQkhmAUKg8W0PvPhCyyw4G/rZlc+tusZ07alyzkywWU5SgnKQDWWaUJNWPzHGJZRLSGZNL0/TeJiow000O7b0WfvBzA1iVIQhhUKB9AqNEn2CC7Dhp83Zk1oKasGLmpX6I3rCoOYG4NgR0JirmyyFZraFySUUpbk1eBi+n4yWl3Lfd/oIp8XiklThDOGYm45gVPuaFVLLW5eNyETxPjDcnE5VFRU6glZF75MtX4DMfHjQPEkjKgai3o+JeptTlpENLLLJJUlx3kx2CyCoFCTqBrpVqklsFWsm7J7GiEL7m02fO+zQbDKk10oOMYTaG1ThMRMTaWVkhKtM29zYOSwPuja4KaCA2gjN9uezCp4TMljPl9OWCxmCg9OtfewjSm6kFFvRC6bUZu/URL25JmAEHKS34Tpd2hKkguQkEHVN7g8eIEeX4jYk9M4hAXJSCaZinKl7qCU3f7pqW5xZS9mYwrQEz8ycpVMWpKDlGjZQwD0fMegtFpYWFrqaNGi2PQO84BvH5aQxiJmYh1OQ1jw5C/GPKdn7Yx85BmDImWSwUZbqUfZQgVWbPoNTF5gMFipyUqmzZkuWSxQDkWoULAS2Z60JNBEzwThrOaQRalsmQ/2hbWQkplyGE4kZlJACmAbKWoBehqYqdkbQxgSClRUkOMrqBFa09E14Ax6JhOz2EF8HJvdUpKj4lRJMPz9k4ZgnuhLYuO7dIezOktxoeAjTDEUlTUF82LtLNdmVk7axSm+zJdvR7s0FHqQWv74mIxk9y6J3MGYgAeTKA4MYspmw1pOaXNzi+WYkKVeyVmvheGJ0zFSyww4yl8qgSymLZgzjjz5QpuN9EhqkSdn94U7yEyhU1ckqc15lmLlT11hnaW1ZWGSpblUwgkAn0jQUBsHItSJWwBiFqJnIloTxUFK8k5U/ExK212flzZaxNdRWS5URu7xyqSkUSQSKtUBi9GQpxVW0vTX1/wBkyloVHZTETMQtEs5O7AUuaSMxyqWpkgksCVKa1kqj08pQhISGDCnIWjK9kuy4wqEpDBczu5q2L6TAlIJ5V6gxp5uCT1bU1fzv7o0VV42kjFKeYryl94lybch0jgRyeLD90Lsx46HU0fiG994cTJAuNAf6eFPMQtU2GYrAmEKTE3vUhTGj2MdXhQqoI84hom5Xkk6nlDkrGrTdleJib+4pA3lJFLv8A0V8+QtJKUvmAdx8fhC5qS1JTTHZ7emgbqiEqGjn5isNC7hyBxD+B+sWuJljucn3Q3Ogr/WKkL4Bg1QFXbWLNWBaocSkKr1cMaNzD8oRJlB6V41FiaVoxtwtHe8YOAMr2o4PIkPHZWKZ71uHoWHuPn0guuoajU2Wxck+PHg9okbGnZZ6PvOk+Ice8CGFTAFHK4HhXkRaDBVnIbQiLUpWqJrkJLwsve0mzzMl50B5iKge0DdPlUcxGWwONCvRNRRSFUUnkR+h1j0KKbbHZqRiDmWkpmaTEHKoeIjt4rCKrqtzNCpl0Zn5inqR5j5i/uHKEpIuCxHH+kO4nsvi5YeTiRMGiZqA/TMDXzjP4zG4+VRWGSf5Vh+lSDHLnhKseg9Ti+permVzNwOl2qaWeH50x7FlEBwGAVo9WjETO1OKBDyZaU6neJHNnDxK7jFTFoUcSEy6/wCHKTqEnMc6lAmjClHPOEzjKG7S+YyMUzQmclLE1zJJS1bNUvTURHTtKWxSkmYp2ySt4bpIOZVEjQ7yh0iD/wAOSlZDNmTZwSVApmzCUqTvgfZpZAoU6erzL22GkhKSlLAZiRowKioJA0AdgOQjNVSmtLv0XuMWVCFYeZMB777NIWfspagyk1YLVlc2ScqWGhKhCsRMYOGCRwFAxsE6/Aaw+o8f6+P0iBi1ilQDZ29HlVn+ArSEOi0vF8lt9+bDPcssDtUS903oQXdxzdtIuJG0knpGJk4Ml3BJcuplF+SVA5Dd3eJYSpKSqYUpAuoqLJTSjk5R1gTqR2IlCLNViMajLnWQE82+YePNe1Paw4lX7phkHKokTCLiUCRMWwtTWIXaHtqkDJIR3xoFLPopsaC6+VhTWH+xuzsKuVMmDMufPTlmzJhBIzAgpQwGUE6X00jbFOlDvayfkvfgmEEnoX6MFLASA6AEgBhRmtS0P9wkjMnMWowYDxDdLvFXgNpFDSJz50069AfSHwfzsUFJDpYjkYS9dRrVjmci9vD5QLqWaj+YPhClB6sfH+sK7riSKXt9YsotixuVhzxeuhY/Wnyiw2VLSVrSv2UqetySDQdAfExFEspBW7pHrWBqzOwevB47gEqKlqIO8wAapZ95vVFmHCJzpaESi7XJgSnMWDJc8bOW4mtIRjSlIJNqkl3YCt+QFflDjUGp4MOVzr4/OIO1JZWDKG8tbBuDn9fGISu7JCyQnaRz4NYDd/hEs5oFyiGQRaomzA/HLF5J2glacp3SDerOPeC8J2n2bK8JKkoI72QElBLsSEsUltFAkcjlLHLGfkYw5iiYFImJbMlVx+Jr8lhwW8Y6WMU6U1NrRpCYKMlZGnmTbqDE0oC7Hk30hyTiEEO6S9WUSC/leKWXiQLUpf8AsYWZ2rE/q76+5ozwxCWpLpkzE4Ur9ADzBa+vhDK1rRuhRHIc/Dl7oaTNJetWe500f+8JUCwatAWAtW1DfWKOcd4kpch3kSpE3dBcuAW87HlSIiZRNyAA3i9R1jk2aKAk0Apr05CFZsurLWvsSMRiAK2FGHvV5D3mIKDZ6dGfyiqx2NWqYlKEKUAzqDNQ2FatcnjE+VLmkf4U7/LPxtCrVJSzZXYZZJWuPKdNiC/B6jgQRCSkM5LctfdDiMFOVaVM/mZMTJGwp5vkl83zH3Q5Uq0/hgymaK3ZVzJoH6+AjQdntmkfaLDP6I1HMxJwGwJcs5jvr9pXyFhFqI6uDwEoSz1d+iEVKyatE7BBBHWM4QQQQAM4jCIWGUhKuoH6EZDafZCYg58GsAXMpdUk8uHmI2sEKqUYVFaSLRk1sebpTi0lpmDWecsgj3/Uw3/FUj0pc1J5p+hj0to7GKXZlPo2N798Hmn8Wl+xMP8AIfmYBtoepJU/E5U/B49HMlPsjyEcOHR7KfIQv+Fr8xPf+R5lidpYhVglHgVHzVT3RVTdmzJ5eYVL/FbwFo9d/h0n/pS/yJ+kOy8OhPopSOgAi8OzVF7k/iPI8mw37O5iznRufi9bzgn7C7hQKgvDzPaFUKPvSr3GPXoStAIYgEHQwyrgIzWjsyscRJM8unyjMTknyhNT7Us1HPKogjwJiINkywfssVMlV9CaKFvxgLPgqPQ8V2Xw6qpCpR/7Ryj8tU+6IS+y8wehiKfflufNK0j3Rz3gK9P4bP74Y9YiL8jLfw3Ekf40pd65VD4Ev7oXgdlTkkmYpBqCMr0/O8XiuzE/QyFdUkfWEns3i9FyU9Ao/SM1TCYmSs4DFXjyRhhQEgFiQXzKJOruBQA9GhqfjpaPSW54DXy+ZiwT2Qmq/wASd4Jp8vnFjguyUlFSSTro/jU++Jp9l127tWKSrw5uZqVOmzTllpKAfznwsnrGo2FsLuj3i/S0F25k8b+cXGHwqEBkJAHL6w9HXw2AhR1erM1Ss5aLY5FdtjYsrEAZwQpPorSWWnoeHIuDwiygje4pqzFJ22MPiez+KlEmXlnJ0YhEzoUq3D1cdIiTdqzJYKZstaKVzyiw19MDLpcHSPQ440c6p2ZSlrG6/Qcq766nnaO0CGDLQ3Uc+XMwlXaBB9ZL3u9WbTlG/nYGWv05aFfiSD8RCUbNki0qWOiE/SMz7Jn+f0L9/Hg89VtJSvRStXhlHmYl4PZU+bdOUHhbxUbxvUSEiyQOgEOQ2l2TCLvJ3IliX0RTbK2EiVVTKV7h9YuYII6cIRgrIztt7hBBBFyAggggA//Z"/>
          <p:cNvSpPr>
            <a:spLocks noChangeAspect="1" noChangeArrowheads="1"/>
          </p:cNvSpPr>
          <p:nvPr/>
        </p:nvSpPr>
        <p:spPr bwMode="auto">
          <a:xfrm>
            <a:off x="1640972" y="-144463"/>
            <a:ext cx="229167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18824"/>
            <a:endParaRPr lang="en-US" sz="2000">
              <a:solidFill>
                <a:prstClr val="black"/>
              </a:solidFill>
            </a:endParaRPr>
          </a:p>
        </p:txBody>
      </p:sp>
      <p:pic>
        <p:nvPicPr>
          <p:cNvPr id="153602" name="Picture 2" descr="https://upload.wikimedia.org/wikipedia/commons/2/2b/Cave_Hi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8307" y="976902"/>
            <a:ext cx="4838843" cy="5746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427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034" y="0"/>
            <a:ext cx="8956766" cy="11430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071" y="1143004"/>
            <a:ext cx="10205358" cy="49831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>
                <a:solidFill>
                  <a:srgbClr val="7030A0"/>
                </a:solidFill>
              </a:rPr>
              <a:t>Where does authority come from?</a:t>
            </a:r>
          </a:p>
          <a:p>
            <a:pPr lvl="0">
              <a:buNone/>
            </a:pPr>
            <a:r>
              <a:rPr lang="en-US" sz="4400" i="1" dirty="0"/>
              <a:t>“There is no God but Allah, and Muhammad is his messenger.”</a:t>
            </a:r>
            <a:endParaRPr lang="en-US" sz="4400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4400" dirty="0">
                <a:solidFill>
                  <a:srgbClr val="0070C0"/>
                </a:solidFill>
              </a:rPr>
              <a:t>JG #4. What is the Qur’an and how does it differ from the Torah and the Bible?</a:t>
            </a:r>
          </a:p>
        </p:txBody>
      </p:sp>
    </p:spTree>
    <p:extLst>
      <p:ext uri="{BB962C8B-B14F-4D97-AF65-F5344CB8AC3E}">
        <p14:creationId xmlns:p14="http://schemas.microsoft.com/office/powerpoint/2010/main" val="347686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228600"/>
            <a:ext cx="9250681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Creation of Islam – in a nutshell</a:t>
            </a:r>
            <a:endParaRPr lang="en-US" sz="3111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1"/>
            <a:ext cx="10335986" cy="556259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Descendent of Ishmael</a:t>
            </a:r>
            <a:r>
              <a:rPr lang="en-US" sz="4000" dirty="0">
                <a:solidFill>
                  <a:srgbClr val="7030A0"/>
                </a:solidFill>
              </a:rPr>
              <a:t>, born in Mecca in 570 CE</a:t>
            </a:r>
          </a:p>
          <a:p>
            <a:r>
              <a:rPr lang="en-US" sz="4000" dirty="0">
                <a:solidFill>
                  <a:srgbClr val="7030A0"/>
                </a:solidFill>
              </a:rPr>
              <a:t>Grew up with uncles, who were powerful leaders of a local clan—traveled via trade</a:t>
            </a:r>
          </a:p>
          <a:p>
            <a:r>
              <a:rPr lang="en-US" sz="4000" dirty="0">
                <a:solidFill>
                  <a:srgbClr val="7030A0"/>
                </a:solidFill>
              </a:rPr>
              <a:t>Heard of Christianity and Judaism in trading</a:t>
            </a:r>
          </a:p>
          <a:p>
            <a:r>
              <a:rPr lang="en-US" sz="4000" dirty="0">
                <a:solidFill>
                  <a:srgbClr val="7030A0"/>
                </a:solidFill>
              </a:rPr>
              <a:t>In 610 CE, after meditating, the </a:t>
            </a:r>
            <a:r>
              <a:rPr lang="en-US" sz="4000" dirty="0">
                <a:solidFill>
                  <a:srgbClr val="FF0000"/>
                </a:solidFill>
              </a:rPr>
              <a:t>Angel Gabriel came and told Muhammad he was the final </a:t>
            </a:r>
            <a:r>
              <a:rPr lang="en-US" sz="4000" dirty="0" smtClean="0">
                <a:solidFill>
                  <a:srgbClr val="FF0000"/>
                </a:solidFill>
              </a:rPr>
              <a:t>prophet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228600"/>
            <a:ext cx="9250681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Creation of Islam – in a nutshell</a:t>
            </a:r>
            <a:endParaRPr lang="en-US" sz="3111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1"/>
            <a:ext cx="10335986" cy="556259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Spent 3 years wrestling with vision before beginning to preach in 613</a:t>
            </a:r>
          </a:p>
          <a:p>
            <a:r>
              <a:rPr lang="en-US" sz="4000" dirty="0">
                <a:solidFill>
                  <a:srgbClr val="FF0000"/>
                </a:solidFill>
              </a:rPr>
              <a:t>Preached </a:t>
            </a:r>
            <a:r>
              <a:rPr lang="en-US" sz="4000" i="1" dirty="0">
                <a:solidFill>
                  <a:srgbClr val="FF0000"/>
                </a:solidFill>
              </a:rPr>
              <a:t>Islam</a:t>
            </a:r>
            <a:r>
              <a:rPr lang="en-US" sz="4000" dirty="0">
                <a:solidFill>
                  <a:srgbClr val="FF0000"/>
                </a:solidFill>
              </a:rPr>
              <a:t> or Submission to the Will of God</a:t>
            </a:r>
          </a:p>
          <a:p>
            <a:r>
              <a:rPr lang="en-US" sz="4000" dirty="0">
                <a:solidFill>
                  <a:srgbClr val="FF0000"/>
                </a:solidFill>
              </a:rPr>
              <a:t>Received Qur’an through series of revelations</a:t>
            </a:r>
          </a:p>
        </p:txBody>
      </p:sp>
    </p:spTree>
    <p:extLst>
      <p:ext uri="{BB962C8B-B14F-4D97-AF65-F5344CB8AC3E}">
        <p14:creationId xmlns:p14="http://schemas.microsoft.com/office/powerpoint/2010/main" val="43013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7" y="353291"/>
            <a:ext cx="9893953" cy="6244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>
                <a:solidFill>
                  <a:srgbClr val="7030A0"/>
                </a:solidFill>
              </a:rPr>
              <a:t>What is the </a:t>
            </a:r>
            <a:r>
              <a:rPr lang="en-US" sz="4400" b="1" dirty="0" err="1">
                <a:solidFill>
                  <a:srgbClr val="FF0000"/>
                </a:solidFill>
              </a:rPr>
              <a:t>Hijrah</a:t>
            </a:r>
            <a:r>
              <a:rPr lang="en-US" sz="4400" b="1" dirty="0" smtClean="0">
                <a:solidFill>
                  <a:srgbClr val="7030A0"/>
                </a:solidFill>
              </a:rPr>
              <a:t>?</a:t>
            </a:r>
          </a:p>
          <a:p>
            <a:pPr>
              <a:buNone/>
            </a:pPr>
            <a:r>
              <a:rPr lang="en-US" sz="4400" b="1" dirty="0">
                <a:solidFill>
                  <a:srgbClr val="7030A0"/>
                </a:solidFill>
              </a:rPr>
              <a:t>	</a:t>
            </a:r>
            <a:r>
              <a:rPr lang="en-US" sz="4400" b="1" dirty="0" smtClean="0">
                <a:solidFill>
                  <a:srgbClr val="7030A0"/>
                </a:solidFill>
              </a:rPr>
              <a:t>migration out of Mecca</a:t>
            </a:r>
            <a:endParaRPr lang="en-US" sz="4400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4400" b="1" dirty="0">
                <a:solidFill>
                  <a:srgbClr val="7030A0"/>
                </a:solidFill>
              </a:rPr>
              <a:t>Where did Muhammad go</a:t>
            </a:r>
            <a:r>
              <a:rPr lang="en-US" sz="4400" b="1" dirty="0" smtClean="0">
                <a:solidFill>
                  <a:srgbClr val="7030A0"/>
                </a:solidFill>
              </a:rPr>
              <a:t>?</a:t>
            </a:r>
          </a:p>
          <a:p>
            <a:pPr>
              <a:buNone/>
            </a:pPr>
            <a:r>
              <a:rPr lang="en-US" sz="4400" b="1" dirty="0">
                <a:solidFill>
                  <a:srgbClr val="7030A0"/>
                </a:solidFill>
              </a:rPr>
              <a:t>	</a:t>
            </a:r>
            <a:r>
              <a:rPr lang="en-US" sz="4400" b="1" dirty="0" smtClean="0">
                <a:solidFill>
                  <a:srgbClr val="FF0000"/>
                </a:solidFill>
              </a:rPr>
              <a:t>Medina</a:t>
            </a:r>
            <a:r>
              <a:rPr lang="en-US" sz="4400" b="1" dirty="0" smtClean="0">
                <a:solidFill>
                  <a:srgbClr val="7030A0"/>
                </a:solidFill>
              </a:rPr>
              <a:t>. Establishes city and religion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3795" y="2954613"/>
            <a:ext cx="2998205" cy="3903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7990" y="3353195"/>
            <a:ext cx="3762102" cy="321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3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7620000" cy="762000"/>
          </a:xfrm>
        </p:spPr>
        <p:txBody>
          <a:bodyPr>
            <a:normAutofit/>
          </a:bodyPr>
          <a:lstStyle/>
          <a:p>
            <a:r>
              <a:rPr lang="en-US" sz="4000" b="1" dirty="0"/>
              <a:t>Dome of Rock </a:t>
            </a:r>
            <a:r>
              <a:rPr lang="en-US" sz="2800" strike="sngStrike" dirty="0"/>
              <a:t>(The Western Wall)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0242" name="Picture 2" descr="http://upload.wikimedia.org/wikipedia/commons/1/17/Westernwal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32421"/>
            <a:ext cx="7848600" cy="5886450"/>
          </a:xfrm>
          <a:prstGeom prst="rect">
            <a:avLst/>
          </a:prstGeom>
          <a:noFill/>
        </p:spPr>
      </p:pic>
      <p:sp>
        <p:nvSpPr>
          <p:cNvPr id="4" name="Down Arrow 3"/>
          <p:cNvSpPr/>
          <p:nvPr/>
        </p:nvSpPr>
        <p:spPr>
          <a:xfrm>
            <a:off x="2781300" y="838200"/>
            <a:ext cx="381000" cy="60960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987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Islam After Muhammad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1"/>
            <a:ext cx="9372600" cy="4830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JG #5</a:t>
            </a:r>
            <a:r>
              <a:rPr lang="en-US" sz="3200" dirty="0">
                <a:solidFill>
                  <a:srgbClr val="0070C0"/>
                </a:solidFill>
              </a:rPr>
              <a:t>. What is difference between Sunni and </a:t>
            </a:r>
            <a:r>
              <a:rPr lang="en-US" sz="3200" dirty="0" smtClean="0">
                <a:solidFill>
                  <a:srgbClr val="0070C0"/>
                </a:solidFill>
              </a:rPr>
              <a:t>Shiite?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JG #6</a:t>
            </a:r>
            <a:r>
              <a:rPr lang="en-US" sz="3200" dirty="0">
                <a:solidFill>
                  <a:srgbClr val="0070C0"/>
                </a:solidFill>
              </a:rPr>
              <a:t>. Why did Islam grow so quickly in the years following its creation (during the times of Abu Bakr, Umar, </a:t>
            </a:r>
            <a:r>
              <a:rPr lang="en-US" sz="3200" dirty="0" err="1">
                <a:solidFill>
                  <a:srgbClr val="0070C0"/>
                </a:solidFill>
              </a:rPr>
              <a:t>Uthman</a:t>
            </a:r>
            <a:r>
              <a:rPr lang="en-US" sz="3200" dirty="0">
                <a:solidFill>
                  <a:srgbClr val="0070C0"/>
                </a:solidFill>
              </a:rPr>
              <a:t> and Ali, and beyond)?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61657"/>
            <a:ext cx="5513674" cy="315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67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Islam After Muhammad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8839200" cy="505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9100" y="3930650"/>
              <a:ext cx="355600" cy="990600"/>
            </p14:xfrm>
          </p:contentPart>
        </mc:Choice>
        <mc:Fallback xmlns="">
          <p:pic>
            <p:nvPicPr>
              <p:cNvPr id="3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59742" y="3921291"/>
                <a:ext cx="374316" cy="10093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309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26" y="0"/>
            <a:ext cx="7898674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Islam after Muhammad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26" y="1058091"/>
            <a:ext cx="10646229" cy="5638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Muhammad</a:t>
            </a:r>
            <a:r>
              <a:rPr lang="en-US" sz="3200" dirty="0" smtClean="0"/>
              <a:t> dies in 632.</a:t>
            </a:r>
          </a:p>
          <a:p>
            <a:r>
              <a:rPr lang="en-US" sz="3600" dirty="0" smtClean="0"/>
              <a:t>Arabs on the Arabian peninsula are </a:t>
            </a:r>
            <a:r>
              <a:rPr lang="en-US" sz="3600" b="1" dirty="0" smtClean="0">
                <a:solidFill>
                  <a:srgbClr val="FF0000"/>
                </a:solidFill>
              </a:rPr>
              <a:t>politically united, powerful, and inspired to spread Islam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</a:p>
          <a:p>
            <a:endParaRPr lang="en-US" sz="3600" dirty="0" smtClean="0"/>
          </a:p>
          <a:p>
            <a:r>
              <a:rPr lang="en-US" sz="3600" dirty="0" smtClean="0"/>
              <a:t>But Muslims are </a:t>
            </a:r>
            <a:r>
              <a:rPr lang="en-US" sz="3600" b="1" dirty="0" smtClean="0">
                <a:solidFill>
                  <a:srgbClr val="FF0000"/>
                </a:solidFill>
              </a:rPr>
              <a:t>divided</a:t>
            </a:r>
            <a:r>
              <a:rPr lang="en-US" sz="3600" dirty="0" smtClean="0">
                <a:solidFill>
                  <a:srgbClr val="FF0000"/>
                </a:solidFill>
              </a:rPr>
              <a:t> on the issue of leadership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They elect </a:t>
            </a:r>
            <a:r>
              <a:rPr lang="en-US" sz="3600" b="1" u="sng" dirty="0" smtClean="0">
                <a:solidFill>
                  <a:srgbClr val="FF0000"/>
                </a:solidFill>
              </a:rPr>
              <a:t>Caliphs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Caliph=deputy, successor</a:t>
            </a:r>
          </a:p>
          <a:p>
            <a:pPr lvl="1"/>
            <a:r>
              <a:rPr lang="en-US" sz="3200" dirty="0" smtClean="0"/>
              <a:t>The Caliphs use Muhammad’s teachings to guide them.</a:t>
            </a:r>
          </a:p>
          <a:p>
            <a:endParaRPr lang="en-US" dirty="0"/>
          </a:p>
        </p:txBody>
      </p:sp>
      <p:pic>
        <p:nvPicPr>
          <p:cNvPr id="59394" name="Picture 2" descr="http://upload.wikimedia.org/wikipedia/commons/thumb/c/c3/Th%C3%A9odore_Chass%C3%A9riau_-_Ali-Ben-Hamet,_Caliph_of_Constantinople_and_Chief_of_the_Haractas,_Followed_by_his_Escort.JPG/616px-Th%C3%A9odore_Chass%C3%A9riau_-_Ali-Ben-Hamet,_Caliph_of_Constantinople_and_Chief_of_the_Haractas,_Followed_by_his_Esc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3587" y="0"/>
            <a:ext cx="1344412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485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9956800" cy="8683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partner, or two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668000" cy="525475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Come up with a list of </a:t>
            </a:r>
            <a:r>
              <a:rPr lang="en-US" sz="4000" b="1" dirty="0" smtClean="0"/>
              <a:t>10 MOST important</a:t>
            </a:r>
            <a:r>
              <a:rPr lang="en-US" sz="4000" dirty="0" smtClean="0"/>
              <a:t> terms/events/people for the origins of Islam</a:t>
            </a:r>
          </a:p>
          <a:p>
            <a:r>
              <a:rPr lang="en-US" sz="4000" b="1" dirty="0" smtClean="0"/>
              <a:t>Rank them</a:t>
            </a:r>
          </a:p>
          <a:p>
            <a:pPr lvl="1"/>
            <a:r>
              <a:rPr lang="en-US" sz="3600" dirty="0" smtClean="0"/>
              <a:t>1 most important, keep going all the way to…</a:t>
            </a:r>
          </a:p>
          <a:p>
            <a:pPr lvl="1"/>
            <a:r>
              <a:rPr lang="en-US" sz="3600" dirty="0" smtClean="0"/>
              <a:t>10 least important</a:t>
            </a:r>
          </a:p>
          <a:p>
            <a:pPr lvl="1"/>
            <a:r>
              <a:rPr lang="en-US" sz="3600" b="1" dirty="0" smtClean="0"/>
              <a:t>Give reasons, in writing, </a:t>
            </a:r>
            <a:r>
              <a:rPr lang="en-US" sz="3600" dirty="0" smtClean="0"/>
              <a:t>for your ranking after </a:t>
            </a:r>
            <a:r>
              <a:rPr lang="en-US" sz="3600" b="1" dirty="0" smtClean="0"/>
              <a:t>each</a:t>
            </a:r>
            <a:r>
              <a:rPr lang="en-US" sz="3600" dirty="0" smtClean="0"/>
              <a:t> ter</a:t>
            </a:r>
            <a:r>
              <a:rPr lang="en-US" sz="36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86934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24" y="0"/>
            <a:ext cx="10360025" cy="838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Religious Discussions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7987" y="1143000"/>
            <a:ext cx="7210425" cy="556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rgbClr val="7030A0"/>
                </a:solidFill>
                <a:cs typeface="Arial" pitchFamily="34" charset="0"/>
              </a:rPr>
              <a:t>We teach </a:t>
            </a:r>
            <a:r>
              <a:rPr lang="en-US" sz="3600" b="1" dirty="0" smtClean="0">
                <a:solidFill>
                  <a:srgbClr val="7030A0"/>
                </a:solidFill>
                <a:cs typeface="Arial" pitchFamily="34" charset="0"/>
              </a:rPr>
              <a:t>about</a:t>
            </a:r>
            <a:r>
              <a:rPr lang="en-US" sz="3600" dirty="0" smtClean="0">
                <a:solidFill>
                  <a:srgbClr val="7030A0"/>
                </a:solidFill>
                <a:cs typeface="Arial" pitchFamily="34" charset="0"/>
              </a:rPr>
              <a:t> religions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rgbClr val="7030A0"/>
                </a:solidFill>
                <a:cs typeface="Arial" pitchFamily="34" charset="0"/>
              </a:rPr>
              <a:t>We will be </a:t>
            </a:r>
            <a:r>
              <a:rPr lang="en-US" sz="3600" b="1" dirty="0" smtClean="0">
                <a:solidFill>
                  <a:srgbClr val="7030A0"/>
                </a:solidFill>
                <a:cs typeface="Arial" pitchFamily="34" charset="0"/>
              </a:rPr>
              <a:t>respectful</a:t>
            </a:r>
            <a:endParaRPr lang="en-US" sz="3600" b="1" u="sng" dirty="0" smtClean="0">
              <a:solidFill>
                <a:srgbClr val="7030A0"/>
              </a:solidFill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rgbClr val="7030A0"/>
                </a:solidFill>
                <a:cs typeface="Arial" pitchFamily="34" charset="0"/>
              </a:rPr>
              <a:t>We won’t speculate about </a:t>
            </a:r>
            <a:r>
              <a:rPr lang="en-US" sz="3600" b="1" dirty="0" smtClean="0">
                <a:solidFill>
                  <a:srgbClr val="7030A0"/>
                </a:solidFill>
                <a:cs typeface="Arial" pitchFamily="34" charset="0"/>
              </a:rPr>
              <a:t>Truth </a:t>
            </a:r>
            <a:r>
              <a:rPr lang="en-US" sz="3600" b="1" i="1" dirty="0" smtClean="0">
                <a:solidFill>
                  <a:srgbClr val="7030A0"/>
                </a:solidFill>
                <a:cs typeface="Arial" pitchFamily="34" charset="0"/>
              </a:rPr>
              <a:t>(Capital T)</a:t>
            </a:r>
            <a:endParaRPr lang="en-US" sz="3600" b="1" dirty="0" smtClean="0">
              <a:solidFill>
                <a:srgbClr val="7030A0"/>
              </a:solidFill>
              <a:cs typeface="Arial" pitchFamily="34" charset="0"/>
            </a:endParaRPr>
          </a:p>
          <a:p>
            <a:pPr marL="297180" indent="-571500">
              <a:spcBef>
                <a:spcPts val="0"/>
              </a:spcBef>
            </a:pPr>
            <a:r>
              <a:rPr lang="en-US" sz="3600" b="1" dirty="0" smtClean="0">
                <a:solidFill>
                  <a:srgbClr val="002060"/>
                </a:solidFill>
                <a:cs typeface="Arial" pitchFamily="34" charset="0"/>
              </a:rPr>
              <a:t>Every religion </a:t>
            </a:r>
            <a:r>
              <a:rPr lang="en-US" sz="3600" dirty="0" smtClean="0">
                <a:solidFill>
                  <a:srgbClr val="002060"/>
                </a:solidFill>
                <a:cs typeface="Arial" pitchFamily="34" charset="0"/>
              </a:rPr>
              <a:t>tells us something about humanity</a:t>
            </a:r>
            <a:endParaRPr lang="en-US" sz="40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297180" indent="-571500">
              <a:spcBef>
                <a:spcPts val="0"/>
              </a:spcBef>
            </a:pPr>
            <a:r>
              <a:rPr lang="en-US" sz="3600" b="1" dirty="0" smtClean="0">
                <a:solidFill>
                  <a:srgbClr val="007E39"/>
                </a:solidFill>
                <a:cs typeface="Arial" pitchFamily="34" charset="0"/>
              </a:rPr>
              <a:t>Every religion </a:t>
            </a:r>
            <a:r>
              <a:rPr lang="en-US" sz="3600" dirty="0" smtClean="0">
                <a:solidFill>
                  <a:srgbClr val="007E39"/>
                </a:solidFill>
                <a:cs typeface="Arial" pitchFamily="34" charset="0"/>
              </a:rPr>
              <a:t>can look strange from outside (ethnocentrism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) </a:t>
            </a:r>
          </a:p>
        </p:txBody>
      </p:sp>
      <p:sp>
        <p:nvSpPr>
          <p:cNvPr id="2050" name="AutoShape 2" descr="data:image/jpeg;base64,/9j/4AAQSkZJRgABAQAAAQABAAD/2wCEAAkGBxQTEhUUEhQVFRUXGBcYGBcXGRgXFRgYFRQXFxkUFxQYHCggGBolHRUYITEhJSkrLi4uFx8zODMsNygtLiwBCgoKDg0OGxAQGiwkICQsLCwsLCwsLCwsLCwsLCwsLCwsLCwsLCwsLCwsLCwsLCwsLCwsLCwsLCwsLCwsLCwsN//AABEIALEBHQMBIgACEQEDEQH/xAAcAAACAgMBAQAAAAAAAAAAAAAFBgMEAAIHAQj/xABLEAACAAQEAwUFBAYHBQgDAAABAgADESEEBRIxBkFREyJhcYEHMpGhsULB0fAUI1JTYnIIM4KSorLhJDRDc8IVFhd0g6PS8SU1Y//EABoBAAMBAQEBAAAAAAAAAAAAAAECAwAEBQb/xAApEQACAgICAQUAAQQDAAAAAAAAAQIRAyESMQQTIjJBUWEUcYGxBSMz/9oADAMBAAIRAxEAPwA0Y9j0x6I4aLmpjyJaRo0A1kTmC3DOWyp5cTCailADS3WBMyJckxGjESyTpFTU+hgxq1ZndBnPMml4eROdK10MLmtoQOMzTAYTrRfpHReMcUGwcwqeRhD4+kvKweDOmlAtCRUe7WPovG4xwV+3/o8zLbyG/DfCkubOWe66dUsFhtegH4x0vEy1mIJQpcqB6EfhCX7M85Dq4nONVBStrXh4/S5SkHUtRQ2PjHlcJxXGbOu09osnFAACtxaMGLHWNHaUTcrU8qit4G5nOUnsZRAdt2t3AefnSMgmYnNDMcpLAKr77Hav7Nt+sD8ZkIxImvPnTXolVQHRLU3oQq7+sG8JgpUqWqLSg6mpJ6k8zFiQihJhFNqGCAE5ZmiF5MgoTTSAbWKitflB/OQDJYE0BsTWlAbE1O0L+VYRP0lCAKip/wAJi17RGpl+J/5b/wCUwrWmNBbSBGS5Nh5BdpWIA10Ld9DUjby3iPNs7WVMEsEzBQNqBUi/K25tHO8mykadXUD6QVbBgStIqGD6vQrTfzEcCbT7OjjX0NQzdXrpapG6kUanUDmPKFribOVIUMwCe+3ktwPU0gdOTstMwswYHu03JF4XfaQ/65dNQk2XLm0pYCYurT8aw6Tk+xordCnmWOadMaY27GvkOQ+EVoxvCPI6ToDcg0k+kRcNLXEDwBPyjfEWk+gjbhNazWPRfrSGXZX7SCWfnuGIuFms/mPpEmfe4Yg4Y+36RPN0bOMIMSq8QRtWOM5CcYlhziRMyYc4pMY0g20CkFDmx5xquJJvAyLUnaC2zJBKVMiysyB0kxOjRkwNFt5loiWYYiZ40V4YFDPAnPc47BaKKsfgPTmfCDFL2ueXnF7A8PJK0TJtHnObA7JQVNOp8fhFsUU9sk2IKZBjJx7TETXlAioUEhgDtUD3fLeLsgTlGiSxcg0Jc6rC9QTf0hh4gxYDmpBNTW9h4DrSKGExQU8jX5fmkRyyki2OCZTwOalm7OaKPfba0W5yRsJKa9YF+fP18Iq4zNZS7knyVj9BCwlzQMkeLCWKxbNl0wudjpHkKQM9pcxnk4UXbuigF/sdIgxWeSXwTyUmDWSWpsd9tJvHnGOPUYbCzJbAlQApF+9TYj4x9Ji4vCq20nr/AAeVJNZNmns0Ws2YKA9wb+cdDm4UUPcWtIS/ZKTNxU53FayxcC1ax1f9HHQRx+Qm5b/C8HSFDM5y0TuAvMWoJ2oAASfKo9SIly7Kgi1KVY3JJFbxrJwevF4ctdElzl08qq6EEnn5Q1HDr0Ec8VopYDOEU/Y+cX5GHC4dwF95tusKntJz6bhOyEggFqk1FQQLUpCZ/wCKOMChKSiAa10mp+cK5RTpnVDw8koKa6Z1fIsGFnBtBUhTeI/aY9MvxH/Lf6RzbL/atPRqtJlN4VK/O8ecQe0WZi5TymkoiupU0YkgHzEZyVaGh4WVSWixhcCDLQ6TdR9Ign4MjYNEOG420oq9gp0gCuo3oN9o1fjCv/BX+8YlSKPxM7fRUxOHK94li11UHx3Mb8XShrkhlqP0XDAj/wBOK2I4gq2rsxtQCpoIm43zMrNkjSDXD4av9qWu0LSNLxskWrFXFcPBqtJYfymx9ICTMMyuFZSDXYwwcQVSeVQkUAPxEXMkmJiCJE8hSfcmfsnxEblKP8ixyr7AeaGiARZ4QXvTD4CPeMMrmYaZ2cweIYe6wOxB+6JeEF7kw+IHyi8XbOmLuaLGdDumK3DRvM9ItZt7p9IqcOe9MHlCZujZw+DGao0LRkcaOQ9JjUtF3AYIOGmOdMqWAWI3JOyL4mLeWy509ymEkKf7IYgcizvG39AsDi+0WpJsIc8PwhjVUM0uXqqaqGRbWpcc49fL5iELOw5AP2u6yjzYbQs/UXUbCpJ/YqSzEwaCcyVLlMSAGNahfuipPxxev6sDy8fAxRRdbBZUZo8VogGIBJA3ESS4Bh5wJpNU+Me5/mq6kXc1ZGPIFqUIPhSK+qhr0vFnOcDKOHaaHDncgHUAehpsY6IfFk4fJCA+CJdtQI5ilaWtufKDWXsuim/Lx+Mb5bhWxKNUmii557WBMa6VVQEsFBvatupiEoS4nXKceWipi8TNM1UBZKbL3SrADctv0HrFLESJqpqmLvsBU89q9PLpFPDcQEzgukzCW0hUAZ960HM1pyh/zqYy4aRrQo5S6/aFzSo60+sNH2K6FklKtnKcxy53cEqQTetCPhWLUzLnaXpNWZSDQb+D0++GRp61vX1gbnaayGQkEWtaorGh5ElL2iy8dVsefZLSXLmhhoaq3axNjXeHjGY9URn1CijkQY4Fh8FOchVmGp2qxA+NY0rMBI7a4/iMXfkSf0T/AKb8Op4vP5kie6oqkKWpWtDqIJNR4x4vGs0m8qX8WjmAed++/wAUSLMn/vv8Qjm5ZP0f0Yj/AJ3i8PjCpxEhjpBA0TCoua7aYGJw9ltR+on+XbVB8xphXWZif3w+Kx07hXhmdKlB8TMLTXFaECiDpTrGSyv7HtxXHk0hcXgzLya6cSvh2iU8rpALjLhrDYaWjyHmsS1CJhQqBQm2kA1tHURlyaquS5/ioAPJVp84BZ7l4eglnTQgmwbu86BrV/CFlkcX7isJuLtSZxwvFnASu0mpLrTWyrXpU0rDjxLlz4d0VJ8t9SlqsirzACigNTeKUuRilupwzEXFCmrzANDB9R0dX9bGtIYR7MJTAUxE6/8ACn4RPxbwAk11mma69mktQulSKSlCgk+NIVDxXj0OkNQg7UoQfKsSf958wmFUYhtZCgHa5tWCuVHBPLkk9sWeLh/tT+S/SBUsXEMmJx8xpjB5ElmUkMdPMGm8WpOXTWGpsLJRerCgPkBeKW/wjwX6Bc3zj9KRJGku4+0xIIoDQAUvtzifhrDlJLahQ6jv4RfmS+8CJcgkd0HvD4WjDjplSokK/wDKSfuh45OL60WwSjB22DM2NqeK/WNspwJTUzWLHbwiymOPaqDhwrE8yeXOhi7jGuYhmztyUTqaU8cpFYi8S0iKUamJYBwhfE93ASh+3PmMfHQiqPqY6f7OspEjBoxFHm/rGPOh90egp8THMxR5WBlHZpswH+3OVfpHS84ZgCFJNLDkAB9ItB17ibjy0HMTMMKmfOZh0LccyDYUPOFnH51Pl10uwPxXyobQwZDjmnYJWZFExiQ9LCuoi3SsaGTnYzxcGgWmBRa6zcbdYUczmlNTBib/AJpSC2dO4crW3n6UhWzRnpWlQDU/faIK+ey8opR0QGeSwZRRjv0MO+S8Pl01zT2eqhUHenUjlALgyVKxGKlSmXUCSxPTQNXqLAesdA4hqJgCAEC1+Xl+eUdHDl0cyddipgcPOaW2JeYSZlaJX9Wig0BUDcmm8AcTPny5hmSSwb4qw5qy7MPAw4y5ehSo929B08IDY6aoH55x1OOiCZTwWfMv62WDL/fyDXTQ/bTw+kRS8R2lTqsxp4AczSFrOc9ZmIl2UWsK18bRSwGeFdmFD0sfhvE3EfkdK9nmUrKx4LS1mVRtDEAsjbhhXnQEVF419oGZTzSjhShoFoLjetdibw5eznIllyExLTO0ebLDACmlA1yBTc8iY5hn2PM3FTu1YyxqbSCO7Y0AJ5wjTSKwabsHTswnJLV2UOCaA7XpWhG8e4bGvM06l0k39B4ef0j2bmZmoZbdmoS4NbEjpXqImy6YWKkge4BTmLmI8aXRe7embY5To9YWsTUGHLFpWW1oVMSl42M9aEbwJlIT2jZcSecaOBGgMUItDJwlODYuTr/q1fW9RXuyxrNue0fReFxazULIaitOnwrHzfwZOAxkmrCWGLJrNgpdSA1/H6x9A8KN/s5GvXpJUt+0V5w8Hujh8uK0wDxhmowxsNRpVqnSBXa/WAaZ8jLrIZQee9zyrGnE2PSa0wMv6sNUsaXPK52sOUC5mMwxw7yiwWoFFr3lNa1ItT/WOXLFSZsaaQL4pzBZuoqNWiUzKSP2XQWPqYE8PTVBlTZi6gr1IvQ08NjFPPp6KglIxJ570A33JuTb4QSwUumDTxBMUjFUadqOy7LmmdLmOR+slNWvNpTsQAeuk0HkY2yvGUnyidg6n5xY4awuqTiNrylHxny4q5plzSqmotcX6RoxaJWui1ks5BNnznWqoXcDkWL93zFzbwiLFYLFYzvLVUY/atXxAiPImAlTCb6gKivLUPvMNGD4gksQgYlgKUANLDYGlOUNKbjHRPgnIWMVkM+XQu6m3Ll6dfxitMm9nQgHVapPvU6wwYziWRMDKJbCm5qtd6e6Wqb+EK2YKwYqwJpcHqvl1hMcpSfuDOKS0FZ0ozXWYGAZVsKVB1WuIHTpvJhRhuPvHhFjB5jKlka5gBoLH5fWIXxsovq1yzYgg9DHNkt5b+jvi4rx6T2eShSNzEazZf71PjBDLc0SVr/WJVqbEcvOHs46ZLi5xlphCLFVZxbYmczA057AxJns3MpmGPbTWUmZ9jua1IVg1qUuaU8IkOeqd5oPqLRQ4n4unTNIlLLKLRS1jegqaV3pziuOUmmkBRSfuKeSYCctWnTm0DkxJr4XhlwWNmNoSU/cBDMo3YM4XULWp98JE7iIMpBJGmlm3IjThPiZpONl0NUYlWU7HUNgeVwu3SHhF8rYZSikkgxmkuY05veYAsBTnc3IMRdmVXSTUncfsiNs+xMwzdRA01qDLViQf3deotURSXND9paHxsfUQslIdcUNXAGH0TtUr3wGBLUpRgPW9Dbyhpx+DM1qzZpUjklgPO94HezzNJJBlKCGC9o5IFCxOmgO9gPzWN/04Bn8Sd7w/SEq2VM1zAJWphBxvEGsPTcB/iAafQxSzzN9cxqGtz5QvTJpqSLfT83jtbOI9DruC4PgbxsuhjcsT4aa/WKwU9BEsucV/ZHpUxNoJ0r2a8aNhlfCzC3Zg6peo3XV7y22FaEesFeKMPLmKZiFSG94faDXuOkcswk5mIJ2GxO/oNhBrDze6utmUDqac/8AWBJpqmNFtMYMmymU81JcxwurURqIqSqlqCvlT1jzIBUEt7xNT5ch8oT87Zpk1WRSVCgDpWpJqYJ5RmTpZhUW33p4GJyjorHJvY5zJWoMAQBQkk9FBJ+QhRmSg4qrLfYE0PneGvKqYgMENAVKubArqUjY8yKwvTuH8QqqOyawAsVPLwMQj1v9PWw5ZOPFSSVASZgJn7NfIqfvjT/s+b+7b8+UFpfDGJZ1UyXAZgCaA0BIBPoDWOiH2UyVOkYrEA+SU+Qii2TyZlF02cmODcDvI3qDHa/ZljZhywDvEpMdRX9kmop4CpHpC9j+CsPJs2YTAx2UqpYnalK2vBrI+J8PIlLLqEIQJRq6XALFWDjZu+ag2PWHhFnLmzxkqAXFU1tQlyx3JNB3h3WcKKs1NzQiErFY6ZMm99ZZ6lbU8aHnDpxDi9DO6XDENQ1NLUPKgAAHO8IWYZyjhgoXUQSSDW3mPOJ0xVJaQKZ9TFjzjomaYPs8JL2sij1IjnshVY0Pd8dxDrLxLTpBQTkmBRfUGDi3nB6THzvpBbhdf1E8/wD85Q/9+XEedyq77BCfUCN+Fq/o0/f/AIIry/rQafKLXEmDrI1aqGlvwgx2jnbSYFyVe4hJFGOg+T2rX+akS5Tl8vDTxMmuFF9yTYg0tWPJcmakrSOyKgWBVvx3gVnUmZMbcaaBiDUb0IIp5wjTeh012GMLl2GmHVVTcmorpb4ixjM4kBiuhQGUHRTlUU+cA5GHmWKudK/ZCkD4mNcdjWCG4FBz5VNqxLh7tMpetojzLDqZhB3WgNOu5+sVDhl8YkwMxkXvy9ZNyzFqxOccOchf7zQzbWgdlE4UeMHODeH5eKxcuTM1aSGLaTQ91Sd/OkDmxi/uv8R/CCmV5bPm9+VIdBSz9oZYI8G5wkm6MzpSeyjA9Jx/t/6Ry/2o5auAxBw+GeYspkR2FSe8Swu3kBB3A8NTpikzZs2X/D2zs3m1DQfOIM6wEuRLop1TDTvzDU0FLDVt0jYZtS07JTjrs5RNmsx5k7dSYJZbhjLImTBp6V3grPdA7uqgXoKAesBMzxJYx6DV6OdOmOGX8UJNlPKZWLA60YGgNgDr8bDeBOOxLFu8hXltc+sUMHKCSXPNgSfhtDHnOZGfg5BaWoaVJQGYB3mcFhc86KFPqYLwJoaOV2GeAsC2sznJRFU0vTUSKDzFYkzPG6JhANQbikT5dmdcvZ8UKMsoEX09pqA0EU51IqIWcqmypqAtMEtgAGDGxPVa8jEZ46KRyATMJXeNLXO4gdNkEc1IgrnDd8qGJHhAWbLHIMfGLsgRmWOZp9IkXDdGX4xE8ugrcecQ1jGL9CLGYo8jU/ACJkdObM58bD4bwK1RuGgUawpNctQA2rsNhF04rsyFoCK1od/SAknEFbiLklwSZkw3Ow8IWghuXjiveX3vDp0MMOXZgjaQ50VH7Ib57wgHGXtFiTmbWBNKdInLHYydD7mOeSpBXR+tZSDtRbGt2O+3KIs19pWNnH31lqbaZYC28W3+YhNl40efnEpCtfbygRjwVGbsJ4bFM+IlCpYtMTc7ksBcnzgVmGIdQF1XW19wVNKH4Q3f+HuJRpLS5ktkdUmrMJKla94BloTUEcoh4g4CxTz5hlKjo7u4OrTQMxOkhqXvDetFNps3BtC/nHFk50aW2galAICkEVuaNX09IXJKUR28kHmTU/JfnDlmXs9xu4kqzEk92YK0JsCrUHwiCTwHjZmiVLkEFQXfUVHebkBWrUWmwO5jRnH9GyRdi7gHsQY6TwX7QEwspJE6TqRbdoh79K81Yd74iFPCcJ4m4aTMFCQSQALGhqSbXHOkF8Bw1IH+9z1QclQ63PqAVA+MJNw+wpTehy4p9pclJK/ocwMzt+xXSBuSjLc8oTcfxHPxQ1TZgZaUoFVRTpRQII9jlUgahKZwD7zFifPeJf0XBT6mWnYmltFg1eZGzee8SWWMV0x/RkxJzGaQhKlhQ76j+MW8v4m7iITRlGkEjVWptWt+cHMRwa5sHllCdySD8KbwVn+x2mHM5MUGcJrVQlNVBXTUmx++LY5wn0JJTj2LM3M5rd0sb/ZCkHypB7BcOUw06Zie7WU9FO4BUjUfHoIVG4onGYsztCGFKWUC3Iil/WNsy4rxE8ETJxKtYqAoUjoQBGWPdgeTVA7A4ucVAEx7WpqIsItCdP5zG/vV+6Br4sjaIzjAd4LxpgWRoaMmxcsOGxWJcID7oBNelWC2WOhTOJcKgGqcgBFtN7cqBQY4hNnER5+kEixofzuIWXjxkH1WdNzXjmhIw4FKe+wO/gv4wkZnmrzWYzGLE032HKw5QE/SCNiR4cvSIjOJ3isMcYdInKTYZDVlgxQmS6tfnF5DWWPKIuyuIo/kKujee1JTeUNEuXqw8lNgqMWHUliAfkYVcX7hhjlYsGZiBySgHkE/+VfjFk/caBBnOP8A9jw8obtVj4KrFVHyMVMoy1pobSQAKbmm/wCfnFCYhFK8h8PzWH7h7Jq4dLlS3fN6V17bfwhfjEQ9sT8+cCYVS/Wn0gVNn0FAlz41i7mrojmh1GvK8C0R5jWFPHpAZiPsyxuY0dYtzqDuJfqYimS6CkYJVpFjDmq08YipG8g0qT0+cEBJ2Q8olXAll1ah/a8I0kKT9YnxU8BaCEbYSkyMBU7RqGi3JSgq3l5xNl8+X20sOqlNY1AigPnSCnYCmk8j8+EW8HNLsFFSxNAACSfCgghxNgJQYNJQKNiBtWvIHa23lFDKcYuHmLOVquvuilwTat9yI0kFHSsr4y0OqTdQRUAFRyW23K8MeI4yw6syljVBVrVAHUkWjlWaZ8MWQdKh/tEChagsT8TFaXWujUVDkBwDTUN6HrHG8Sk7aOpTS0dS/wC+clriYQP2tI0/P8YlxuM7VUeTMHaK6MrqeYPQ3oRWu8JuaY/DDs5AkuwCrpUNoU294kXN4N4fMJJmSXaXVZaABTTusOSkbjbfxiXpdNIq5qqYJ9qXFDnEAS2oClHANQSDZqfnaEo5r3QSRU3tuI7Vm2Gy7Hoe3kIkwj+slgJMB5HUPe9axwLH4bs5jy610sy166SRX1jsgoyRyOUkN+WZ5KMko6VbVvt3QLArzubmPHzpduzCU5qNxy8vKE6Urbj4xYd32LHw8RAeJNjLM6HjL87aZUI6y6CwatT6wwy+Knkyk7VzRRpB3WvM1+EcxwFCppWx+cWZs5jLaWSSrcj1FxAhFY5aFlNyWwbmM8dq+n3dTEeRNR8jFPXF9sr2OsGvgd+kby8tllf6xg3SlvQ1i3JEqYO7U9Y0JgsuVy2A0uQ3MPQA+TDbyMaz8rCi9QfEgg+RG0bmg0wYGMeQa4ewEubO0uCQFJpXnUXqIbF4cw+g6ZY1DqSa+G8LLIohUGznBj0Cu0dTwGX4VloJEsOv8IJr5mBWZroJsAeVABCrMm6oPpingZhA0tUdK9IszjSkRZurgq7GpNvw++I1m61pzi6dqyZYniugdWX6iLOHxHfmtyYzL/2rGBjzu4GBupp6xAcR+rCDzP4QzewxDGU4Q4uespfc3dv4Rv8Ah6x1EYo1IlgUFBUg0t9ladPztHPsnmGQq4aR/vWII1t+6UioX+bTUnpDdmc0S9CIe6q6R6WgRAIbZTJS7TtR6AGsQYmbbSlq8+cHs6wkqQoWUu//ABGux60gFWl6VPIfjCyCjSVJEsX94xWxfz5xdSXSruan5Dwgdi3qYASEbxgl1NI8WJlmaamCY31UEU3mVNTHsyZWGDgLhd8xxDSJZRT2TPV60oGUWoDfvRkgC8049TGlY6niPYXjx7kzDt4amH/TCZxlwhiMtmrLxAWrpqVkNVIrQip5g/UQQAqZmTMuk9L+MU4yPRGMXMpp2gDWBqK9DyMW2bVPVEodJYLTmevygSovDTwRkpmzwZh7NFWYallUk6CABq896RPJJRVspjTfQTwGY4aXp7U6iqAa9786U2/+ozG8T4dfcDN0tT5mKuccJCUoImVDV90g2HPbaAWIy4D7e3Kn+sRhlhL7OqfjZfklr+4wYfiZWoKlT0P3GFbOZlZrGlK/hELS9NwQaRHPmajWLxS+jkla0yMNTaJkndYhpG2m0NQqC2Gmqq3I3rHjY1OsCyYlwGBec4lyxqY1oKgbCpufKF4BbLT41fGIjjhyETY7IcRJ9+UwHUd4fFdoGRlFAtllsaeVogaYTuTGsZDUCxj4Jl1mueifUiHeWaGkKHAI780/wr9T+EN7Gl458iuRaHRBiF7Nta84q5mmqkzc7RbPe3ipPQgaeXKAlQWAs4lakI50r8LwsS3peHLEpc/nlCbMWjEdCR846IEmiSa3MbHeJsBQNq3Kiqj+L7NfAG/pFVT8IN8MYLtXIuLiHYo08FZRo1YmZd2rQnx95omzOfV7Anfa8GMUwlywg5CkZl2IGHWrrVpneuLgCwr84K6Mxa42KLNVFoSoAVP2Rvqc9SeUK5e5rvYV/PnFvQzMXe7Nc1ipJFWPmfrCN2xkSYhqJUxR7JTzp9IuY892ByXHiPpCmNpmEYGwqI0mIdjEqYkrtEc1yTqPOCYhKx0/+j04GYzKi5w709JkuscwJjoPsNxAXNpQP2kmr66Q3/TDAZ9LLOBpvevyhU9o3B0vM8PoJKTZRLS3pqoSKFSouVNtughuCiPJq2MAU+SOMOCZ+X9n2zymE0Fk0FiaCl2DKKbiAWCw4ZqHaOuf0h3Xt8Og+zKNulXt9I5RgFJa0JNtJnVhhFyVh7B4VJRBXfyg9hcQb2qKUNqihtATDYc6a0qYvSscEGkigNK71FOn+seVkuTvs+gjFLHxSrolnKBWg33pCzjWJJHT6QefE8+UA8SQS1LV5Q/jpp7G8qmtA0iOgezr2fYfMsLNZ5zSZyTtKkUIKGWpoUJHPVcQhssdm9gWG1ScXegMyUDblpOx5GPRg9ng+TCo2MnDPsiy/CMsx9WJcGxmkaAw/ZlixNudY4h7TihzXGdmQV7Ui2wIVQw9GBHpH0pxHpw2FnT2cgSUmzBt7xJcetaAf6x8kvOaZMZ3NWdizHqWJJ+ZipwohdYZPZ1J1Y1fBHP+Gn3wGZYafZXKri5jdJLfN1hZPQ67H/sq25wFzXIJMz+slrX9oWPxEH5y0MbsgZY5U6Ks5nmvBYALSHPir/cw/CFPFYN5Zo6kfT0MdexilD4fdCZxjKpLqNiw++LwkTlE14AT+uP8g/zH8IZsQeUBeBZVJDk83+iiC0w1MJLch49G8u8ezgNoklCgiGYamFGBGYD50hNxn9Y/8xh1x4sPOEmeasx6k/WLYyUj2WId+A5AEstzLGnpSEpYcuEp9JdAPtGptbaKijGz1mVpXTenLwgbi5rsxLNU/m0X8TNEuUb98kE/h+esLeLxVTWu8EBQabvaB2D5xcx7aSVG5+8RVwy2ibGRpjjaBrilxBHMDSBkwxjHpMesbRGGjddoIDR4ZvZxmPYZlhJh27VVPlMrL/6oWWhk9mtP+1MGCAQZyihFReoBoehMMjM+uREeIcKpYmgUEk9ALmNO0au3Om3LrWFH2rZy2HyrEOLM6rLXrWawUkeSkmBQtnzdxhxA+OxU3EOT327o/ZQWRB0oPmTAYGNTGRmEml4hhsxHqYsy8SSO87C5vvysKRQieWBQVJAvtfkIRpFIzkvsuy82dbAhh4iLLtU/npAXnBit4jkil0j0fEyznakyILHYfYBmCf7ThvtkpOHii91vUGlv4o5ERDh7HMcJWbyQTQTJcyX8RqFfVY2L5G8xVjY3/wBIfiQqkrBIaa/1k2h3VTREPgTU+gjhuHs0NftZzP8ASM2xTV7qMJS+AlKFI/vBj6wpAR1HlIssbQ6eyZO/iW6JLH95if8AphKmC0dA9kcnuYo9Wkj4CaT9REsnxGj2O7LWIUsadYsOaAwsTuKU2KMpB3NfwjlRdKwnmcrUp6iOU5zjDMmEVqq2HS25h3zfM5s6UyyqS2pdjWtOg6ExzjEy9HM18Yti2JNNDrwuaYYU5s5+dPugmi0NTFDhVaYVPHUfixghW8B9hXRKxiALWJmjRrCAEF5tsfKvwhDBh7zL3T5H6QhrFcZOZOqk2Fa8qb+UO+Q5aZUzsWPu6WY8rqD9bekB+BMB2mI1n3ZQ1ebGyj7/AEEOGYTFRnfdmAHooNvnFE90I1op59jJYlsQe8bfOE4zD1i9m2N120hR9YBzp5rDNgCOKmgljSviYzDiw5QEd26n4xqzE7kmA0FBHHmpiluKGIKR5Ao1kyS6xOZVLxUVyIlOJJ3EY1mr7wwez99OY4Ruk+V85gEL001JMHeBD/8AkMJ/z5P+cQyAz7AjkH9I/G0wmGlA+/OLHxEtCPq4+Edfj5//AKSGMrisNK/YlM585j0+iQEY48YyMjIBjIsSgtO8SN6U62oPKK8TyytO9XY0p18YDGiRqL26wZUQIkirAeP3wZAiOY9DwF8meMLQZ9nk8Jm2EZvd1EGu1GRx98CG2ijjZpR1ZCQw2I3G8JhfuLeav+sizHFGbOmTTvMd3Pm7lvvjRE2iKXFpNxHWeQZiOkZgsymyDWTMeWeekkA+Y2MeTxeKs0wDDdl3tBxKkCYJcweI0n+8v4QdxueySFLJRzfSCGvy71o5jGwmHrCSxp9DwnQ24/NGJIFutLwv5iahTWta7bAWt8a/GKrz2IArtE+WLrmKp2v+MCMOOwynzdHQMiTThpQ/gHzv98WljJa0RR0AHyj2VEv5HNqxBPaLTCgijiDY/nnGMDswbuN4KfoYRxvDvjm/VTP5T9IVMkdBiJZmCqBwSPIxXG6TZNq2dN4QyZcLIDTO9MmUcjkopYePrATOMRve0E8yzFyqsqMe6y22pqqISsdjXJbUpUDrziWBytuX2WzRVJIp4rE941O35pFbD4cvU7RkvDmZ7o57QfwmF0rSm0dRzC00axkZBMeGNTGRkAB5GRkZAMSGDfA/+/4X/nyv84jIyGMz7Cj5t/pCf/tF/wDLyv8APMjyMgIxzGMMZGQDGRu2w9Y9jIwUbYX318xBkRkZHPn7PU/4/wCMj3lAzNNx5RkZCYfkU8z/AMmV5EWUjIyOz6PHPJm8VH3MZGRjM1jDGRkABkX8j/rl9fpHkZAfQY9o6Y2w8hHsjeMjI5y5LOgdivdPp9RGRkBGBWN/qJv8rf5YS5PvDzH1jIyLQ6ZN9na53uSv5B9IR+J9m/POMjIhA6JAXJtxB+XzjIyOw40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052" name="Picture 4" descr="http://watch.pair.com/di-seg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3704" y="160338"/>
            <a:ext cx="4903580" cy="4003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021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1283" y="35626"/>
            <a:ext cx="9943605" cy="10460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 Due Tomorrow 11/16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509" y="1046072"/>
            <a:ext cx="11390811" cy="539391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Read and take notes on the Origins of Islam. You may take your own notes OR fill out the question sheet attached to the reading.</a:t>
            </a:r>
          </a:p>
          <a:p>
            <a:endParaRPr lang="en-US" sz="4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129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046072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11/16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509" y="1046072"/>
            <a:ext cx="11390811" cy="539391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What is the most interesting thing you learned about Abrahamic religions?</a:t>
            </a:r>
            <a:endParaRPr lang="en-US" sz="66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699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046072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 Venn Assignment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509" y="1046072"/>
            <a:ext cx="11390811" cy="5393917"/>
          </a:xfrm>
        </p:spPr>
        <p:txBody>
          <a:bodyPr>
            <a:normAutofit fontScale="92500"/>
          </a:bodyPr>
          <a:lstStyle/>
          <a:p>
            <a:r>
              <a:rPr lang="en-US" sz="4800" dirty="0" smtClean="0"/>
              <a:t>Today you will get in groups </a:t>
            </a:r>
            <a:r>
              <a:rPr lang="en-US" sz="4800" smtClean="0"/>
              <a:t>of </a:t>
            </a:r>
            <a:r>
              <a:rPr lang="en-US" sz="4800" smtClean="0"/>
              <a:t>4 </a:t>
            </a:r>
            <a:r>
              <a:rPr lang="en-US" sz="4800" dirty="0" smtClean="0"/>
              <a:t>and make a </a:t>
            </a:r>
            <a:r>
              <a:rPr lang="en-US" sz="4800" dirty="0"/>
              <a:t>T</a:t>
            </a:r>
            <a:r>
              <a:rPr lang="en-US" sz="4800" dirty="0" smtClean="0"/>
              <a:t>riple Venn diagram for Abrahamic religions.</a:t>
            </a:r>
          </a:p>
          <a:p>
            <a:r>
              <a:rPr lang="en-US" sz="4800" dirty="0" smtClean="0">
                <a:solidFill>
                  <a:srgbClr val="660066"/>
                </a:solidFill>
              </a:rPr>
              <a:t>Using your class notes, reading notes, and top 10 lists, you should fill out the similarities and differences of the 3 religions.</a:t>
            </a:r>
          </a:p>
          <a:p>
            <a:r>
              <a:rPr lang="en-US" sz="4800" dirty="0" smtClean="0"/>
              <a:t>You will also add one symbol for each religion to your poster that represents that religion. </a:t>
            </a:r>
            <a:r>
              <a:rPr lang="en-US" sz="4800" dirty="0" smtClean="0">
                <a:solidFill>
                  <a:srgbClr val="FF0000"/>
                </a:solidFill>
              </a:rPr>
              <a:t>(NO PROPHETS! And NO official symbols)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12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51038" y="476829"/>
            <a:ext cx="6999494" cy="6461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66" y="116998"/>
            <a:ext cx="9956800" cy="71966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 Venn for Friday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37517" y="116998"/>
            <a:ext cx="39544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Posters should be </a:t>
            </a:r>
            <a:r>
              <a:rPr lang="en-US" sz="2800" dirty="0" smtClean="0">
                <a:solidFill>
                  <a:srgbClr val="FF0000"/>
                </a:solidFill>
              </a:rPr>
              <a:t>neat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have color</a:t>
            </a:r>
            <a:r>
              <a:rPr lang="en-US" sz="2800" dirty="0" smtClean="0">
                <a:solidFill>
                  <a:srgbClr val="0000FF"/>
                </a:solidFill>
              </a:rPr>
              <a:t>, and include </a:t>
            </a:r>
            <a:r>
              <a:rPr lang="en-US" sz="2800" dirty="0" smtClean="0">
                <a:solidFill>
                  <a:srgbClr val="FF0000"/>
                </a:solidFill>
              </a:rPr>
              <a:t>at least </a:t>
            </a:r>
            <a:r>
              <a:rPr lang="en-US" sz="2800" dirty="0" smtClean="0">
                <a:solidFill>
                  <a:srgbClr val="0000FF"/>
                </a:solidFill>
              </a:rPr>
              <a:t>10 items for each religion plus </a:t>
            </a:r>
            <a:r>
              <a:rPr lang="en-US" sz="2800" dirty="0" smtClean="0">
                <a:solidFill>
                  <a:srgbClr val="FF0000"/>
                </a:solidFill>
              </a:rPr>
              <a:t>three images total</a:t>
            </a:r>
            <a:r>
              <a:rPr lang="en-US" sz="2800" dirty="0" smtClean="0">
                <a:solidFill>
                  <a:srgbClr val="0000FF"/>
                </a:solidFill>
              </a:rPr>
              <a:t>. This is a </a:t>
            </a:r>
            <a:r>
              <a:rPr lang="en-US" sz="2800" dirty="0" smtClean="0">
                <a:solidFill>
                  <a:srgbClr val="FF0000"/>
                </a:solidFill>
              </a:rPr>
              <a:t>culminating assignment</a:t>
            </a:r>
            <a:r>
              <a:rPr lang="en-US" sz="2800" dirty="0" smtClean="0">
                <a:solidFill>
                  <a:srgbClr val="0000FF"/>
                </a:solidFill>
              </a:rPr>
              <a:t> that will be scored out of 40 so do your best work!!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131" y="1045029"/>
            <a:ext cx="35388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You will give participation points to your group as well.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940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advertisingbydesign.com/TheWord/maps/grafx/ancient-hebrew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3" y="304800"/>
            <a:ext cx="11732937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26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61" y="0"/>
            <a:ext cx="1140968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Story of the Jews: Bad luck with big empires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3287" y="1143000"/>
            <a:ext cx="11560628" cy="5410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God promises to protect </a:t>
            </a:r>
            <a:r>
              <a:rPr lang="en-US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Abraham’s</a:t>
            </a:r>
            <a:r>
              <a:rPr lang="en-US" sz="4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people, and give them the land of </a:t>
            </a:r>
            <a:r>
              <a:rPr lang="en-US" sz="4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Canaan (Israel).</a:t>
            </a:r>
            <a:endParaRPr lang="en-US" sz="38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5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Covenant</a:t>
            </a:r>
          </a:p>
          <a:p>
            <a:pPr lvl="2"/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Abraham promised to obey God. In return, God protects him and his descendants.</a:t>
            </a:r>
            <a:endParaRPr lang="en-US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000" dirty="0" smtClean="0">
                <a:solidFill>
                  <a:srgbClr val="007E39"/>
                </a:solidFill>
                <a:latin typeface="Arial" pitchFamily="34" charset="0"/>
                <a:cs typeface="Arial" pitchFamily="34" charset="0"/>
              </a:rPr>
              <a:t>The people </a:t>
            </a:r>
            <a:r>
              <a:rPr lang="en-US" sz="4000" b="1" u="sng" dirty="0" smtClean="0">
                <a:solidFill>
                  <a:srgbClr val="007E39"/>
                </a:solidFill>
                <a:latin typeface="Arial" pitchFamily="34" charset="0"/>
                <a:cs typeface="Arial" pitchFamily="34" charset="0"/>
              </a:rPr>
              <a:t>fail</a:t>
            </a:r>
            <a:r>
              <a:rPr lang="en-US" sz="4000" dirty="0" smtClean="0">
                <a:solidFill>
                  <a:srgbClr val="007E39"/>
                </a:solidFill>
                <a:latin typeface="Arial" pitchFamily="34" charset="0"/>
                <a:cs typeface="Arial" pitchFamily="34" charset="0"/>
              </a:rPr>
              <a:t> to please god= drought and famine.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964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8238"/>
            <a:ext cx="95504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nutshell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4468" y="1639389"/>
            <a:ext cx="10668000" cy="4416552"/>
          </a:xfrm>
        </p:spPr>
        <p:txBody>
          <a:bodyPr>
            <a:noAutofit/>
          </a:bodyPr>
          <a:lstStyle/>
          <a:p>
            <a:r>
              <a:rPr lang="en-US" sz="3600" dirty="0"/>
              <a:t>Oldest western religion</a:t>
            </a:r>
          </a:p>
          <a:p>
            <a:r>
              <a:rPr lang="en-US" sz="3600" dirty="0"/>
              <a:t>Began in the Middle East—all western religions begin here</a:t>
            </a:r>
          </a:p>
          <a:p>
            <a:r>
              <a:rPr lang="en-US" sz="3600" dirty="0"/>
              <a:t>Belief in one God—</a:t>
            </a:r>
            <a:r>
              <a:rPr lang="en-US" sz="3600" dirty="0">
                <a:solidFill>
                  <a:srgbClr val="FF0000"/>
                </a:solidFill>
              </a:rPr>
              <a:t>Yahweh</a:t>
            </a:r>
            <a:r>
              <a:rPr lang="en-US" sz="3600" dirty="0"/>
              <a:t>—who is the God of all (not just the Jews)</a:t>
            </a:r>
          </a:p>
          <a:p>
            <a:r>
              <a:rPr lang="en-US" sz="3600" dirty="0"/>
              <a:t>Yahweh chose the Jews to be his people</a:t>
            </a:r>
          </a:p>
          <a:p>
            <a:r>
              <a:rPr lang="en-US" sz="3600" dirty="0"/>
              <a:t>Series of stories result in Jews being promised a land of their </a:t>
            </a:r>
            <a:r>
              <a:rPr lang="en-US" sz="3600" dirty="0" smtClean="0"/>
              <a:t>own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54" y="35011"/>
            <a:ext cx="4008846" cy="225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4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2064</Words>
  <Application>Microsoft Office PowerPoint</Application>
  <PresentationFormat>Widescreen</PresentationFormat>
  <Paragraphs>295</Paragraphs>
  <Slides>63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Arial</vt:lpstr>
      <vt:lpstr>Calibri</vt:lpstr>
      <vt:lpstr>Calibri Light</vt:lpstr>
      <vt:lpstr>Georgia</vt:lpstr>
      <vt:lpstr>Times New Roman</vt:lpstr>
      <vt:lpstr>Wingdings</vt:lpstr>
      <vt:lpstr>Office Theme</vt:lpstr>
      <vt:lpstr>Warm Up 11/13</vt:lpstr>
      <vt:lpstr>November 13, 2017</vt:lpstr>
      <vt:lpstr>PowerPoint Presentation</vt:lpstr>
      <vt:lpstr>The Abrahamic Religions</vt:lpstr>
      <vt:lpstr>Religious Discussions</vt:lpstr>
      <vt:lpstr>Religious Discussions</vt:lpstr>
      <vt:lpstr>PowerPoint Presentation</vt:lpstr>
      <vt:lpstr>The Story of the Jews: Bad luck with big empires</vt:lpstr>
      <vt:lpstr>In a nutshell</vt:lpstr>
      <vt:lpstr>PowerPoint Presentation</vt:lpstr>
      <vt:lpstr>In a Nutshell</vt:lpstr>
      <vt:lpstr>What happens next?</vt:lpstr>
      <vt:lpstr>Big Problems</vt:lpstr>
      <vt:lpstr>Big Problems</vt:lpstr>
      <vt:lpstr>Kingdom of Israel</vt:lpstr>
      <vt:lpstr>Bad luck with Big Empires</vt:lpstr>
      <vt:lpstr>The Story of the Jews: Bad luck with big empires</vt:lpstr>
      <vt:lpstr>The Western Wall “The Wailing Wall”</vt:lpstr>
      <vt:lpstr>The Jewish Diaspora - 70 CE-1948 CE</vt:lpstr>
      <vt:lpstr>The Western Wall</vt:lpstr>
      <vt:lpstr>With a partner, or two</vt:lpstr>
      <vt:lpstr>Triple Venn for Friday</vt:lpstr>
      <vt:lpstr>Homework Due Tomorrow 11/14</vt:lpstr>
      <vt:lpstr>Warm Up 11/14: With a partner, or two</vt:lpstr>
      <vt:lpstr>November 13, 2017</vt:lpstr>
      <vt:lpstr>Christianity Background</vt:lpstr>
      <vt:lpstr>Jesus the Nazarene</vt:lpstr>
      <vt:lpstr>The Teachings of Jesus</vt:lpstr>
      <vt:lpstr>Jesus &amp; the Romans</vt:lpstr>
      <vt:lpstr>The Crucifixion of Jesus</vt:lpstr>
      <vt:lpstr>The Spread-Saint Peter</vt:lpstr>
      <vt:lpstr>PowerPoint Presentation</vt:lpstr>
      <vt:lpstr>The Spread-Paul &amp; Constantine</vt:lpstr>
      <vt:lpstr>Paul the Apostle: 5AD- 67AD</vt:lpstr>
      <vt:lpstr>PowerPoint Presentation</vt:lpstr>
      <vt:lpstr>The Spread-Emperor Constantine </vt:lpstr>
      <vt:lpstr>Emperor Constantine </vt:lpstr>
      <vt:lpstr>PowerPoint Presentation</vt:lpstr>
      <vt:lpstr>Christianity: The Ultimate Synthesis</vt:lpstr>
      <vt:lpstr>With a partner, or two</vt:lpstr>
      <vt:lpstr>November 14, 2017</vt:lpstr>
      <vt:lpstr>With a partner, or two</vt:lpstr>
      <vt:lpstr>Islam</vt:lpstr>
      <vt:lpstr>Background</vt:lpstr>
      <vt:lpstr>Worldwide Muslim Population</vt:lpstr>
      <vt:lpstr>Crash Course on Islam</vt:lpstr>
      <vt:lpstr>Geography</vt:lpstr>
      <vt:lpstr>Five Pillars of Islam</vt:lpstr>
      <vt:lpstr>Five Pillars of Islam</vt:lpstr>
      <vt:lpstr>The Story of Mohammad</vt:lpstr>
      <vt:lpstr>Islam</vt:lpstr>
      <vt:lpstr>Creation of Islam – in a nutshell</vt:lpstr>
      <vt:lpstr>Creation of Islam – in a nutshell</vt:lpstr>
      <vt:lpstr>PowerPoint Presentation</vt:lpstr>
      <vt:lpstr>Dome of Rock (The Western Wall)</vt:lpstr>
      <vt:lpstr>Islam After Muhammad</vt:lpstr>
      <vt:lpstr>Islam After Muhammad</vt:lpstr>
      <vt:lpstr>Islam after Muhammad</vt:lpstr>
      <vt:lpstr>With a partner, or two</vt:lpstr>
      <vt:lpstr>Homework Due Tomorrow 11/16</vt:lpstr>
      <vt:lpstr>Warm Up 11/16</vt:lpstr>
      <vt:lpstr>Triple Venn Assignment</vt:lpstr>
      <vt:lpstr>Triple Venn for Friday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11/13</dc:title>
  <dc:creator>Santos, Megan    SHS - Staff</dc:creator>
  <cp:lastModifiedBy>Santos, Megan    SHS - Staff</cp:lastModifiedBy>
  <cp:revision>21</cp:revision>
  <dcterms:created xsi:type="dcterms:W3CDTF">2017-11-13T00:22:56Z</dcterms:created>
  <dcterms:modified xsi:type="dcterms:W3CDTF">2017-11-16T16:24:01Z</dcterms:modified>
</cp:coreProperties>
</file>