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318" r:id="rId2"/>
    <p:sldId id="320" r:id="rId3"/>
    <p:sldId id="319" r:id="rId4"/>
    <p:sldId id="321" r:id="rId5"/>
    <p:sldId id="322" r:id="rId6"/>
    <p:sldId id="324" r:id="rId7"/>
    <p:sldId id="323" r:id="rId8"/>
    <p:sldId id="325" r:id="rId9"/>
    <p:sldId id="326" r:id="rId10"/>
    <p:sldId id="327" r:id="rId11"/>
    <p:sldId id="328" r:id="rId12"/>
    <p:sldId id="306" r:id="rId13"/>
    <p:sldId id="317" r:id="rId14"/>
    <p:sldId id="316" r:id="rId15"/>
    <p:sldId id="257" r:id="rId16"/>
    <p:sldId id="258" r:id="rId17"/>
    <p:sldId id="259" r:id="rId18"/>
    <p:sldId id="260" r:id="rId19"/>
    <p:sldId id="261" r:id="rId20"/>
    <p:sldId id="262" r:id="rId21"/>
    <p:sldId id="263" r:id="rId22"/>
    <p:sldId id="264" r:id="rId23"/>
    <p:sldId id="266" r:id="rId24"/>
    <p:sldId id="269" r:id="rId25"/>
    <p:sldId id="265" r:id="rId26"/>
    <p:sldId id="267" r:id="rId27"/>
    <p:sldId id="270" r:id="rId28"/>
    <p:sldId id="309" r:id="rId29"/>
    <p:sldId id="310" r:id="rId30"/>
    <p:sldId id="311" r:id="rId31"/>
    <p:sldId id="312" r:id="rId32"/>
    <p:sldId id="313" r:id="rId33"/>
    <p:sldId id="314" r:id="rId34"/>
    <p:sldId id="315" r:id="rId35"/>
    <p:sldId id="307" r:id="rId36"/>
    <p:sldId id="308" r:id="rId37"/>
    <p:sldId id="271" r:id="rId38"/>
    <p:sldId id="272" r:id="rId39"/>
    <p:sldId id="273" r:id="rId40"/>
    <p:sldId id="274" r:id="rId41"/>
    <p:sldId id="275" r:id="rId42"/>
    <p:sldId id="280" r:id="rId43"/>
    <p:sldId id="276" r:id="rId44"/>
    <p:sldId id="277" r:id="rId45"/>
    <p:sldId id="278" r:id="rId46"/>
    <p:sldId id="279" r:id="rId47"/>
    <p:sldId id="282" r:id="rId48"/>
    <p:sldId id="281" r:id="rId49"/>
    <p:sldId id="295" r:id="rId50"/>
    <p:sldId id="283" r:id="rId51"/>
    <p:sldId id="284" r:id="rId52"/>
    <p:sldId id="285" r:id="rId53"/>
    <p:sldId id="286" r:id="rId54"/>
    <p:sldId id="287" r:id="rId55"/>
    <p:sldId id="288" r:id="rId56"/>
    <p:sldId id="289" r:id="rId57"/>
    <p:sldId id="290" r:id="rId58"/>
    <p:sldId id="291" r:id="rId59"/>
    <p:sldId id="292" r:id="rId60"/>
    <p:sldId id="293" r:id="rId61"/>
    <p:sldId id="296" r:id="rId62"/>
    <p:sldId id="294" r:id="rId63"/>
    <p:sldId id="298" r:id="rId64"/>
    <p:sldId id="299" r:id="rId65"/>
    <p:sldId id="297" r:id="rId66"/>
    <p:sldId id="300" r:id="rId67"/>
    <p:sldId id="302" r:id="rId68"/>
    <p:sldId id="301" r:id="rId69"/>
    <p:sldId id="303" r:id="rId70"/>
    <p:sldId id="304" r:id="rId71"/>
    <p:sldId id="30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4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D6C28-DBBF-429E-8F1A-44587DC51115}" type="datetimeFigureOut">
              <a:rPr lang="en-US" smtClean="0"/>
              <a:t>10/19/2017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AE686-063E-4A6B-800B-3F4C3B26F9C8}" type="slidenum">
              <a:rPr lang="en-US" smtClean="0"/>
              <a:t>‹#›</a:t>
            </a:fld>
            <a:endParaRPr lang="en-US"/>
          </a:p>
        </p:txBody>
      </p:sp>
    </p:spTree>
    <p:extLst>
      <p:ext uri="{BB962C8B-B14F-4D97-AF65-F5344CB8AC3E}">
        <p14:creationId xmlns:p14="http://schemas.microsoft.com/office/powerpoint/2010/main" val="85348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C0C7B2-EEE8-4F0A-A48F-BAEFE89C7412}" type="slidenum">
              <a:rPr lang="en-US" altLang="en-US" smtClean="0"/>
              <a:pPr/>
              <a:t>41</a:t>
            </a:fld>
            <a:endParaRPr lang="en-US" altLang="en-US" smtClean="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4595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7545F7-B2C4-4D6C-8BBA-5889DD470D32}"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94998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7545F7-B2C4-4D6C-8BBA-5889DD470D32}"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236386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7545F7-B2C4-4D6C-8BBA-5889DD470D32}"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145984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7545F7-B2C4-4D6C-8BBA-5889DD470D32}"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171168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7545F7-B2C4-4D6C-8BBA-5889DD470D32}"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86936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7545F7-B2C4-4D6C-8BBA-5889DD470D32}"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5551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7545F7-B2C4-4D6C-8BBA-5889DD470D32}"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165294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7545F7-B2C4-4D6C-8BBA-5889DD470D32}"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181338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545F7-B2C4-4D6C-8BBA-5889DD470D32}"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68013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545F7-B2C4-4D6C-8BBA-5889DD470D32}"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219572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545F7-B2C4-4D6C-8BBA-5889DD470D32}"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427265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545F7-B2C4-4D6C-8BBA-5889DD470D32}" type="datetimeFigureOut">
              <a:rPr lang="en-US" smtClean="0"/>
              <a:t>10/19/2017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CA9F7-2B4A-414F-8FF4-F39BA06C6A5B}" type="slidenum">
              <a:rPr lang="en-US" smtClean="0"/>
              <a:t>‹#›</a:t>
            </a:fld>
            <a:endParaRPr lang="en-US"/>
          </a:p>
        </p:txBody>
      </p:sp>
    </p:spTree>
    <p:extLst>
      <p:ext uri="{BB962C8B-B14F-4D97-AF65-F5344CB8AC3E}">
        <p14:creationId xmlns:p14="http://schemas.microsoft.com/office/powerpoint/2010/main" val="1644157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21792"/>
          </a:xfrm>
        </p:spPr>
        <p:txBody>
          <a:bodyPr>
            <a:normAutofit fontScale="90000"/>
          </a:bodyPr>
          <a:lstStyle/>
          <a:p>
            <a:pPr algn="ctr"/>
            <a:r>
              <a:rPr lang="en-US" b="1" i="1" dirty="0" smtClean="0">
                <a:solidFill>
                  <a:srgbClr val="FF0000"/>
                </a:solidFill>
                <a:latin typeface="Arial Black" panose="020B0A04020102020204" pitchFamily="34" charset="0"/>
              </a:rPr>
              <a:t>Journal 10/13/17</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18033"/>
            <a:ext cx="9144000" cy="6339968"/>
          </a:xfrm>
        </p:spPr>
        <p:txBody>
          <a:bodyPr>
            <a:normAutofit lnSpcReduction="10000"/>
          </a:bodyPr>
          <a:lstStyle/>
          <a:p>
            <a:r>
              <a:rPr lang="en-US" sz="4400" dirty="0" smtClean="0"/>
              <a:t>What are the components of a thesis statement? </a:t>
            </a:r>
          </a:p>
          <a:p>
            <a:pPr lvl="1"/>
            <a:r>
              <a:rPr lang="en-US" sz="4000" dirty="0" smtClean="0"/>
              <a:t>Explain what each piece of a thesis is supposed to do</a:t>
            </a:r>
            <a:endParaRPr lang="en-US" sz="4000" dirty="0"/>
          </a:p>
          <a:p>
            <a:r>
              <a:rPr lang="en-US" sz="4400" dirty="0" smtClean="0"/>
              <a:t>How – </a:t>
            </a:r>
            <a:r>
              <a:rPr lang="en-US" altLang="en-US" sz="4400" dirty="0">
                <a:latin typeface="Candara" panose="020E0502030303020204" pitchFamily="34" charset="0"/>
              </a:rPr>
              <a:t>The argument, your unique point of </a:t>
            </a:r>
            <a:r>
              <a:rPr lang="en-US" altLang="en-US" sz="4400" dirty="0" smtClean="0">
                <a:latin typeface="Candara" panose="020E0502030303020204" pitchFamily="34" charset="0"/>
              </a:rPr>
              <a:t>view</a:t>
            </a:r>
            <a:endParaRPr lang="en-US" sz="4400" dirty="0" smtClean="0"/>
          </a:p>
          <a:p>
            <a:r>
              <a:rPr lang="en-US" sz="4400" dirty="0" smtClean="0"/>
              <a:t>What – </a:t>
            </a:r>
            <a:r>
              <a:rPr lang="en-US" altLang="en-US" sz="4400" dirty="0">
                <a:latin typeface="Candara" panose="020E0502030303020204" pitchFamily="34" charset="0"/>
              </a:rPr>
              <a:t>The topic (addressing your prompt</a:t>
            </a:r>
            <a:r>
              <a:rPr lang="en-US" altLang="en-US" sz="4400" dirty="0" smtClean="0">
                <a:latin typeface="Candara" panose="020E0502030303020204" pitchFamily="34" charset="0"/>
              </a:rPr>
              <a:t>)</a:t>
            </a:r>
            <a:endParaRPr lang="en-US" sz="4400" dirty="0" smtClean="0"/>
          </a:p>
          <a:p>
            <a:r>
              <a:rPr lang="en-US" sz="4400" dirty="0" smtClean="0"/>
              <a:t>So what – </a:t>
            </a:r>
            <a:r>
              <a:rPr lang="en-US" altLang="en-US" sz="4400" dirty="0">
                <a:latin typeface="Candara" panose="020E0502030303020204" pitchFamily="34" charset="0"/>
              </a:rPr>
              <a:t>How your argument impacted something </a:t>
            </a:r>
          </a:p>
        </p:txBody>
      </p:sp>
    </p:spTree>
    <p:extLst>
      <p:ext uri="{BB962C8B-B14F-4D97-AF65-F5344CB8AC3E}">
        <p14:creationId xmlns:p14="http://schemas.microsoft.com/office/powerpoint/2010/main" val="27033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67512"/>
          </a:xfrm>
        </p:spPr>
        <p:txBody>
          <a:bodyPr>
            <a:normAutofit fontScale="90000"/>
          </a:bodyPr>
          <a:lstStyle/>
          <a:p>
            <a:pPr algn="ctr"/>
            <a:r>
              <a:rPr lang="en-US" i="1" dirty="0" smtClean="0">
                <a:solidFill>
                  <a:srgbClr val="FF0000"/>
                </a:solidFill>
                <a:latin typeface="Arial Black" panose="020B0A04020102020204" pitchFamily="34" charset="0"/>
              </a:rPr>
              <a:t>Paragraph Structure</a:t>
            </a:r>
            <a:endParaRPr lang="en-US"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81456"/>
            <a:ext cx="9144000" cy="6376543"/>
          </a:xfrm>
        </p:spPr>
        <p:txBody>
          <a:bodyPr>
            <a:noAutofit/>
          </a:bodyPr>
          <a:lstStyle/>
          <a:p>
            <a:pPr marL="0" indent="0">
              <a:buNone/>
            </a:pPr>
            <a:r>
              <a:rPr lang="en-US" sz="3000" dirty="0" smtClean="0"/>
              <a:t>5. Paragraph connections – </a:t>
            </a:r>
          </a:p>
          <a:p>
            <a:r>
              <a:rPr lang="en-US" sz="3000" dirty="0" smtClean="0"/>
              <a:t>How well does the analysis of evidence connect it back to the thesis statement?</a:t>
            </a:r>
          </a:p>
          <a:p>
            <a:pPr lvl="1"/>
            <a:r>
              <a:rPr lang="en-US" sz="2600" dirty="0" smtClean="0"/>
              <a:t>It does a poor job, it has little strong connection back to the thesis</a:t>
            </a:r>
          </a:p>
          <a:p>
            <a:pPr lvl="1"/>
            <a:r>
              <a:rPr lang="en-US" sz="2600" dirty="0" smtClean="0"/>
              <a:t>Easiest way to do this is connect to the so what</a:t>
            </a:r>
          </a:p>
        </p:txBody>
      </p:sp>
    </p:spTree>
    <p:extLst>
      <p:ext uri="{BB962C8B-B14F-4D97-AF65-F5344CB8AC3E}">
        <p14:creationId xmlns:p14="http://schemas.microsoft.com/office/powerpoint/2010/main" val="2344346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94360"/>
          </a:xfrm>
        </p:spPr>
        <p:txBody>
          <a:bodyPr>
            <a:normAutofit fontScale="90000"/>
          </a:bodyPr>
          <a:lstStyle/>
          <a:p>
            <a:pPr algn="ctr"/>
            <a:r>
              <a:rPr lang="en-US" dirty="0" smtClean="0">
                <a:solidFill>
                  <a:srgbClr val="FF0000"/>
                </a:solidFill>
                <a:latin typeface="Arial Black" panose="020B0A04020102020204" pitchFamily="34" charset="0"/>
              </a:rPr>
              <a:t>Paragraph Structure</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94360"/>
            <a:ext cx="9144000" cy="6263639"/>
          </a:xfrm>
        </p:spPr>
        <p:txBody>
          <a:bodyPr>
            <a:normAutofit/>
          </a:bodyPr>
          <a:lstStyle/>
          <a:p>
            <a:r>
              <a:rPr lang="en-US" sz="3200" b="1" dirty="0" smtClean="0">
                <a:solidFill>
                  <a:srgbClr val="FF0000"/>
                </a:solidFill>
              </a:rPr>
              <a:t>Thesis</a:t>
            </a:r>
            <a:r>
              <a:rPr lang="en-US" sz="3200" dirty="0" smtClean="0"/>
              <a:t> </a:t>
            </a:r>
            <a:r>
              <a:rPr lang="en-US" sz="3200" dirty="0"/>
              <a:t>- The Tsetse fly had the greatest impact on the development of the Mali because of the negative impacts it had on Mali society, ultimately destroying the Mali’s ability to grow as a civilization. </a:t>
            </a:r>
          </a:p>
          <a:p>
            <a:r>
              <a:rPr lang="en-US" sz="3200" b="1" dirty="0">
                <a:solidFill>
                  <a:srgbClr val="FF0000"/>
                </a:solidFill>
              </a:rPr>
              <a:t>BTS 1</a:t>
            </a:r>
            <a:r>
              <a:rPr lang="en-US" sz="3200" dirty="0"/>
              <a:t> – </a:t>
            </a:r>
            <a:r>
              <a:rPr lang="en-US" sz="3000" dirty="0" smtClean="0"/>
              <a:t>The </a:t>
            </a:r>
            <a:r>
              <a:rPr lang="en-US" sz="3000" dirty="0"/>
              <a:t>deaths caused by the Tsetse fly led to a decreased population of Mali, which slowed the Mali’s ability to grow as a civilization by creating a shortage of strong workers</a:t>
            </a:r>
            <a:r>
              <a:rPr lang="en-US" sz="3000" dirty="0" smtClean="0"/>
              <a:t>.</a:t>
            </a:r>
          </a:p>
          <a:p>
            <a:r>
              <a:rPr lang="en-US" sz="3000" dirty="0" smtClean="0"/>
              <a:t>Evidence - </a:t>
            </a:r>
            <a:r>
              <a:rPr lang="en-US" dirty="0"/>
              <a:t>"Cattle from North Africa could not survive below the Sahel because of the tsetse fly." (Willie 67</a:t>
            </a:r>
            <a:r>
              <a:rPr lang="en-US" dirty="0" smtClean="0"/>
              <a:t>)</a:t>
            </a:r>
          </a:p>
          <a:p>
            <a:r>
              <a:rPr lang="en-US" sz="4200" smtClean="0"/>
              <a:t>Analysis  - </a:t>
            </a:r>
            <a:endParaRPr lang="en-US" sz="4200" dirty="0"/>
          </a:p>
          <a:p>
            <a:endParaRPr lang="en-US" dirty="0"/>
          </a:p>
        </p:txBody>
      </p:sp>
    </p:spTree>
    <p:extLst>
      <p:ext uri="{BB962C8B-B14F-4D97-AF65-F5344CB8AC3E}">
        <p14:creationId xmlns:p14="http://schemas.microsoft.com/office/powerpoint/2010/main" val="3923402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18"/>
            <a:ext cx="9144000" cy="673570"/>
          </a:xfrm>
        </p:spPr>
        <p:txBody>
          <a:bodyPr>
            <a:normAutofit fontScale="90000"/>
          </a:bodyPr>
          <a:lstStyle/>
          <a:p>
            <a:pPr algn="ctr"/>
            <a:r>
              <a:rPr lang="en-US" b="1" i="1" dirty="0" smtClean="0">
                <a:solidFill>
                  <a:srgbClr val="FF0000"/>
                </a:solidFill>
                <a:latin typeface="Arial Black" panose="020B0A04020102020204" pitchFamily="34" charset="0"/>
              </a:rPr>
              <a:t>Journal Entry 9/21/17</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82858"/>
            <a:ext cx="9144000" cy="6375142"/>
          </a:xfrm>
        </p:spPr>
        <p:txBody>
          <a:bodyPr>
            <a:normAutofit/>
          </a:bodyPr>
          <a:lstStyle/>
          <a:p>
            <a:r>
              <a:rPr lang="en-US" sz="4800" dirty="0"/>
              <a:t>What do you like about writing, what do you hate about writing (be honest, I won't get mad)?</a:t>
            </a:r>
          </a:p>
        </p:txBody>
      </p:sp>
      <p:pic>
        <p:nvPicPr>
          <p:cNvPr id="4" name="Picture 3"/>
          <p:cNvPicPr>
            <a:picLocks noChangeAspect="1"/>
          </p:cNvPicPr>
          <p:nvPr/>
        </p:nvPicPr>
        <p:blipFill>
          <a:blip r:embed="rId2"/>
          <a:stretch>
            <a:fillRect/>
          </a:stretch>
        </p:blipFill>
        <p:spPr>
          <a:xfrm>
            <a:off x="1221516" y="2767270"/>
            <a:ext cx="6693385" cy="3823001"/>
          </a:xfrm>
          <a:prstGeom prst="rect">
            <a:avLst/>
          </a:prstGeom>
        </p:spPr>
      </p:pic>
    </p:spTree>
    <p:extLst>
      <p:ext uri="{BB962C8B-B14F-4D97-AF65-F5344CB8AC3E}">
        <p14:creationId xmlns:p14="http://schemas.microsoft.com/office/powerpoint/2010/main" val="2505230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5983"/>
          </a:xfrm>
        </p:spPr>
        <p:txBody>
          <a:bodyPr>
            <a:normAutofit/>
          </a:bodyPr>
          <a:lstStyle/>
          <a:p>
            <a:pPr algn="ctr"/>
            <a:r>
              <a:rPr lang="en-US" sz="3600" b="1" i="1" dirty="0" smtClean="0">
                <a:solidFill>
                  <a:srgbClr val="FF0000"/>
                </a:solidFill>
                <a:latin typeface="Arial Black" panose="020B0A04020102020204" pitchFamily="34" charset="0"/>
              </a:rPr>
              <a:t>Daily Agenda Wednesday 9/20/17</a:t>
            </a:r>
            <a:endParaRPr lang="en-US" sz="3600"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13660"/>
            <a:ext cx="9144000" cy="6344340"/>
          </a:xfrm>
        </p:spPr>
        <p:txBody>
          <a:bodyPr>
            <a:normAutofit/>
          </a:bodyPr>
          <a:lstStyle/>
          <a:p>
            <a:r>
              <a:rPr lang="en-US" sz="4400" b="1" dirty="0" smtClean="0">
                <a:solidFill>
                  <a:srgbClr val="002060"/>
                </a:solidFill>
              </a:rPr>
              <a:t>Agenda:</a:t>
            </a:r>
          </a:p>
          <a:p>
            <a:pPr lvl="1"/>
            <a:r>
              <a:rPr lang="en-US" sz="4000" dirty="0" smtClean="0"/>
              <a:t>Review and refresh basic writing concepts</a:t>
            </a:r>
          </a:p>
          <a:p>
            <a:pPr lvl="1"/>
            <a:r>
              <a:rPr lang="en-US" sz="4000" dirty="0" smtClean="0"/>
              <a:t>Discuss turnitin.com</a:t>
            </a:r>
          </a:p>
          <a:p>
            <a:pPr lvl="1"/>
            <a:r>
              <a:rPr lang="en-US" sz="4000" dirty="0" smtClean="0"/>
              <a:t>Practice paraphrasing</a:t>
            </a:r>
            <a:endParaRPr lang="en-US" sz="4400" dirty="0" smtClean="0"/>
          </a:p>
          <a:p>
            <a:r>
              <a:rPr lang="en-US" sz="4400" b="1" dirty="0" smtClean="0">
                <a:solidFill>
                  <a:srgbClr val="002060"/>
                </a:solidFill>
              </a:rPr>
              <a:t>Key Terms:</a:t>
            </a:r>
          </a:p>
          <a:p>
            <a:pPr lvl="1"/>
            <a:r>
              <a:rPr lang="en-US" sz="4000" dirty="0" smtClean="0"/>
              <a:t>None</a:t>
            </a:r>
          </a:p>
          <a:p>
            <a:r>
              <a:rPr lang="en-US" sz="4400" b="1" dirty="0" smtClean="0">
                <a:solidFill>
                  <a:srgbClr val="002060"/>
                </a:solidFill>
              </a:rPr>
              <a:t>Skills:</a:t>
            </a:r>
          </a:p>
          <a:p>
            <a:pPr lvl="1"/>
            <a:r>
              <a:rPr lang="en-US" sz="4000" dirty="0" smtClean="0"/>
              <a:t>Writing concepts</a:t>
            </a:r>
          </a:p>
        </p:txBody>
      </p:sp>
    </p:spTree>
    <p:extLst>
      <p:ext uri="{BB962C8B-B14F-4D97-AF65-F5344CB8AC3E}">
        <p14:creationId xmlns:p14="http://schemas.microsoft.com/office/powerpoint/2010/main" val="2870025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56458"/>
          </a:xfrm>
        </p:spPr>
        <p:txBody>
          <a:bodyPr/>
          <a:lstStyle/>
          <a:p>
            <a:pPr algn="ctr"/>
            <a:r>
              <a:rPr lang="en-US" b="1" i="1" dirty="0" smtClean="0">
                <a:solidFill>
                  <a:srgbClr val="FF0000"/>
                </a:solidFill>
                <a:latin typeface="Arial Black" panose="020B0A04020102020204" pitchFamily="34" charset="0"/>
              </a:rPr>
              <a:t>Writing Discussion</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95340"/>
            <a:ext cx="9144000" cy="6262659"/>
          </a:xfrm>
        </p:spPr>
        <p:txBody>
          <a:bodyPr>
            <a:noAutofit/>
          </a:bodyPr>
          <a:lstStyle/>
          <a:p>
            <a:r>
              <a:rPr lang="en-US" sz="3600" dirty="0" smtClean="0"/>
              <a:t>Discuss these questions at your table group, you have about 2 minutes, then we will discuss as a class…</a:t>
            </a:r>
          </a:p>
          <a:p>
            <a:pPr lvl="1"/>
            <a:r>
              <a:rPr lang="en-US" sz="3200" dirty="0" smtClean="0"/>
              <a:t>What </a:t>
            </a:r>
            <a:r>
              <a:rPr lang="en-US" sz="3200" dirty="0"/>
              <a:t>is a thesis?</a:t>
            </a:r>
          </a:p>
          <a:p>
            <a:pPr lvl="1"/>
            <a:r>
              <a:rPr lang="en-US" sz="3200" dirty="0"/>
              <a:t>What makes up a thesis (explain each part in detail)?</a:t>
            </a:r>
          </a:p>
          <a:p>
            <a:pPr lvl="1"/>
            <a:r>
              <a:rPr lang="en-US" sz="3200" dirty="0"/>
              <a:t>How important is a thesis when it comes to writing? </a:t>
            </a:r>
          </a:p>
          <a:p>
            <a:pPr lvl="1"/>
            <a:r>
              <a:rPr lang="en-US" sz="3200" dirty="0"/>
              <a:t>What is a good versus bad thesis?</a:t>
            </a:r>
          </a:p>
          <a:p>
            <a:pPr lvl="1"/>
            <a:r>
              <a:rPr lang="en-US" sz="3200" dirty="0"/>
              <a:t>Explain plagiarism. </a:t>
            </a:r>
          </a:p>
          <a:p>
            <a:pPr lvl="1"/>
            <a:r>
              <a:rPr lang="en-US" sz="3200" dirty="0"/>
              <a:t>What are the most important aspects of </a:t>
            </a:r>
            <a:r>
              <a:rPr lang="en-US" sz="3200" dirty="0" smtClean="0"/>
              <a:t>writing</a:t>
            </a:r>
            <a:endParaRPr lang="en-US" sz="3200" dirty="0"/>
          </a:p>
        </p:txBody>
      </p:sp>
    </p:spTree>
    <p:extLst>
      <p:ext uri="{BB962C8B-B14F-4D97-AF65-F5344CB8AC3E}">
        <p14:creationId xmlns:p14="http://schemas.microsoft.com/office/powerpoint/2010/main" val="2234631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17838"/>
          </a:xfrm>
        </p:spPr>
        <p:txBody>
          <a:bodyPr>
            <a:normAutofit fontScale="90000"/>
          </a:bodyPr>
          <a:lstStyle/>
          <a:p>
            <a:pPr algn="ctr"/>
            <a:r>
              <a:rPr lang="en-US" b="1" i="1" dirty="0" smtClean="0">
                <a:solidFill>
                  <a:srgbClr val="FF0000"/>
                </a:solidFill>
                <a:latin typeface="Arial Black" panose="020B0A04020102020204" pitchFamily="34" charset="0"/>
              </a:rPr>
              <a:t>Writing – Plagiarism</a:t>
            </a:r>
            <a:r>
              <a:rPr lang="en-US" b="1" i="1" dirty="0" smtClean="0"/>
              <a:t> </a:t>
            </a:r>
            <a:endParaRPr lang="en-US" b="1" i="1" dirty="0"/>
          </a:p>
        </p:txBody>
      </p:sp>
      <p:pic>
        <p:nvPicPr>
          <p:cNvPr id="4" name="Content Placeholder 3"/>
          <p:cNvPicPr>
            <a:picLocks noGrp="1" noChangeAspect="1"/>
          </p:cNvPicPr>
          <p:nvPr>
            <p:ph idx="1"/>
          </p:nvPr>
        </p:nvPicPr>
        <p:blipFill>
          <a:blip r:embed="rId2"/>
          <a:stretch>
            <a:fillRect/>
          </a:stretch>
        </p:blipFill>
        <p:spPr>
          <a:xfrm>
            <a:off x="0" y="2294590"/>
            <a:ext cx="9144000" cy="2932669"/>
          </a:xfrm>
          <a:prstGeom prst="rect">
            <a:avLst/>
          </a:prstGeom>
        </p:spPr>
      </p:pic>
      <p:sp>
        <p:nvSpPr>
          <p:cNvPr id="5" name="TextBox 4"/>
          <p:cNvSpPr txBox="1"/>
          <p:nvPr/>
        </p:nvSpPr>
        <p:spPr>
          <a:xfrm>
            <a:off x="123568" y="724930"/>
            <a:ext cx="9020432"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rgbClr val="FF0000"/>
                </a:solidFill>
                <a:latin typeface="Arial Black" panose="020B0A04020102020204" pitchFamily="34" charset="0"/>
              </a:rPr>
              <a:t>What is academic dishonesty?</a:t>
            </a:r>
          </a:p>
          <a:p>
            <a:pPr marL="457200" indent="-457200">
              <a:buFont typeface="Arial" panose="020B0604020202020204" pitchFamily="34" charset="0"/>
              <a:buChar char="•"/>
            </a:pPr>
            <a:r>
              <a:rPr lang="en-US" sz="3200" dirty="0" smtClean="0">
                <a:solidFill>
                  <a:srgbClr val="FF0000"/>
                </a:solidFill>
                <a:latin typeface="Arial Black" panose="020B0A04020102020204" pitchFamily="34" charset="0"/>
              </a:rPr>
              <a:t>Skyline Definition of Academic Dishonesty &amp; Plagiarism… </a:t>
            </a:r>
            <a:endParaRPr lang="en-US"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42507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840255"/>
            <a:ext cx="9078097" cy="1134519"/>
          </a:xfrm>
          <a:prstGeom prst="rect">
            <a:avLst/>
          </a:prstGeom>
        </p:spPr>
      </p:pic>
      <p:sp>
        <p:nvSpPr>
          <p:cNvPr id="5" name="TextBox 4"/>
          <p:cNvSpPr txBox="1"/>
          <p:nvPr/>
        </p:nvSpPr>
        <p:spPr>
          <a:xfrm>
            <a:off x="-65903" y="55425"/>
            <a:ext cx="9144000"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FF0000"/>
                </a:solidFill>
                <a:latin typeface="Arial Black" panose="020B0A04020102020204" pitchFamily="34" charset="0"/>
              </a:rPr>
              <a:t>Common Forms of Academic Dishonesty</a:t>
            </a:r>
          </a:p>
        </p:txBody>
      </p:sp>
      <p:pic>
        <p:nvPicPr>
          <p:cNvPr id="6" name="Picture 5"/>
          <p:cNvPicPr>
            <a:picLocks noChangeAspect="1"/>
          </p:cNvPicPr>
          <p:nvPr/>
        </p:nvPicPr>
        <p:blipFill>
          <a:blip r:embed="rId3"/>
          <a:stretch>
            <a:fillRect/>
          </a:stretch>
        </p:blipFill>
        <p:spPr>
          <a:xfrm>
            <a:off x="0" y="2061084"/>
            <a:ext cx="9144000" cy="1223202"/>
          </a:xfrm>
          <a:prstGeom prst="rect">
            <a:avLst/>
          </a:prstGeom>
        </p:spPr>
      </p:pic>
      <p:pic>
        <p:nvPicPr>
          <p:cNvPr id="7" name="Picture 6"/>
          <p:cNvPicPr>
            <a:picLocks noChangeAspect="1"/>
          </p:cNvPicPr>
          <p:nvPr/>
        </p:nvPicPr>
        <p:blipFill>
          <a:blip r:embed="rId4"/>
          <a:stretch>
            <a:fillRect/>
          </a:stretch>
        </p:blipFill>
        <p:spPr>
          <a:xfrm>
            <a:off x="0" y="3284286"/>
            <a:ext cx="9144000" cy="1050582"/>
          </a:xfrm>
          <a:prstGeom prst="rect">
            <a:avLst/>
          </a:prstGeom>
        </p:spPr>
      </p:pic>
      <p:pic>
        <p:nvPicPr>
          <p:cNvPr id="8" name="Picture 7"/>
          <p:cNvPicPr>
            <a:picLocks noChangeAspect="1"/>
          </p:cNvPicPr>
          <p:nvPr/>
        </p:nvPicPr>
        <p:blipFill>
          <a:blip r:embed="rId5"/>
          <a:stretch>
            <a:fillRect/>
          </a:stretch>
        </p:blipFill>
        <p:spPr>
          <a:xfrm>
            <a:off x="0" y="4334868"/>
            <a:ext cx="9144001" cy="1019175"/>
          </a:xfrm>
          <a:prstGeom prst="rect">
            <a:avLst/>
          </a:prstGeom>
        </p:spPr>
      </p:pic>
    </p:spTree>
    <p:extLst>
      <p:ext uri="{BB962C8B-B14F-4D97-AF65-F5344CB8AC3E}">
        <p14:creationId xmlns:p14="http://schemas.microsoft.com/office/powerpoint/2010/main" val="350143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209903" cy="6857999"/>
          </a:xfrm>
          <a:prstGeom prst="rect">
            <a:avLst/>
          </a:prstGeom>
        </p:spPr>
      </p:pic>
    </p:spTree>
    <p:extLst>
      <p:ext uri="{BB962C8B-B14F-4D97-AF65-F5344CB8AC3E}">
        <p14:creationId xmlns:p14="http://schemas.microsoft.com/office/powerpoint/2010/main" val="3954100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527222"/>
          </a:xfrm>
        </p:spPr>
        <p:txBody>
          <a:bodyPr>
            <a:normAutofit fontScale="90000"/>
          </a:bodyPr>
          <a:lstStyle/>
          <a:p>
            <a:pPr algn="ctr"/>
            <a:r>
              <a:rPr lang="en-US" b="1" i="1" dirty="0" smtClean="0">
                <a:solidFill>
                  <a:srgbClr val="FF0000"/>
                </a:solidFill>
                <a:latin typeface="Arial Black" panose="020B0A04020102020204" pitchFamily="34" charset="0"/>
              </a:rPr>
              <a:t>Turnitin.com</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41668"/>
            <a:ext cx="4374776" cy="6416332"/>
          </a:xfrm>
        </p:spPr>
        <p:txBody>
          <a:bodyPr/>
          <a:lstStyle/>
          <a:p>
            <a:r>
              <a:rPr lang="en-US" dirty="0" smtClean="0"/>
              <a:t>This is a great tool for you and teachers</a:t>
            </a:r>
          </a:p>
          <a:p>
            <a:pPr lvl="1"/>
            <a:r>
              <a:rPr lang="en-US" dirty="0" smtClean="0"/>
              <a:t>Makes it easier to turn in assignments</a:t>
            </a:r>
          </a:p>
          <a:p>
            <a:pPr lvl="1"/>
            <a:r>
              <a:rPr lang="en-US" dirty="0" smtClean="0"/>
              <a:t>Allows you and the teacher to receive/give great feedback</a:t>
            </a:r>
          </a:p>
          <a:p>
            <a:pPr lvl="1"/>
            <a:r>
              <a:rPr lang="en-US" dirty="0" smtClean="0"/>
              <a:t>Awesome way to turn in assignments</a:t>
            </a:r>
          </a:p>
          <a:p>
            <a:r>
              <a:rPr lang="en-US" dirty="0" smtClean="0"/>
              <a:t>It also allows me to see what is copied and what is not…</a:t>
            </a:r>
          </a:p>
        </p:txBody>
      </p:sp>
      <p:pic>
        <p:nvPicPr>
          <p:cNvPr id="4" name="Picture 3"/>
          <p:cNvPicPr>
            <a:picLocks noChangeAspect="1"/>
          </p:cNvPicPr>
          <p:nvPr/>
        </p:nvPicPr>
        <p:blipFill>
          <a:blip r:embed="rId2"/>
          <a:stretch>
            <a:fillRect/>
          </a:stretch>
        </p:blipFill>
        <p:spPr>
          <a:xfrm>
            <a:off x="6508376" y="62753"/>
            <a:ext cx="735945" cy="6795247"/>
          </a:xfrm>
          <a:prstGeom prst="rect">
            <a:avLst/>
          </a:prstGeom>
        </p:spPr>
      </p:pic>
    </p:spTree>
    <p:extLst>
      <p:ext uri="{BB962C8B-B14F-4D97-AF65-F5344CB8AC3E}">
        <p14:creationId xmlns:p14="http://schemas.microsoft.com/office/powerpoint/2010/main" val="386233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06"/>
            <a:ext cx="9144000" cy="377009"/>
          </a:xfrm>
        </p:spPr>
        <p:txBody>
          <a:bodyPr>
            <a:noAutofit/>
          </a:bodyPr>
          <a:lstStyle/>
          <a:p>
            <a:pPr algn="ctr"/>
            <a:r>
              <a:rPr lang="en-US" sz="3200" dirty="0" smtClean="0">
                <a:solidFill>
                  <a:srgbClr val="FF0000"/>
                </a:solidFill>
                <a:latin typeface="Arial Black" panose="020B0A04020102020204" pitchFamily="34" charset="0"/>
              </a:rPr>
              <a:t>Little or No cited/copied work</a:t>
            </a:r>
            <a:endParaRPr lang="en-US" sz="3200"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82810" y="494271"/>
            <a:ext cx="5791200" cy="6086475"/>
          </a:xfrm>
          <a:prstGeom prst="rect">
            <a:avLst/>
          </a:prstGeom>
        </p:spPr>
      </p:pic>
    </p:spTree>
    <p:extLst>
      <p:ext uri="{BB962C8B-B14F-4D97-AF65-F5344CB8AC3E}">
        <p14:creationId xmlns:p14="http://schemas.microsoft.com/office/powerpoint/2010/main" val="3059162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5983"/>
          </a:xfrm>
        </p:spPr>
        <p:txBody>
          <a:bodyPr>
            <a:normAutofit/>
          </a:bodyPr>
          <a:lstStyle/>
          <a:p>
            <a:pPr algn="ctr"/>
            <a:r>
              <a:rPr lang="en-US" sz="3600" b="1" i="1" dirty="0" smtClean="0">
                <a:solidFill>
                  <a:srgbClr val="FF0000"/>
                </a:solidFill>
                <a:latin typeface="Arial Black" panose="020B0A04020102020204" pitchFamily="34" charset="0"/>
              </a:rPr>
              <a:t>Daily Agenda Friday 10/13/17</a:t>
            </a:r>
            <a:endParaRPr lang="en-US" sz="3600"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13660"/>
            <a:ext cx="9144000" cy="6344340"/>
          </a:xfrm>
        </p:spPr>
        <p:txBody>
          <a:bodyPr>
            <a:normAutofit lnSpcReduction="10000"/>
          </a:bodyPr>
          <a:lstStyle/>
          <a:p>
            <a:r>
              <a:rPr lang="en-US" sz="4400" b="1" dirty="0" smtClean="0">
                <a:solidFill>
                  <a:srgbClr val="002060"/>
                </a:solidFill>
              </a:rPr>
              <a:t>Agenda:</a:t>
            </a:r>
          </a:p>
          <a:p>
            <a:pPr lvl="1"/>
            <a:r>
              <a:rPr lang="en-US" sz="4000" dirty="0" smtClean="0"/>
              <a:t>Review thesis statements</a:t>
            </a:r>
          </a:p>
          <a:p>
            <a:pPr lvl="1"/>
            <a:r>
              <a:rPr lang="en-US" sz="4000" dirty="0" smtClean="0"/>
              <a:t>Discuss structure of an essay paragraph</a:t>
            </a:r>
            <a:endParaRPr lang="en-US" sz="4400" dirty="0" smtClean="0"/>
          </a:p>
          <a:p>
            <a:r>
              <a:rPr lang="en-US" sz="4400" b="1" dirty="0" smtClean="0">
                <a:solidFill>
                  <a:srgbClr val="002060"/>
                </a:solidFill>
              </a:rPr>
              <a:t>Key Terms:</a:t>
            </a:r>
          </a:p>
          <a:p>
            <a:pPr lvl="1"/>
            <a:r>
              <a:rPr lang="en-US" sz="4000" dirty="0" smtClean="0"/>
              <a:t>Body thesis statement</a:t>
            </a:r>
          </a:p>
          <a:p>
            <a:pPr lvl="1"/>
            <a:r>
              <a:rPr lang="en-US" sz="4000" dirty="0" smtClean="0"/>
              <a:t>Evidence</a:t>
            </a:r>
          </a:p>
          <a:p>
            <a:pPr lvl="1"/>
            <a:r>
              <a:rPr lang="en-US" sz="4000" dirty="0" smtClean="0"/>
              <a:t>Analysis</a:t>
            </a:r>
          </a:p>
          <a:p>
            <a:pPr lvl="1"/>
            <a:r>
              <a:rPr lang="en-US" sz="4000" dirty="0" smtClean="0"/>
              <a:t>Transitional sentence</a:t>
            </a:r>
          </a:p>
          <a:p>
            <a:r>
              <a:rPr lang="en-US" sz="4400" b="1" dirty="0" smtClean="0">
                <a:solidFill>
                  <a:srgbClr val="002060"/>
                </a:solidFill>
              </a:rPr>
              <a:t>Skills:</a:t>
            </a:r>
          </a:p>
          <a:p>
            <a:pPr lvl="1"/>
            <a:r>
              <a:rPr lang="en-US" sz="4000" dirty="0" smtClean="0"/>
              <a:t>Writing concepts</a:t>
            </a:r>
          </a:p>
        </p:txBody>
      </p:sp>
    </p:spTree>
    <p:extLst>
      <p:ext uri="{BB962C8B-B14F-4D97-AF65-F5344CB8AC3E}">
        <p14:creationId xmlns:p14="http://schemas.microsoft.com/office/powerpoint/2010/main" val="2102902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06"/>
            <a:ext cx="9144000" cy="377009"/>
          </a:xfrm>
        </p:spPr>
        <p:txBody>
          <a:bodyPr>
            <a:noAutofit/>
          </a:bodyPr>
          <a:lstStyle/>
          <a:p>
            <a:pPr algn="ctr"/>
            <a:r>
              <a:rPr lang="en-US" sz="3200" dirty="0" smtClean="0">
                <a:solidFill>
                  <a:srgbClr val="FF0000"/>
                </a:solidFill>
                <a:latin typeface="Arial Black" panose="020B0A04020102020204" pitchFamily="34" charset="0"/>
              </a:rPr>
              <a:t>Some cited/copied work</a:t>
            </a:r>
            <a:endParaRPr lang="en-US" sz="3200"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833687" y="370703"/>
            <a:ext cx="3476625" cy="6444918"/>
          </a:xfrm>
          <a:prstGeom prst="rect">
            <a:avLst/>
          </a:prstGeom>
        </p:spPr>
      </p:pic>
    </p:spTree>
    <p:extLst>
      <p:ext uri="{BB962C8B-B14F-4D97-AF65-F5344CB8AC3E}">
        <p14:creationId xmlns:p14="http://schemas.microsoft.com/office/powerpoint/2010/main" val="2431392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06"/>
            <a:ext cx="9144000" cy="377009"/>
          </a:xfrm>
        </p:spPr>
        <p:txBody>
          <a:bodyPr>
            <a:noAutofit/>
          </a:bodyPr>
          <a:lstStyle/>
          <a:p>
            <a:pPr algn="ctr"/>
            <a:r>
              <a:rPr lang="en-US" sz="3200" dirty="0" smtClean="0">
                <a:solidFill>
                  <a:srgbClr val="FF0000"/>
                </a:solidFill>
                <a:latin typeface="Arial Black" panose="020B0A04020102020204" pitchFamily="34" charset="0"/>
              </a:rPr>
              <a:t>Lots of cited/copied work</a:t>
            </a:r>
            <a:endParaRPr lang="en-US" sz="3200"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09825" y="414283"/>
            <a:ext cx="4543425" cy="6443717"/>
          </a:xfrm>
          <a:prstGeom prst="rect">
            <a:avLst/>
          </a:prstGeom>
        </p:spPr>
      </p:pic>
    </p:spTree>
    <p:extLst>
      <p:ext uri="{BB962C8B-B14F-4D97-AF65-F5344CB8AC3E}">
        <p14:creationId xmlns:p14="http://schemas.microsoft.com/office/powerpoint/2010/main" val="2015794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
            <a:ext cx="9144000" cy="338136"/>
          </a:xfrm>
        </p:spPr>
        <p:txBody>
          <a:bodyPr>
            <a:noAutofit/>
          </a:bodyPr>
          <a:lstStyle/>
          <a:p>
            <a:pPr algn="ctr"/>
            <a:r>
              <a:rPr lang="en-US" sz="2800" b="1" dirty="0" smtClean="0">
                <a:solidFill>
                  <a:srgbClr val="FF0000"/>
                </a:solidFill>
                <a:latin typeface="Arial Black" panose="020B0A04020102020204" pitchFamily="34" charset="0"/>
              </a:rPr>
              <a:t>What we want to see…</a:t>
            </a:r>
            <a:endParaRPr lang="en-US" sz="2800" b="1" dirty="0">
              <a:solidFill>
                <a:srgbClr val="FF0000"/>
              </a:solidFill>
              <a:latin typeface="Arial Black" panose="020B0A04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0" y="1739106"/>
            <a:ext cx="9175512" cy="1823244"/>
          </a:xfrm>
          <a:prstGeom prst="rect">
            <a:avLst/>
          </a:prstGeom>
        </p:spPr>
      </p:pic>
    </p:spTree>
    <p:extLst>
      <p:ext uri="{BB962C8B-B14F-4D97-AF65-F5344CB8AC3E}">
        <p14:creationId xmlns:p14="http://schemas.microsoft.com/office/powerpoint/2010/main" val="2893053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
            <a:ext cx="9144000" cy="338136"/>
          </a:xfrm>
        </p:spPr>
        <p:txBody>
          <a:bodyPr>
            <a:noAutofit/>
          </a:bodyPr>
          <a:lstStyle/>
          <a:p>
            <a:pPr algn="ctr"/>
            <a:r>
              <a:rPr lang="en-US" sz="2800" b="1" dirty="0" smtClean="0">
                <a:solidFill>
                  <a:srgbClr val="FF0000"/>
                </a:solidFill>
                <a:latin typeface="Arial Black" panose="020B0A04020102020204" pitchFamily="34" charset="0"/>
              </a:rPr>
              <a:t>What we don’t want to see…</a:t>
            </a:r>
            <a:endParaRPr lang="en-US" sz="2800" b="1" dirty="0">
              <a:solidFill>
                <a:srgbClr val="FF0000"/>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100806" y="1457325"/>
            <a:ext cx="8942388" cy="1638300"/>
          </a:xfrm>
          <a:prstGeom prst="rect">
            <a:avLst/>
          </a:prstGeom>
        </p:spPr>
      </p:pic>
    </p:spTree>
    <p:extLst>
      <p:ext uri="{BB962C8B-B14F-4D97-AF65-F5344CB8AC3E}">
        <p14:creationId xmlns:p14="http://schemas.microsoft.com/office/powerpoint/2010/main" val="880120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
            <a:ext cx="9144000" cy="338136"/>
          </a:xfrm>
        </p:spPr>
        <p:txBody>
          <a:bodyPr>
            <a:noAutofit/>
          </a:bodyPr>
          <a:lstStyle/>
          <a:p>
            <a:pPr algn="ctr"/>
            <a:r>
              <a:rPr lang="en-US" sz="2800" b="1" dirty="0" smtClean="0">
                <a:solidFill>
                  <a:srgbClr val="FF0000"/>
                </a:solidFill>
                <a:latin typeface="Arial Black" panose="020B0A04020102020204" pitchFamily="34" charset="0"/>
              </a:rPr>
              <a:t>One example of a plagiarized essay</a:t>
            </a:r>
            <a:endParaRPr lang="en-US" sz="2800" b="1" dirty="0">
              <a:solidFill>
                <a:srgbClr val="FF0000"/>
              </a:solidFill>
              <a:latin typeface="Arial Black" panose="020B0A04020102020204" pitchFamily="34" charset="0"/>
            </a:endParaRPr>
          </a:p>
        </p:txBody>
      </p:sp>
      <p:pic>
        <p:nvPicPr>
          <p:cNvPr id="3" name="Picture 2"/>
          <p:cNvPicPr>
            <a:picLocks noChangeAspect="1"/>
          </p:cNvPicPr>
          <p:nvPr/>
        </p:nvPicPr>
        <p:blipFill>
          <a:blip r:embed="rId2"/>
          <a:stretch>
            <a:fillRect/>
          </a:stretch>
        </p:blipFill>
        <p:spPr>
          <a:xfrm>
            <a:off x="-1" y="473373"/>
            <a:ext cx="4770243" cy="6384627"/>
          </a:xfrm>
          <a:prstGeom prst="rect">
            <a:avLst/>
          </a:prstGeom>
        </p:spPr>
      </p:pic>
      <p:pic>
        <p:nvPicPr>
          <p:cNvPr id="4" name="Picture 3"/>
          <p:cNvPicPr>
            <a:picLocks noChangeAspect="1"/>
          </p:cNvPicPr>
          <p:nvPr/>
        </p:nvPicPr>
        <p:blipFill>
          <a:blip r:embed="rId3"/>
          <a:stretch>
            <a:fillRect/>
          </a:stretch>
        </p:blipFill>
        <p:spPr>
          <a:xfrm>
            <a:off x="4770242" y="473373"/>
            <a:ext cx="4381500" cy="6384627"/>
          </a:xfrm>
          <a:prstGeom prst="rect">
            <a:avLst/>
          </a:prstGeom>
        </p:spPr>
      </p:pic>
    </p:spTree>
    <p:extLst>
      <p:ext uri="{BB962C8B-B14F-4D97-AF65-F5344CB8AC3E}">
        <p14:creationId xmlns:p14="http://schemas.microsoft.com/office/powerpoint/2010/main" val="717487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71550"/>
          </a:xfrm>
        </p:spPr>
        <p:txBody>
          <a:bodyPr/>
          <a:lstStyle/>
          <a:p>
            <a:pPr algn="ctr"/>
            <a:r>
              <a:rPr lang="en-US" b="1" i="1" dirty="0" smtClean="0">
                <a:solidFill>
                  <a:srgbClr val="FF0000"/>
                </a:solidFill>
                <a:latin typeface="Arial Black" panose="020B0A04020102020204" pitchFamily="34" charset="0"/>
              </a:rPr>
              <a:t>Plagiarism Reminder </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758824"/>
            <a:ext cx="9144000" cy="6099175"/>
          </a:xfrm>
        </p:spPr>
        <p:txBody>
          <a:bodyPr>
            <a:noAutofit/>
          </a:bodyPr>
          <a:lstStyle/>
          <a:p>
            <a:r>
              <a:rPr lang="en-US" sz="3200" dirty="0" smtClean="0"/>
              <a:t>Plagiarism is not just copying someone else work. It is also stealing their thoughts and ideas. </a:t>
            </a:r>
          </a:p>
          <a:p>
            <a:pPr lvl="1"/>
            <a:r>
              <a:rPr lang="en-US" sz="2800" dirty="0" smtClean="0"/>
              <a:t>We know if you are creating your own thoughts and ideas or if you are taking them from someone else.</a:t>
            </a:r>
          </a:p>
          <a:p>
            <a:r>
              <a:rPr lang="en-US" sz="3200" dirty="0" smtClean="0"/>
              <a:t>Ways to avoid plagiarism</a:t>
            </a:r>
          </a:p>
          <a:p>
            <a:pPr lvl="1"/>
            <a:r>
              <a:rPr lang="en-US" sz="2800" dirty="0" smtClean="0"/>
              <a:t>Don’t take other information without citing it in your essay. </a:t>
            </a:r>
          </a:p>
          <a:p>
            <a:pPr lvl="1"/>
            <a:r>
              <a:rPr lang="en-US" sz="2800" dirty="0" smtClean="0"/>
              <a:t>Don’t take ideas/thoughts without citing it. </a:t>
            </a:r>
          </a:p>
          <a:p>
            <a:pPr lvl="1"/>
            <a:r>
              <a:rPr lang="en-US" sz="2800" dirty="0" smtClean="0"/>
              <a:t>Make sure you are doing proper MLA citations in the essay and proper MLA paraphrasing in your essay. </a:t>
            </a:r>
            <a:endParaRPr lang="en-US" sz="2800" dirty="0"/>
          </a:p>
        </p:txBody>
      </p:sp>
    </p:spTree>
    <p:extLst>
      <p:ext uri="{BB962C8B-B14F-4D97-AF65-F5344CB8AC3E}">
        <p14:creationId xmlns:p14="http://schemas.microsoft.com/office/powerpoint/2010/main" val="306812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8175"/>
          </a:xfrm>
        </p:spPr>
        <p:txBody>
          <a:bodyPr>
            <a:normAutofit fontScale="90000"/>
          </a:bodyPr>
          <a:lstStyle/>
          <a:p>
            <a:pPr algn="ctr"/>
            <a:r>
              <a:rPr lang="en-US" b="1" i="1" dirty="0" smtClean="0">
                <a:solidFill>
                  <a:srgbClr val="FF0000"/>
                </a:solidFill>
                <a:latin typeface="Arial Black" panose="020B0A04020102020204" pitchFamily="34" charset="0"/>
              </a:rPr>
              <a:t>Writing – Citations Direct Quote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11174"/>
            <a:ext cx="9143999" cy="6346825"/>
          </a:xfrm>
        </p:spPr>
        <p:txBody>
          <a:bodyPr/>
          <a:lstStyle/>
          <a:p>
            <a:r>
              <a:rPr lang="en-US" dirty="0" smtClean="0"/>
              <a:t>If you cite a direct quote you should have quotation marks around it, along with the authors last name and the page number </a:t>
            </a:r>
          </a:p>
          <a:p>
            <a:pPr lvl="1"/>
            <a:r>
              <a:rPr lang="en-US" dirty="0" smtClean="0"/>
              <a:t>This  is only from a text with a single author. </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In the event that you are using a different source than a book with 1 author you may need to cite your source differently</a:t>
            </a:r>
          </a:p>
          <a:p>
            <a:pPr lvl="1"/>
            <a:r>
              <a:rPr lang="en-US" dirty="0" smtClean="0"/>
              <a:t>Purdue Owl will set you free</a:t>
            </a:r>
          </a:p>
          <a:p>
            <a:endParaRPr lang="en-US" dirty="0" smtClean="0"/>
          </a:p>
        </p:txBody>
      </p:sp>
      <p:pic>
        <p:nvPicPr>
          <p:cNvPr id="4" name="Picture 3"/>
          <p:cNvPicPr>
            <a:picLocks noChangeAspect="1"/>
          </p:cNvPicPr>
          <p:nvPr/>
        </p:nvPicPr>
        <p:blipFill>
          <a:blip r:embed="rId2"/>
          <a:stretch>
            <a:fillRect/>
          </a:stretch>
        </p:blipFill>
        <p:spPr>
          <a:xfrm>
            <a:off x="90487" y="2400300"/>
            <a:ext cx="8907780" cy="533400"/>
          </a:xfrm>
          <a:prstGeom prst="rect">
            <a:avLst/>
          </a:prstGeom>
        </p:spPr>
      </p:pic>
      <p:pic>
        <p:nvPicPr>
          <p:cNvPr id="5" name="Picture 4"/>
          <p:cNvPicPr>
            <a:picLocks noChangeAspect="1"/>
          </p:cNvPicPr>
          <p:nvPr/>
        </p:nvPicPr>
        <p:blipFill>
          <a:blip r:embed="rId3"/>
          <a:stretch>
            <a:fillRect/>
          </a:stretch>
        </p:blipFill>
        <p:spPr>
          <a:xfrm>
            <a:off x="-1" y="3082924"/>
            <a:ext cx="9221421" cy="974726"/>
          </a:xfrm>
          <a:prstGeom prst="rect">
            <a:avLst/>
          </a:prstGeom>
        </p:spPr>
      </p:pic>
    </p:spTree>
    <p:extLst>
      <p:ext uri="{BB962C8B-B14F-4D97-AF65-F5344CB8AC3E}">
        <p14:creationId xmlns:p14="http://schemas.microsoft.com/office/powerpoint/2010/main" val="2423102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8175"/>
          </a:xfrm>
        </p:spPr>
        <p:txBody>
          <a:bodyPr>
            <a:normAutofit fontScale="90000"/>
          </a:bodyPr>
          <a:lstStyle/>
          <a:p>
            <a:pPr algn="ctr"/>
            <a:r>
              <a:rPr lang="en-US" b="1" i="1" dirty="0" smtClean="0">
                <a:solidFill>
                  <a:srgbClr val="FF0000"/>
                </a:solidFill>
                <a:latin typeface="Arial Black" panose="020B0A04020102020204" pitchFamily="34" charset="0"/>
              </a:rPr>
              <a:t>Writing – Citations Paraphrase</a:t>
            </a:r>
            <a:endParaRPr lang="en-US" b="1" i="1" dirty="0">
              <a:solidFill>
                <a:srgbClr val="FF0000"/>
              </a:solidFill>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0" y="1192959"/>
            <a:ext cx="9144000" cy="1978143"/>
          </a:xfrm>
          <a:prstGeom prst="rect">
            <a:avLst/>
          </a:prstGeom>
        </p:spPr>
      </p:pic>
      <p:sp>
        <p:nvSpPr>
          <p:cNvPr id="8" name="TextBox 7"/>
          <p:cNvSpPr txBox="1"/>
          <p:nvPr/>
        </p:nvSpPr>
        <p:spPr>
          <a:xfrm>
            <a:off x="2799014" y="716568"/>
            <a:ext cx="3545971" cy="523220"/>
          </a:xfrm>
          <a:prstGeom prst="rect">
            <a:avLst/>
          </a:prstGeom>
          <a:noFill/>
        </p:spPr>
        <p:txBody>
          <a:bodyPr wrap="none" rtlCol="0">
            <a:spAutoFit/>
          </a:bodyPr>
          <a:lstStyle/>
          <a:p>
            <a:r>
              <a:rPr lang="en-US" sz="2800" dirty="0" smtClean="0">
                <a:solidFill>
                  <a:srgbClr val="FF0000"/>
                </a:solidFill>
                <a:latin typeface="Arial Black" panose="020B0A04020102020204" pitchFamily="34" charset="0"/>
              </a:rPr>
              <a:t>Good paraphrase</a:t>
            </a:r>
            <a:endParaRPr lang="en-US" sz="2800" dirty="0">
              <a:solidFill>
                <a:srgbClr val="FF0000"/>
              </a:solidFill>
              <a:latin typeface="Arial Black" panose="020B0A04020102020204" pitchFamily="34" charset="0"/>
            </a:endParaRPr>
          </a:p>
        </p:txBody>
      </p:sp>
      <p:sp>
        <p:nvSpPr>
          <p:cNvPr id="9" name="TextBox 8"/>
          <p:cNvSpPr txBox="1"/>
          <p:nvPr/>
        </p:nvSpPr>
        <p:spPr>
          <a:xfrm>
            <a:off x="2418621" y="3511105"/>
            <a:ext cx="4306756" cy="523220"/>
          </a:xfrm>
          <a:prstGeom prst="rect">
            <a:avLst/>
          </a:prstGeom>
          <a:noFill/>
        </p:spPr>
        <p:txBody>
          <a:bodyPr wrap="none" rtlCol="0">
            <a:spAutoFit/>
          </a:bodyPr>
          <a:lstStyle/>
          <a:p>
            <a:r>
              <a:rPr lang="en-US" sz="2800" dirty="0" smtClean="0">
                <a:solidFill>
                  <a:srgbClr val="FF0000"/>
                </a:solidFill>
                <a:latin typeface="Arial Black" panose="020B0A04020102020204" pitchFamily="34" charset="0"/>
              </a:rPr>
              <a:t>Improper paraphrase</a:t>
            </a:r>
            <a:endParaRPr lang="en-US" sz="2800" dirty="0">
              <a:solidFill>
                <a:srgbClr val="FF0000"/>
              </a:solidFill>
              <a:latin typeface="Arial Black" panose="020B0A04020102020204" pitchFamily="34" charset="0"/>
            </a:endParaRPr>
          </a:p>
        </p:txBody>
      </p:sp>
      <p:pic>
        <p:nvPicPr>
          <p:cNvPr id="5" name="Picture 4"/>
          <p:cNvPicPr>
            <a:picLocks noChangeAspect="1"/>
          </p:cNvPicPr>
          <p:nvPr/>
        </p:nvPicPr>
        <p:blipFill>
          <a:blip r:embed="rId3"/>
          <a:stretch>
            <a:fillRect/>
          </a:stretch>
        </p:blipFill>
        <p:spPr>
          <a:xfrm>
            <a:off x="0" y="4169824"/>
            <a:ext cx="9144000" cy="1590896"/>
          </a:xfrm>
          <a:prstGeom prst="rect">
            <a:avLst/>
          </a:prstGeom>
        </p:spPr>
      </p:pic>
    </p:spTree>
    <p:extLst>
      <p:ext uri="{BB962C8B-B14F-4D97-AF65-F5344CB8AC3E}">
        <p14:creationId xmlns:p14="http://schemas.microsoft.com/office/powerpoint/2010/main" val="381391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1891"/>
          </a:xfrm>
        </p:spPr>
        <p:txBody>
          <a:bodyPr>
            <a:normAutofit fontScale="90000"/>
          </a:bodyPr>
          <a:lstStyle/>
          <a:p>
            <a:pPr algn="ctr"/>
            <a:r>
              <a:rPr lang="en-US" b="1" i="1" dirty="0" smtClean="0">
                <a:solidFill>
                  <a:srgbClr val="FF0000"/>
                </a:solidFill>
                <a:latin typeface="Arial Black" panose="020B0A04020102020204" pitchFamily="34" charset="0"/>
              </a:rPr>
              <a:t>Paraphrasing Memes</a:t>
            </a:r>
            <a:endParaRPr lang="en-US" b="1" i="1" dirty="0">
              <a:solidFill>
                <a:srgbClr val="FF0000"/>
              </a:solidFill>
              <a:latin typeface="Arial Black" panose="020B0A04020102020204" pitchFamily="34" charset="0"/>
            </a:endParaRPr>
          </a:p>
        </p:txBody>
      </p:sp>
      <p:pic>
        <p:nvPicPr>
          <p:cNvPr id="3" name="Picture 2"/>
          <p:cNvPicPr>
            <a:picLocks noChangeAspect="1"/>
          </p:cNvPicPr>
          <p:nvPr/>
        </p:nvPicPr>
        <p:blipFill>
          <a:blip r:embed="rId2"/>
          <a:stretch>
            <a:fillRect/>
          </a:stretch>
        </p:blipFill>
        <p:spPr>
          <a:xfrm>
            <a:off x="4497163" y="581891"/>
            <a:ext cx="4646837" cy="5852160"/>
          </a:xfrm>
          <a:prstGeom prst="rect">
            <a:avLst/>
          </a:prstGeom>
        </p:spPr>
      </p:pic>
      <p:pic>
        <p:nvPicPr>
          <p:cNvPr id="4" name="Picture 3"/>
          <p:cNvPicPr>
            <a:picLocks noChangeAspect="1"/>
          </p:cNvPicPr>
          <p:nvPr/>
        </p:nvPicPr>
        <p:blipFill>
          <a:blip r:embed="rId3"/>
          <a:stretch>
            <a:fillRect/>
          </a:stretch>
        </p:blipFill>
        <p:spPr>
          <a:xfrm>
            <a:off x="108065" y="848763"/>
            <a:ext cx="4256116" cy="5349701"/>
          </a:xfrm>
          <a:prstGeom prst="rect">
            <a:avLst/>
          </a:prstGeom>
        </p:spPr>
      </p:pic>
    </p:spTree>
    <p:extLst>
      <p:ext uri="{BB962C8B-B14F-4D97-AF65-F5344CB8AC3E}">
        <p14:creationId xmlns:p14="http://schemas.microsoft.com/office/powerpoint/2010/main" val="98450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1891"/>
          </a:xfrm>
        </p:spPr>
        <p:txBody>
          <a:bodyPr>
            <a:normAutofit fontScale="90000"/>
          </a:bodyPr>
          <a:lstStyle/>
          <a:p>
            <a:pPr algn="ctr"/>
            <a:r>
              <a:rPr lang="en-US" b="1" i="1" dirty="0" smtClean="0">
                <a:solidFill>
                  <a:srgbClr val="FF0000"/>
                </a:solidFill>
                <a:latin typeface="Arial Black" panose="020B0A04020102020204" pitchFamily="34" charset="0"/>
              </a:rPr>
              <a:t>Paraphrasing Memes</a:t>
            </a:r>
            <a:endParaRPr lang="en-US" b="1" i="1" dirty="0">
              <a:solidFill>
                <a:srgbClr val="FF0000"/>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61566" y="1142740"/>
            <a:ext cx="4202864" cy="5116744"/>
          </a:xfrm>
          <a:prstGeom prst="rect">
            <a:avLst/>
          </a:prstGeom>
        </p:spPr>
      </p:pic>
      <p:pic>
        <p:nvPicPr>
          <p:cNvPr id="6" name="Picture 5"/>
          <p:cNvPicPr>
            <a:picLocks noChangeAspect="1"/>
          </p:cNvPicPr>
          <p:nvPr/>
        </p:nvPicPr>
        <p:blipFill>
          <a:blip r:embed="rId3"/>
          <a:stretch>
            <a:fillRect/>
          </a:stretch>
        </p:blipFill>
        <p:spPr>
          <a:xfrm>
            <a:off x="4416396" y="1142739"/>
            <a:ext cx="4619538" cy="5116745"/>
          </a:xfrm>
          <a:prstGeom prst="rect">
            <a:avLst/>
          </a:prstGeom>
        </p:spPr>
      </p:pic>
    </p:spTree>
    <p:extLst>
      <p:ext uri="{BB962C8B-B14F-4D97-AF65-F5344CB8AC3E}">
        <p14:creationId xmlns:p14="http://schemas.microsoft.com/office/powerpoint/2010/main" val="41113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9496"/>
          </a:xfrm>
        </p:spPr>
        <p:txBody>
          <a:bodyPr>
            <a:normAutofit fontScale="90000"/>
          </a:bodyPr>
          <a:lstStyle/>
          <a:p>
            <a:pPr algn="ctr"/>
            <a:r>
              <a:rPr lang="en-US" b="1" i="1" dirty="0" smtClean="0">
                <a:solidFill>
                  <a:srgbClr val="FF0000"/>
                </a:solidFill>
                <a:latin typeface="Arial Black" panose="020B0A04020102020204" pitchFamily="34" charset="0"/>
              </a:rPr>
              <a:t>Paragraph Structure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54024"/>
            <a:ext cx="9144000" cy="6403975"/>
          </a:xfrm>
        </p:spPr>
        <p:txBody>
          <a:bodyPr/>
          <a:lstStyle/>
          <a:p>
            <a:r>
              <a:rPr lang="en-US" dirty="0" smtClean="0"/>
              <a:t>What should a paragraph look like in an essay?</a:t>
            </a:r>
          </a:p>
          <a:p>
            <a:pPr lvl="1"/>
            <a:r>
              <a:rPr lang="en-US" dirty="0" smtClean="0"/>
              <a:t>In other words – what are the components of a well structured paragraph?</a:t>
            </a:r>
          </a:p>
          <a:p>
            <a:r>
              <a:rPr lang="en-US" dirty="0" smtClean="0"/>
              <a:t>Body thesis statement (not every paragraph needs one) or introductory sentence</a:t>
            </a:r>
          </a:p>
          <a:p>
            <a:r>
              <a:rPr lang="en-US" dirty="0" smtClean="0"/>
              <a:t>Context </a:t>
            </a:r>
          </a:p>
          <a:p>
            <a:r>
              <a:rPr lang="en-US" dirty="0" smtClean="0"/>
              <a:t>Evidence </a:t>
            </a:r>
          </a:p>
          <a:p>
            <a:r>
              <a:rPr lang="en-US" dirty="0" smtClean="0"/>
              <a:t>Analysis</a:t>
            </a:r>
          </a:p>
          <a:p>
            <a:r>
              <a:rPr lang="en-US" dirty="0" smtClean="0"/>
              <a:t>Transitional sentence </a:t>
            </a:r>
          </a:p>
          <a:p>
            <a:r>
              <a:rPr lang="en-US" dirty="0" smtClean="0"/>
              <a:t>You should also include sentences that connect directly to your so what in your thesis.</a:t>
            </a:r>
          </a:p>
          <a:p>
            <a:pPr lvl="1"/>
            <a:r>
              <a:rPr lang="en-US" dirty="0" smtClean="0"/>
              <a:t>Remember your so what is your big idea that you are attempting to prove in your essay</a:t>
            </a:r>
          </a:p>
          <a:p>
            <a:pPr lvl="1"/>
            <a:r>
              <a:rPr lang="en-US" dirty="0" smtClean="0"/>
              <a:t>This is true for both LA and SS essays</a:t>
            </a:r>
          </a:p>
        </p:txBody>
      </p:sp>
    </p:spTree>
    <p:extLst>
      <p:ext uri="{BB962C8B-B14F-4D97-AF65-F5344CB8AC3E}">
        <p14:creationId xmlns:p14="http://schemas.microsoft.com/office/powerpoint/2010/main" val="2667569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1891"/>
          </a:xfrm>
        </p:spPr>
        <p:txBody>
          <a:bodyPr>
            <a:normAutofit fontScale="90000"/>
          </a:bodyPr>
          <a:lstStyle/>
          <a:p>
            <a:pPr algn="ctr"/>
            <a:r>
              <a:rPr lang="en-US" b="1" i="1" dirty="0" smtClean="0">
                <a:solidFill>
                  <a:srgbClr val="FF0000"/>
                </a:solidFill>
                <a:latin typeface="Arial Black" panose="020B0A04020102020204" pitchFamily="34" charset="0"/>
              </a:rPr>
              <a:t>Paraphrasing Memes</a:t>
            </a:r>
            <a:endParaRPr lang="en-US" b="1" i="1" dirty="0">
              <a:solidFill>
                <a:srgbClr val="FF0000"/>
              </a:solidFill>
              <a:latin typeface="Arial Black" panose="020B0A04020102020204" pitchFamily="34" charset="0"/>
            </a:endParaRPr>
          </a:p>
        </p:txBody>
      </p:sp>
      <p:pic>
        <p:nvPicPr>
          <p:cNvPr id="3" name="Picture 2"/>
          <p:cNvPicPr>
            <a:picLocks noChangeAspect="1"/>
          </p:cNvPicPr>
          <p:nvPr/>
        </p:nvPicPr>
        <p:blipFill>
          <a:blip r:embed="rId2"/>
          <a:stretch>
            <a:fillRect/>
          </a:stretch>
        </p:blipFill>
        <p:spPr>
          <a:xfrm>
            <a:off x="123392" y="1146635"/>
            <a:ext cx="3974783" cy="4996469"/>
          </a:xfrm>
          <a:prstGeom prst="rect">
            <a:avLst/>
          </a:prstGeom>
        </p:spPr>
      </p:pic>
      <p:pic>
        <p:nvPicPr>
          <p:cNvPr id="4" name="Picture 3"/>
          <p:cNvPicPr>
            <a:picLocks noChangeAspect="1"/>
          </p:cNvPicPr>
          <p:nvPr/>
        </p:nvPicPr>
        <p:blipFill>
          <a:blip r:embed="rId3"/>
          <a:stretch>
            <a:fillRect/>
          </a:stretch>
        </p:blipFill>
        <p:spPr>
          <a:xfrm>
            <a:off x="4218016" y="1445894"/>
            <a:ext cx="4778108" cy="4348078"/>
          </a:xfrm>
          <a:prstGeom prst="rect">
            <a:avLst/>
          </a:prstGeom>
        </p:spPr>
      </p:pic>
    </p:spTree>
    <p:extLst>
      <p:ext uri="{BB962C8B-B14F-4D97-AF65-F5344CB8AC3E}">
        <p14:creationId xmlns:p14="http://schemas.microsoft.com/office/powerpoint/2010/main" val="373741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1891"/>
          </a:xfrm>
        </p:spPr>
        <p:txBody>
          <a:bodyPr>
            <a:normAutofit fontScale="90000"/>
          </a:bodyPr>
          <a:lstStyle/>
          <a:p>
            <a:pPr algn="ctr"/>
            <a:r>
              <a:rPr lang="en-US" b="1" i="1" dirty="0" smtClean="0">
                <a:solidFill>
                  <a:srgbClr val="FF0000"/>
                </a:solidFill>
                <a:latin typeface="Arial Black" panose="020B0A04020102020204" pitchFamily="34" charset="0"/>
              </a:rPr>
              <a:t>Paraphrasing Memes - Roland</a:t>
            </a:r>
            <a:endParaRPr lang="en-US" b="1" i="1" dirty="0">
              <a:solidFill>
                <a:srgbClr val="FF0000"/>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171797" y="836641"/>
            <a:ext cx="3962400" cy="5467350"/>
          </a:xfrm>
          <a:prstGeom prst="rect">
            <a:avLst/>
          </a:prstGeom>
        </p:spPr>
      </p:pic>
      <p:pic>
        <p:nvPicPr>
          <p:cNvPr id="3" name="Picture 2"/>
          <p:cNvPicPr>
            <a:picLocks noChangeAspect="1"/>
          </p:cNvPicPr>
          <p:nvPr/>
        </p:nvPicPr>
        <p:blipFill>
          <a:blip r:embed="rId3"/>
          <a:stretch>
            <a:fillRect/>
          </a:stretch>
        </p:blipFill>
        <p:spPr>
          <a:xfrm>
            <a:off x="4453976" y="836641"/>
            <a:ext cx="4010025" cy="5524500"/>
          </a:xfrm>
          <a:prstGeom prst="rect">
            <a:avLst/>
          </a:prstGeom>
        </p:spPr>
      </p:pic>
    </p:spTree>
    <p:extLst>
      <p:ext uri="{BB962C8B-B14F-4D97-AF65-F5344CB8AC3E}">
        <p14:creationId xmlns:p14="http://schemas.microsoft.com/office/powerpoint/2010/main" val="425448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1891"/>
          </a:xfrm>
        </p:spPr>
        <p:txBody>
          <a:bodyPr>
            <a:noAutofit/>
          </a:bodyPr>
          <a:lstStyle/>
          <a:p>
            <a:pPr algn="ctr"/>
            <a:r>
              <a:rPr lang="en-US" sz="3200" b="1" i="1" dirty="0" smtClean="0">
                <a:solidFill>
                  <a:srgbClr val="FF0000"/>
                </a:solidFill>
                <a:latin typeface="Arial Black" panose="020B0A04020102020204" pitchFamily="34" charset="0"/>
              </a:rPr>
              <a:t>Paraphrasing Memes - Charlemagne</a:t>
            </a:r>
            <a:endParaRPr lang="en-US" sz="3200" b="1" i="1" dirty="0">
              <a:solidFill>
                <a:srgbClr val="FF0000"/>
              </a:solidFill>
              <a:latin typeface="Arial Black" panose="020B0A04020102020204" pitchFamily="34" charset="0"/>
            </a:endParaRPr>
          </a:p>
        </p:txBody>
      </p:sp>
      <p:pic>
        <p:nvPicPr>
          <p:cNvPr id="3" name="Picture 2"/>
          <p:cNvPicPr>
            <a:picLocks noChangeAspect="1"/>
          </p:cNvPicPr>
          <p:nvPr/>
        </p:nvPicPr>
        <p:blipFill>
          <a:blip r:embed="rId2"/>
          <a:stretch>
            <a:fillRect/>
          </a:stretch>
        </p:blipFill>
        <p:spPr>
          <a:xfrm>
            <a:off x="60960" y="656705"/>
            <a:ext cx="4402976" cy="6120591"/>
          </a:xfrm>
          <a:prstGeom prst="rect">
            <a:avLst/>
          </a:prstGeom>
        </p:spPr>
      </p:pic>
      <p:pic>
        <p:nvPicPr>
          <p:cNvPr id="4" name="Picture 3"/>
          <p:cNvPicPr>
            <a:picLocks noChangeAspect="1"/>
          </p:cNvPicPr>
          <p:nvPr/>
        </p:nvPicPr>
        <p:blipFill>
          <a:blip r:embed="rId3"/>
          <a:stretch>
            <a:fillRect/>
          </a:stretch>
        </p:blipFill>
        <p:spPr>
          <a:xfrm>
            <a:off x="4463936" y="581891"/>
            <a:ext cx="4571002" cy="6126480"/>
          </a:xfrm>
          <a:prstGeom prst="rect">
            <a:avLst/>
          </a:prstGeom>
        </p:spPr>
      </p:pic>
    </p:spTree>
    <p:extLst>
      <p:ext uri="{BB962C8B-B14F-4D97-AF65-F5344CB8AC3E}">
        <p14:creationId xmlns:p14="http://schemas.microsoft.com/office/powerpoint/2010/main" val="1322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1891"/>
          </a:xfrm>
        </p:spPr>
        <p:txBody>
          <a:bodyPr>
            <a:noAutofit/>
          </a:bodyPr>
          <a:lstStyle/>
          <a:p>
            <a:pPr algn="ctr"/>
            <a:r>
              <a:rPr lang="en-US" sz="3200" b="1" i="1" dirty="0" smtClean="0">
                <a:solidFill>
                  <a:srgbClr val="FF0000"/>
                </a:solidFill>
                <a:latin typeface="Arial Black" panose="020B0A04020102020204" pitchFamily="34" charset="0"/>
              </a:rPr>
              <a:t>Paraphrasing Memes</a:t>
            </a:r>
            <a:endParaRPr lang="en-US" sz="3200" b="1" i="1" dirty="0">
              <a:solidFill>
                <a:srgbClr val="FF0000"/>
              </a:solidFill>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115166" y="739919"/>
            <a:ext cx="3833379" cy="5754017"/>
          </a:xfrm>
          <a:prstGeom prst="rect">
            <a:avLst/>
          </a:prstGeom>
        </p:spPr>
      </p:pic>
      <p:pic>
        <p:nvPicPr>
          <p:cNvPr id="7" name="Picture 6"/>
          <p:cNvPicPr>
            <a:picLocks noChangeAspect="1"/>
          </p:cNvPicPr>
          <p:nvPr/>
        </p:nvPicPr>
        <p:blipFill>
          <a:blip r:embed="rId3"/>
          <a:stretch>
            <a:fillRect/>
          </a:stretch>
        </p:blipFill>
        <p:spPr>
          <a:xfrm>
            <a:off x="4321579" y="581891"/>
            <a:ext cx="4457700" cy="6162675"/>
          </a:xfrm>
          <a:prstGeom prst="rect">
            <a:avLst/>
          </a:prstGeom>
        </p:spPr>
      </p:pic>
    </p:spTree>
    <p:extLst>
      <p:ext uri="{BB962C8B-B14F-4D97-AF65-F5344CB8AC3E}">
        <p14:creationId xmlns:p14="http://schemas.microsoft.com/office/powerpoint/2010/main" val="165054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1891"/>
          </a:xfrm>
        </p:spPr>
        <p:txBody>
          <a:bodyPr>
            <a:noAutofit/>
          </a:bodyPr>
          <a:lstStyle/>
          <a:p>
            <a:pPr algn="ctr"/>
            <a:r>
              <a:rPr lang="en-US" sz="3200" b="1" i="1" dirty="0" smtClean="0">
                <a:solidFill>
                  <a:srgbClr val="FF0000"/>
                </a:solidFill>
                <a:latin typeface="Arial Black" panose="020B0A04020102020204" pitchFamily="34" charset="0"/>
              </a:rPr>
              <a:t>Paraphrasing Memes</a:t>
            </a:r>
            <a:endParaRPr lang="en-US" sz="3200" b="1" i="1" dirty="0">
              <a:solidFill>
                <a:srgbClr val="FF0000"/>
              </a:solidFill>
              <a:latin typeface="Arial Black" panose="020B0A04020102020204" pitchFamily="34"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59" y="1045764"/>
            <a:ext cx="4305993" cy="504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4911002" y="1045764"/>
            <a:ext cx="3734234" cy="5255589"/>
          </a:xfrm>
          <a:prstGeom prst="rect">
            <a:avLst/>
          </a:prstGeom>
        </p:spPr>
      </p:pic>
    </p:spTree>
    <p:extLst>
      <p:ext uri="{BB962C8B-B14F-4D97-AF65-F5344CB8AC3E}">
        <p14:creationId xmlns:p14="http://schemas.microsoft.com/office/powerpoint/2010/main" val="392676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269"/>
          </a:xfrm>
        </p:spPr>
        <p:txBody>
          <a:bodyPr/>
          <a:lstStyle/>
          <a:p>
            <a:pPr algn="ctr"/>
            <a:r>
              <a:rPr lang="en-US" b="1" i="1" dirty="0" smtClean="0">
                <a:solidFill>
                  <a:srgbClr val="FF0000"/>
                </a:solidFill>
                <a:latin typeface="Arial Black" panose="020B0A04020102020204" pitchFamily="34" charset="0"/>
              </a:rPr>
              <a:t>Paraphrasing Practice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62090"/>
            <a:ext cx="9144000" cy="6295909"/>
          </a:xfrm>
        </p:spPr>
        <p:txBody>
          <a:bodyPr>
            <a:noAutofit/>
          </a:bodyPr>
          <a:lstStyle/>
          <a:p>
            <a:r>
              <a:rPr lang="en-US" sz="3600" dirty="0" smtClean="0"/>
              <a:t>Paraphrase this quote – </a:t>
            </a:r>
          </a:p>
          <a:p>
            <a:pPr lvl="1"/>
            <a:r>
              <a:rPr lang="en-US" sz="3200" dirty="0" smtClean="0"/>
              <a:t>“This great plague originated in Asia. After disappearing from Europe and the Middle East  in the Middle Age, bubonic plague continued to haunt areas of southwestern China. In the early 1300s, rats accompanying Mongol troops spread the plague into central China and by 1331 to northeastern China. In one province near Beijing, I was reported that 90 percent of the population died. Overall China’s population may have declined from 120 million in the mid-fourteenth century to 80 million by 1400.” (</a:t>
            </a:r>
            <a:r>
              <a:rPr lang="en-US" sz="3200" dirty="0" err="1" smtClean="0"/>
              <a:t>Spielvogel</a:t>
            </a:r>
            <a:r>
              <a:rPr lang="en-US" sz="3200" dirty="0" smtClean="0"/>
              <a:t> 300)</a:t>
            </a:r>
          </a:p>
        </p:txBody>
      </p:sp>
    </p:spTree>
    <p:extLst>
      <p:ext uri="{BB962C8B-B14F-4D97-AF65-F5344CB8AC3E}">
        <p14:creationId xmlns:p14="http://schemas.microsoft.com/office/powerpoint/2010/main" val="3518815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269"/>
          </a:xfrm>
        </p:spPr>
        <p:txBody>
          <a:bodyPr/>
          <a:lstStyle/>
          <a:p>
            <a:pPr algn="ctr"/>
            <a:r>
              <a:rPr lang="en-US" b="1" i="1" dirty="0" smtClean="0">
                <a:solidFill>
                  <a:srgbClr val="FF0000"/>
                </a:solidFill>
                <a:latin typeface="Arial Black" panose="020B0A04020102020204" pitchFamily="34" charset="0"/>
              </a:rPr>
              <a:t>Paraphrasing Practice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62090"/>
            <a:ext cx="9144000" cy="6295909"/>
          </a:xfrm>
        </p:spPr>
        <p:txBody>
          <a:bodyPr>
            <a:noAutofit/>
          </a:bodyPr>
          <a:lstStyle/>
          <a:p>
            <a:r>
              <a:rPr lang="en-US" sz="5400" dirty="0" smtClean="0"/>
              <a:t>Share the paraphrase with someone at you table group </a:t>
            </a:r>
          </a:p>
          <a:p>
            <a:pPr lvl="1"/>
            <a:r>
              <a:rPr lang="en-US" sz="4400" dirty="0" smtClean="0"/>
              <a:t>Give them notes on whether or not the paraphrase captures the essence of the paragraph. </a:t>
            </a:r>
          </a:p>
          <a:p>
            <a:r>
              <a:rPr lang="en-US" sz="4800" dirty="0" smtClean="0"/>
              <a:t>What did you feel was important enough to paraphrase</a:t>
            </a:r>
          </a:p>
        </p:txBody>
      </p:sp>
    </p:spTree>
    <p:extLst>
      <p:ext uri="{BB962C8B-B14F-4D97-AF65-F5344CB8AC3E}">
        <p14:creationId xmlns:p14="http://schemas.microsoft.com/office/powerpoint/2010/main" val="93611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0"/>
            <a:ext cx="9144000" cy="592115"/>
          </a:xfrm>
        </p:spPr>
        <p:txBody>
          <a:bodyPr>
            <a:normAutofit fontScale="90000"/>
          </a:bodyPr>
          <a:lstStyle/>
          <a:p>
            <a:pPr algn="ctr"/>
            <a:r>
              <a:rPr lang="en-US" b="1" i="1" dirty="0" smtClean="0">
                <a:solidFill>
                  <a:srgbClr val="FF0000"/>
                </a:solidFill>
                <a:latin typeface="Arial Black" panose="020B0A04020102020204" pitchFamily="34" charset="0"/>
              </a:rPr>
              <a:t>Writing  - Academic Voice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67604"/>
            <a:ext cx="9144000" cy="6390395"/>
          </a:xfrm>
        </p:spPr>
        <p:txBody>
          <a:bodyPr>
            <a:noAutofit/>
          </a:bodyPr>
          <a:lstStyle/>
          <a:p>
            <a:r>
              <a:rPr lang="en-US" sz="2400" b="1" dirty="0">
                <a:solidFill>
                  <a:srgbClr val="002F8E"/>
                </a:solidFill>
              </a:rPr>
              <a:t>All numbers under 10 are written out – one, not 1</a:t>
            </a:r>
          </a:p>
          <a:p>
            <a:r>
              <a:rPr lang="en-US" sz="2400" b="1" dirty="0">
                <a:solidFill>
                  <a:srgbClr val="002F8E"/>
                </a:solidFill>
              </a:rPr>
              <a:t>Any history is written in the past tense</a:t>
            </a:r>
          </a:p>
          <a:p>
            <a:r>
              <a:rPr lang="en-US" sz="2400" b="1" dirty="0">
                <a:solidFill>
                  <a:srgbClr val="002F8E"/>
                </a:solidFill>
              </a:rPr>
              <a:t>Have you referred to historical people in correct manner</a:t>
            </a:r>
          </a:p>
          <a:p>
            <a:pPr lvl="1"/>
            <a:r>
              <a:rPr lang="en-US" sz="2000" b="1" dirty="0">
                <a:solidFill>
                  <a:srgbClr val="002F8E"/>
                </a:solidFill>
              </a:rPr>
              <a:t>First time talking about them using full name, then just last name on any reference after the first</a:t>
            </a:r>
          </a:p>
          <a:p>
            <a:r>
              <a:rPr lang="en-US" sz="2400" b="1" dirty="0">
                <a:solidFill>
                  <a:srgbClr val="002F8E"/>
                </a:solidFill>
              </a:rPr>
              <a:t>Do not use contractions and do not use first person</a:t>
            </a:r>
          </a:p>
          <a:p>
            <a:pPr lvl="1"/>
            <a:r>
              <a:rPr lang="en-US" sz="2000" b="1" dirty="0">
                <a:solidFill>
                  <a:srgbClr val="002F8E"/>
                </a:solidFill>
              </a:rPr>
              <a:t>Don’t, didn’t, </a:t>
            </a:r>
            <a:r>
              <a:rPr lang="en-US" sz="2000" b="1" dirty="0" err="1">
                <a:solidFill>
                  <a:srgbClr val="002F8E"/>
                </a:solidFill>
              </a:rPr>
              <a:t>etc</a:t>
            </a:r>
            <a:r>
              <a:rPr lang="en-US" sz="2000" b="1" dirty="0">
                <a:solidFill>
                  <a:srgbClr val="002F8E"/>
                </a:solidFill>
              </a:rPr>
              <a:t>…                         -- “I”, “me”, “my”, “our” or “we”</a:t>
            </a:r>
          </a:p>
          <a:p>
            <a:r>
              <a:rPr lang="en-US" sz="2400" b="1" dirty="0">
                <a:solidFill>
                  <a:srgbClr val="00682F"/>
                </a:solidFill>
              </a:rPr>
              <a:t>Avoid speculations </a:t>
            </a:r>
          </a:p>
          <a:p>
            <a:pPr lvl="1"/>
            <a:r>
              <a:rPr lang="en-US" b="1" dirty="0">
                <a:solidFill>
                  <a:srgbClr val="00682F"/>
                </a:solidFill>
              </a:rPr>
              <a:t>careful with words: would, could, should, may, might, probably… etc.</a:t>
            </a:r>
            <a:endParaRPr lang="en-US" b="1" u="sng" dirty="0">
              <a:solidFill>
                <a:srgbClr val="00682F"/>
              </a:solidFill>
            </a:endParaRPr>
          </a:p>
          <a:p>
            <a:r>
              <a:rPr lang="en-US" sz="2400" b="1" dirty="0">
                <a:solidFill>
                  <a:srgbClr val="0466D2"/>
                </a:solidFill>
              </a:rPr>
              <a:t>Avoid generalizations </a:t>
            </a:r>
          </a:p>
          <a:p>
            <a:pPr lvl="1"/>
            <a:r>
              <a:rPr lang="en-US" b="1" dirty="0">
                <a:solidFill>
                  <a:srgbClr val="0466D2"/>
                </a:solidFill>
              </a:rPr>
              <a:t>careful with words: many, everybody, most, all, people, society… etc</a:t>
            </a:r>
            <a:r>
              <a:rPr lang="en-US" b="1" dirty="0" smtClean="0">
                <a:solidFill>
                  <a:srgbClr val="0466D2"/>
                </a:solidFill>
              </a:rPr>
              <a:t>.</a:t>
            </a:r>
          </a:p>
          <a:p>
            <a:r>
              <a:rPr lang="en-US" b="1" dirty="0" smtClean="0">
                <a:solidFill>
                  <a:srgbClr val="FF0000"/>
                </a:solidFill>
              </a:rPr>
              <a:t>Avoid asking questions, you are answering a question</a:t>
            </a:r>
            <a:endParaRPr lang="en-US" b="1" dirty="0">
              <a:solidFill>
                <a:srgbClr val="FF0000"/>
              </a:solidFill>
            </a:endParaRPr>
          </a:p>
        </p:txBody>
      </p:sp>
    </p:spTree>
    <p:extLst>
      <p:ext uri="{BB962C8B-B14F-4D97-AF65-F5344CB8AC3E}">
        <p14:creationId xmlns:p14="http://schemas.microsoft.com/office/powerpoint/2010/main" val="72611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0"/>
            <a:ext cx="9144000" cy="592115"/>
          </a:xfrm>
        </p:spPr>
        <p:txBody>
          <a:bodyPr>
            <a:normAutofit fontScale="90000"/>
          </a:bodyPr>
          <a:lstStyle/>
          <a:p>
            <a:pPr algn="ctr"/>
            <a:r>
              <a:rPr lang="en-US" b="1" i="1" dirty="0" smtClean="0">
                <a:solidFill>
                  <a:srgbClr val="FF0000"/>
                </a:solidFill>
                <a:latin typeface="Arial Black" panose="020B0A04020102020204" pitchFamily="34" charset="0"/>
              </a:rPr>
              <a:t>Writing  - Analysis</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67604"/>
            <a:ext cx="9144000" cy="6390395"/>
          </a:xfrm>
        </p:spPr>
        <p:txBody>
          <a:bodyPr>
            <a:noAutofit/>
          </a:bodyPr>
          <a:lstStyle/>
          <a:p>
            <a:r>
              <a:rPr lang="en-US" sz="3200" dirty="0" smtClean="0"/>
              <a:t>Analysis is your words or your borrowed words which develops your argument.</a:t>
            </a:r>
          </a:p>
          <a:p>
            <a:r>
              <a:rPr lang="en-US" sz="3200" dirty="0" smtClean="0"/>
              <a:t>Your analysis should accomplish the following…</a:t>
            </a:r>
          </a:p>
          <a:p>
            <a:pPr lvl="1"/>
            <a:r>
              <a:rPr lang="en-US" sz="2800" dirty="0" smtClean="0"/>
              <a:t>Explain your evidence - if needed</a:t>
            </a:r>
          </a:p>
          <a:p>
            <a:pPr lvl="1"/>
            <a:r>
              <a:rPr lang="en-US" sz="2800" dirty="0" smtClean="0"/>
              <a:t>Explain why your evidence is proving your argument</a:t>
            </a:r>
          </a:p>
          <a:p>
            <a:pPr lvl="1"/>
            <a:r>
              <a:rPr lang="en-US" sz="2800" dirty="0" smtClean="0"/>
              <a:t>Explain how your evidence connects to your argument</a:t>
            </a:r>
          </a:p>
          <a:p>
            <a:r>
              <a:rPr lang="en-US" sz="3200" dirty="0" smtClean="0"/>
              <a:t>You analysis should not…</a:t>
            </a:r>
          </a:p>
          <a:p>
            <a:pPr lvl="1"/>
            <a:r>
              <a:rPr lang="en-US" sz="2800" dirty="0" smtClean="0"/>
              <a:t>Restate your evidence</a:t>
            </a:r>
          </a:p>
          <a:p>
            <a:pPr lvl="1"/>
            <a:r>
              <a:rPr lang="en-US" sz="2800" dirty="0" smtClean="0"/>
              <a:t>Argue something that isn’t in your thesis/</a:t>
            </a:r>
            <a:r>
              <a:rPr lang="en-US" sz="2800" dirty="0" err="1" smtClean="0"/>
              <a:t>bts</a:t>
            </a:r>
            <a:endParaRPr lang="en-US" sz="2800" dirty="0" smtClean="0"/>
          </a:p>
          <a:p>
            <a:pPr lvl="1"/>
            <a:r>
              <a:rPr lang="en-US" sz="2800" dirty="0" smtClean="0"/>
              <a:t>Be someone else's argument (without properly citing it) </a:t>
            </a:r>
          </a:p>
          <a:p>
            <a:r>
              <a:rPr lang="en-US" sz="3200" dirty="0" smtClean="0"/>
              <a:t>We are going to look at examples if proper and improper analysis next week</a:t>
            </a:r>
          </a:p>
        </p:txBody>
      </p:sp>
    </p:spTree>
    <p:extLst>
      <p:ext uri="{BB962C8B-B14F-4D97-AF65-F5344CB8AC3E}">
        <p14:creationId xmlns:p14="http://schemas.microsoft.com/office/powerpoint/2010/main" val="25274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70368"/>
          </a:xfrm>
        </p:spPr>
        <p:txBody>
          <a:bodyPr>
            <a:normAutofit fontScale="90000"/>
          </a:bodyPr>
          <a:lstStyle/>
          <a:p>
            <a:pPr algn="ctr" eaLnBrk="1" fontAlgn="auto" hangingPunct="1">
              <a:spcAft>
                <a:spcPts val="0"/>
              </a:spcAft>
              <a:defRPr/>
            </a:pPr>
            <a:r>
              <a:rPr lang="en-US" b="1" i="1" dirty="0" smtClean="0">
                <a:solidFill>
                  <a:srgbClr val="FF0000"/>
                </a:solidFill>
                <a:latin typeface="Arial Black" panose="020B0A04020102020204" pitchFamily="34" charset="0"/>
              </a:rPr>
              <a:t>Writing - Three-level outline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64744"/>
            <a:ext cx="9144000" cy="6393256"/>
          </a:xfrm>
        </p:spPr>
        <p:txBody>
          <a:bodyPr rtlCol="0">
            <a:normAutofit fontScale="85000" lnSpcReduction="20000"/>
          </a:bodyPr>
          <a:lstStyle/>
          <a:p>
            <a:pPr marL="438912" indent="-320040" eaLnBrk="1" fontAlgn="auto" hangingPunct="1">
              <a:spcBef>
                <a:spcPts val="0"/>
              </a:spcBef>
              <a:spcAft>
                <a:spcPts val="0"/>
              </a:spcAft>
              <a:buFont typeface="Wingdings 2"/>
              <a:buNone/>
              <a:defRPr/>
            </a:pPr>
            <a:r>
              <a:rPr lang="en-US" b="1" dirty="0" smtClean="0"/>
              <a:t>Heading</a:t>
            </a:r>
          </a:p>
          <a:p>
            <a:pPr marL="438912" indent="-320040" eaLnBrk="1" fontAlgn="auto" hangingPunct="1">
              <a:spcBef>
                <a:spcPts val="0"/>
              </a:spcBef>
              <a:spcAft>
                <a:spcPts val="0"/>
              </a:spcAft>
              <a:buFont typeface="Wingdings 2"/>
              <a:buNone/>
              <a:defRPr/>
            </a:pPr>
            <a:endParaRPr lang="en-US" b="1" dirty="0" smtClean="0"/>
          </a:p>
          <a:p>
            <a:pPr marL="438912" indent="-320040" eaLnBrk="1" fontAlgn="auto" hangingPunct="1">
              <a:spcBef>
                <a:spcPts val="0"/>
              </a:spcBef>
              <a:spcAft>
                <a:spcPts val="0"/>
              </a:spcAft>
              <a:buFont typeface="Wingdings 2"/>
              <a:buNone/>
              <a:defRPr/>
            </a:pPr>
            <a:r>
              <a:rPr lang="en-US" b="1" dirty="0" smtClean="0"/>
              <a:t>Research Question</a:t>
            </a:r>
          </a:p>
          <a:p>
            <a:pPr marL="438912" indent="-320040" eaLnBrk="1" fontAlgn="auto" hangingPunct="1">
              <a:spcBef>
                <a:spcPts val="0"/>
              </a:spcBef>
              <a:spcAft>
                <a:spcPts val="0"/>
              </a:spcAft>
              <a:buFont typeface="Wingdings 2"/>
              <a:buNone/>
              <a:defRPr/>
            </a:pPr>
            <a:r>
              <a:rPr lang="en-US" b="1" dirty="0" smtClean="0"/>
              <a:t>Thesis</a:t>
            </a:r>
          </a:p>
          <a:p>
            <a:pPr marL="438912" indent="-320040" algn="ctr" eaLnBrk="1" fontAlgn="auto" hangingPunct="1">
              <a:spcBef>
                <a:spcPts val="0"/>
              </a:spcBef>
              <a:spcAft>
                <a:spcPts val="0"/>
              </a:spcAft>
              <a:buFont typeface="Wingdings 2"/>
              <a:buNone/>
              <a:defRPr/>
            </a:pPr>
            <a:r>
              <a:rPr lang="en-US" b="1" dirty="0" smtClean="0">
                <a:solidFill>
                  <a:srgbClr val="FF0000"/>
                </a:solidFill>
              </a:rPr>
              <a:t>Title</a:t>
            </a:r>
          </a:p>
          <a:p>
            <a:pPr marL="438912" indent="-320040" eaLnBrk="1" fontAlgn="auto" hangingPunct="1">
              <a:spcBef>
                <a:spcPts val="0"/>
              </a:spcBef>
              <a:spcAft>
                <a:spcPts val="0"/>
              </a:spcAft>
              <a:buFont typeface="Wingdings 2"/>
              <a:buNone/>
              <a:defRPr/>
            </a:pPr>
            <a:r>
              <a:rPr lang="en-US" b="1" dirty="0" smtClean="0"/>
              <a:t>I. </a:t>
            </a:r>
            <a:r>
              <a:rPr lang="en-US" b="1" dirty="0" smtClean="0">
                <a:solidFill>
                  <a:srgbClr val="FF0000"/>
                </a:solidFill>
              </a:rPr>
              <a:t>First Level </a:t>
            </a:r>
            <a:r>
              <a:rPr lang="en-US" i="1" dirty="0" smtClean="0"/>
              <a:t>(body thesis)</a:t>
            </a:r>
          </a:p>
          <a:p>
            <a:pPr marL="438912" indent="-320040" eaLnBrk="1" fontAlgn="auto" hangingPunct="1">
              <a:spcBef>
                <a:spcPts val="0"/>
              </a:spcBef>
              <a:spcAft>
                <a:spcPts val="0"/>
              </a:spcAft>
              <a:buFont typeface="Wingdings 2"/>
              <a:buNone/>
              <a:defRPr/>
            </a:pPr>
            <a:r>
              <a:rPr lang="en-US" b="1" dirty="0" smtClean="0"/>
              <a:t>     A. </a:t>
            </a:r>
            <a:r>
              <a:rPr lang="en-US" b="1" dirty="0" smtClean="0">
                <a:solidFill>
                  <a:srgbClr val="FF0000"/>
                </a:solidFill>
              </a:rPr>
              <a:t>Second Level </a:t>
            </a:r>
            <a:r>
              <a:rPr lang="en-US" i="1" dirty="0" smtClean="0"/>
              <a:t>(general evidence - cited)</a:t>
            </a:r>
          </a:p>
          <a:p>
            <a:pPr marL="438912" indent="-320040" eaLnBrk="1" fontAlgn="auto" hangingPunct="1">
              <a:spcBef>
                <a:spcPts val="0"/>
              </a:spcBef>
              <a:spcAft>
                <a:spcPts val="0"/>
              </a:spcAft>
              <a:buFont typeface="Wingdings 2"/>
              <a:buNone/>
              <a:defRPr/>
            </a:pPr>
            <a:r>
              <a:rPr lang="en-US" b="1" dirty="0" smtClean="0"/>
              <a:t>        1. </a:t>
            </a:r>
            <a:r>
              <a:rPr lang="en-US" b="1" dirty="0" smtClean="0">
                <a:solidFill>
                  <a:srgbClr val="FF0000"/>
                </a:solidFill>
              </a:rPr>
              <a:t>Third Level </a:t>
            </a:r>
            <a:r>
              <a:rPr lang="en-US" i="1" dirty="0" smtClean="0"/>
              <a:t>(further specific evidence </a:t>
            </a:r>
            <a:r>
              <a:rPr lang="en-US" b="1" i="1" dirty="0" smtClean="0"/>
              <a:t>and</a:t>
            </a:r>
            <a:r>
              <a:rPr lang="en-US" i="1" dirty="0" smtClean="0"/>
              <a:t>/</a:t>
            </a:r>
            <a:r>
              <a:rPr lang="en-US" b="1" i="1" dirty="0" smtClean="0"/>
              <a:t>or</a:t>
            </a:r>
            <a:r>
              <a:rPr lang="en-US" i="1" dirty="0" smtClean="0"/>
              <a:t> general analysis – </a:t>
            </a:r>
            <a:r>
              <a:rPr lang="en-US" i="1" dirty="0" err="1" smtClean="0"/>
              <a:t>ie</a:t>
            </a:r>
            <a:r>
              <a:rPr lang="en-US" i="1" dirty="0" smtClean="0"/>
              <a:t>: analysis – cited if necessary)</a:t>
            </a:r>
          </a:p>
          <a:p>
            <a:pPr marL="438912" indent="-320040" eaLnBrk="1" fontAlgn="auto" hangingPunct="1">
              <a:spcBef>
                <a:spcPts val="0"/>
              </a:spcBef>
              <a:spcAft>
                <a:spcPts val="0"/>
              </a:spcAft>
              <a:buFont typeface="Wingdings 2"/>
              <a:buNone/>
              <a:defRPr/>
            </a:pPr>
            <a:r>
              <a:rPr lang="en-US" b="1" i="1" dirty="0" smtClean="0"/>
              <a:t>     </a:t>
            </a:r>
            <a:r>
              <a:rPr lang="en-US" b="1" dirty="0" smtClean="0"/>
              <a:t>B. Second Level</a:t>
            </a:r>
          </a:p>
          <a:p>
            <a:pPr marL="438912" indent="-320040" eaLnBrk="1" fontAlgn="auto" hangingPunct="1">
              <a:spcBef>
                <a:spcPts val="0"/>
              </a:spcBef>
              <a:spcAft>
                <a:spcPts val="0"/>
              </a:spcAft>
              <a:buFont typeface="Wingdings 2"/>
              <a:buNone/>
              <a:defRPr/>
            </a:pPr>
            <a:r>
              <a:rPr lang="en-US" b="1" dirty="0" smtClean="0"/>
              <a:t>        1. Third Level</a:t>
            </a:r>
          </a:p>
          <a:p>
            <a:pPr marL="438912" indent="-320040" eaLnBrk="1" fontAlgn="auto" hangingPunct="1">
              <a:spcBef>
                <a:spcPts val="0"/>
              </a:spcBef>
              <a:spcAft>
                <a:spcPts val="0"/>
              </a:spcAft>
              <a:buFont typeface="Wingdings 2"/>
              <a:buNone/>
              <a:defRPr/>
            </a:pPr>
            <a:r>
              <a:rPr lang="en-US" b="1" dirty="0" smtClean="0"/>
              <a:t>        2. Third Level</a:t>
            </a:r>
          </a:p>
          <a:p>
            <a:pPr marL="438912" indent="-320040" eaLnBrk="1" fontAlgn="auto" hangingPunct="1">
              <a:spcBef>
                <a:spcPts val="0"/>
              </a:spcBef>
              <a:spcAft>
                <a:spcPts val="0"/>
              </a:spcAft>
              <a:buFont typeface="Wingdings 2"/>
              <a:buNone/>
              <a:defRPr/>
            </a:pPr>
            <a:r>
              <a:rPr lang="en-US" b="1" dirty="0" smtClean="0"/>
              <a:t>     C. Second Level</a:t>
            </a:r>
          </a:p>
          <a:p>
            <a:pPr marL="438912" indent="-320040" eaLnBrk="1" fontAlgn="auto" hangingPunct="1">
              <a:spcBef>
                <a:spcPts val="0"/>
              </a:spcBef>
              <a:spcAft>
                <a:spcPts val="0"/>
              </a:spcAft>
              <a:buFont typeface="Wingdings 2"/>
              <a:buNone/>
              <a:defRPr/>
            </a:pPr>
            <a:r>
              <a:rPr lang="en-US" b="1" dirty="0" smtClean="0"/>
              <a:t>II. First Level</a:t>
            </a:r>
          </a:p>
          <a:p>
            <a:pPr marL="438912" indent="-320040" eaLnBrk="1" fontAlgn="auto" hangingPunct="1">
              <a:spcBef>
                <a:spcPts val="0"/>
              </a:spcBef>
              <a:spcAft>
                <a:spcPts val="0"/>
              </a:spcAft>
              <a:buFont typeface="Wingdings 2"/>
              <a:buNone/>
              <a:defRPr/>
            </a:pPr>
            <a:r>
              <a:rPr lang="en-US" b="1" dirty="0" smtClean="0"/>
              <a:t>     A. Second Level </a:t>
            </a:r>
          </a:p>
          <a:p>
            <a:pPr marL="438912" indent="-320040" eaLnBrk="1" fontAlgn="auto" hangingPunct="1">
              <a:spcBef>
                <a:spcPts val="0"/>
              </a:spcBef>
              <a:spcAft>
                <a:spcPts val="0"/>
              </a:spcAft>
              <a:buFont typeface="Wingdings 2"/>
              <a:buNone/>
              <a:defRPr/>
            </a:pPr>
            <a:r>
              <a:rPr lang="en-US" b="1" dirty="0" smtClean="0"/>
              <a:t>        1. Third Level </a:t>
            </a:r>
          </a:p>
          <a:p>
            <a:pPr marL="438912" indent="-320040" eaLnBrk="1" fontAlgn="auto" hangingPunct="1">
              <a:spcBef>
                <a:spcPts val="0"/>
              </a:spcBef>
              <a:spcAft>
                <a:spcPts val="0"/>
              </a:spcAft>
              <a:buFont typeface="Wingdings 2"/>
              <a:buNone/>
              <a:defRPr/>
            </a:pPr>
            <a:r>
              <a:rPr lang="en-US" b="1" dirty="0" smtClean="0"/>
              <a:t>        2. Third Level</a:t>
            </a:r>
          </a:p>
          <a:p>
            <a:pPr marL="438912" indent="-320040" eaLnBrk="1" fontAlgn="auto" hangingPunct="1">
              <a:spcBef>
                <a:spcPts val="0"/>
              </a:spcBef>
              <a:spcAft>
                <a:spcPts val="0"/>
              </a:spcAft>
              <a:buFont typeface="Wingdings 2"/>
              <a:buNone/>
              <a:defRPr/>
            </a:pPr>
            <a:r>
              <a:rPr lang="en-US" b="1" dirty="0" smtClean="0"/>
              <a:t>     B. Second Level</a:t>
            </a:r>
          </a:p>
          <a:p>
            <a:pPr marL="438912" indent="-320040" eaLnBrk="1" fontAlgn="auto" hangingPunct="1">
              <a:spcBef>
                <a:spcPts val="0"/>
              </a:spcBef>
              <a:spcAft>
                <a:spcPts val="0"/>
              </a:spcAft>
              <a:buFont typeface="Wingdings 2"/>
              <a:buNone/>
              <a:defRPr/>
            </a:pPr>
            <a:r>
              <a:rPr lang="en-US" b="1" dirty="0" smtClean="0"/>
              <a:t>        1. Third Level</a:t>
            </a:r>
          </a:p>
          <a:p>
            <a:pPr marL="438912" indent="-320040" eaLnBrk="1" fontAlgn="auto" hangingPunct="1">
              <a:spcBef>
                <a:spcPts val="0"/>
              </a:spcBef>
              <a:spcAft>
                <a:spcPts val="0"/>
              </a:spcAft>
              <a:buFont typeface="Wingdings 2"/>
              <a:buNone/>
              <a:defRPr/>
            </a:pPr>
            <a:r>
              <a:rPr lang="en-US" b="1" dirty="0" smtClean="0"/>
              <a:t>        2. Third Level</a:t>
            </a:r>
          </a:p>
          <a:p>
            <a:pPr marL="438912" indent="-320040" eaLnBrk="1" fontAlgn="auto" hangingPunct="1">
              <a:spcBef>
                <a:spcPts val="0"/>
              </a:spcBef>
              <a:spcAft>
                <a:spcPts val="0"/>
              </a:spcAft>
              <a:buFont typeface="Wingdings 2"/>
              <a:buNone/>
              <a:defRPr/>
            </a:pPr>
            <a:endParaRPr lang="en-US" sz="2800" b="1" dirty="0" smtClean="0"/>
          </a:p>
          <a:p>
            <a:pPr marL="438912" indent="-320040" eaLnBrk="1" fontAlgn="auto" hangingPunct="1">
              <a:lnSpc>
                <a:spcPct val="80000"/>
              </a:lnSpc>
              <a:spcBef>
                <a:spcPts val="0"/>
              </a:spcBef>
              <a:spcAft>
                <a:spcPts val="0"/>
              </a:spcAft>
              <a:buFont typeface="Wingdings 2"/>
              <a:buNone/>
              <a:defRPr/>
            </a:pPr>
            <a:endParaRPr lang="en-US" b="1" dirty="0" smtClean="0"/>
          </a:p>
          <a:p>
            <a:pPr marL="438912" indent="-320040" eaLnBrk="1" fontAlgn="auto" hangingPunct="1">
              <a:lnSpc>
                <a:spcPct val="80000"/>
              </a:lnSpc>
              <a:spcBef>
                <a:spcPts val="0"/>
              </a:spcBef>
              <a:spcAft>
                <a:spcPts val="0"/>
              </a:spcAft>
              <a:buFont typeface="Wingdings 2"/>
              <a:buChar char=""/>
              <a:defRPr/>
            </a:pPr>
            <a:r>
              <a:rPr lang="en-US" dirty="0" smtClean="0">
                <a:solidFill>
                  <a:srgbClr val="A50021"/>
                </a:solidFill>
              </a:rPr>
              <a:t>Every subordinate level must directly support the level above it. </a:t>
            </a:r>
          </a:p>
        </p:txBody>
      </p:sp>
    </p:spTree>
    <p:extLst>
      <p:ext uri="{BB962C8B-B14F-4D97-AF65-F5344CB8AC3E}">
        <p14:creationId xmlns:p14="http://schemas.microsoft.com/office/powerpoint/2010/main" val="2543612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4088"/>
          </a:xfrm>
        </p:spPr>
        <p:txBody>
          <a:bodyPr/>
          <a:lstStyle/>
          <a:p>
            <a:pPr algn="ctr"/>
            <a:r>
              <a:rPr lang="en-US" b="1" i="1" dirty="0" smtClean="0">
                <a:solidFill>
                  <a:srgbClr val="FF0000"/>
                </a:solidFill>
                <a:latin typeface="Arial Black" panose="020B0A04020102020204" pitchFamily="34" charset="0"/>
              </a:rPr>
              <a:t>Paragraph Structure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54608"/>
            <a:ext cx="9144000" cy="6303391"/>
          </a:xfrm>
        </p:spPr>
        <p:txBody>
          <a:bodyPr>
            <a:noAutofit/>
          </a:bodyPr>
          <a:lstStyle/>
          <a:p>
            <a:r>
              <a:rPr lang="en-US" sz="3000" dirty="0" smtClean="0"/>
              <a:t>Recognizing a well written paragraph</a:t>
            </a:r>
          </a:p>
          <a:p>
            <a:pPr lvl="1"/>
            <a:r>
              <a:rPr lang="en-US" sz="3000" dirty="0" smtClean="0"/>
              <a:t>We are going to read a couple of short paragraphs and look for the elements I just explained </a:t>
            </a:r>
          </a:p>
          <a:p>
            <a:pPr lvl="1"/>
            <a:r>
              <a:rPr lang="en-US" sz="3000" dirty="0" smtClean="0"/>
              <a:t>You are welcome to write on the sheets that you are given</a:t>
            </a:r>
          </a:p>
          <a:p>
            <a:pPr lvl="1"/>
            <a:r>
              <a:rPr lang="en-US" sz="3000" dirty="0" smtClean="0"/>
              <a:t>We are going to discuss this in small &amp; big groups </a:t>
            </a:r>
          </a:p>
          <a:p>
            <a:pPr lvl="1"/>
            <a:r>
              <a:rPr lang="en-US" sz="3000" dirty="0" smtClean="0"/>
              <a:t>Read the two paragraphs and answer the questions at the on the back using what you read</a:t>
            </a:r>
          </a:p>
          <a:p>
            <a:pPr lvl="2"/>
            <a:r>
              <a:rPr lang="en-US" sz="3000" dirty="0" smtClean="0"/>
              <a:t>Some of this will be tough to answer, </a:t>
            </a:r>
            <a:r>
              <a:rPr lang="en-US" sz="3000" smtClean="0"/>
              <a:t>you </a:t>
            </a:r>
            <a:r>
              <a:rPr lang="en-US" sz="3000" smtClean="0"/>
              <a:t>may </a:t>
            </a:r>
            <a:r>
              <a:rPr lang="en-US" sz="3000" dirty="0" smtClean="0"/>
              <a:t>not understand, but </a:t>
            </a:r>
            <a:r>
              <a:rPr lang="en-US" sz="3000" smtClean="0"/>
              <a:t>do </a:t>
            </a:r>
            <a:r>
              <a:rPr lang="en-US" sz="3000" smtClean="0"/>
              <a:t>your </a:t>
            </a:r>
            <a:r>
              <a:rPr lang="en-US" sz="3000" dirty="0" smtClean="0"/>
              <a:t>best based on what you know</a:t>
            </a:r>
            <a:endParaRPr lang="en-US" sz="3000" dirty="0"/>
          </a:p>
        </p:txBody>
      </p:sp>
    </p:spTree>
    <p:extLst>
      <p:ext uri="{BB962C8B-B14F-4D97-AF65-F5344CB8AC3E}">
        <p14:creationId xmlns:p14="http://schemas.microsoft.com/office/powerpoint/2010/main" val="432745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68940"/>
          </a:xfrm>
        </p:spPr>
        <p:txBody>
          <a:bodyPr>
            <a:noAutofit/>
          </a:bodyPr>
          <a:lstStyle/>
          <a:p>
            <a:pPr algn="ctr" eaLnBrk="1" fontAlgn="auto" hangingPunct="1">
              <a:spcAft>
                <a:spcPts val="0"/>
              </a:spcAft>
              <a:defRPr/>
            </a:pPr>
            <a:r>
              <a:rPr lang="en-US" sz="2800" b="1" i="1" dirty="0" smtClean="0">
                <a:solidFill>
                  <a:srgbClr val="FF0000"/>
                </a:solidFill>
                <a:latin typeface="Arial Black" panose="020B0A04020102020204" pitchFamily="34" charset="0"/>
              </a:rPr>
              <a:t>Writing - Three-level outline Example</a:t>
            </a:r>
            <a:endParaRPr lang="en-US" sz="2800"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268941"/>
            <a:ext cx="9144000" cy="6589059"/>
          </a:xfrm>
        </p:spPr>
        <p:txBody>
          <a:bodyPr rtlCol="0">
            <a:normAutofit fontScale="62500" lnSpcReduction="20000"/>
          </a:bodyPr>
          <a:lstStyle/>
          <a:p>
            <a:pPr marL="438912" indent="-320040" eaLnBrk="1" fontAlgn="auto" hangingPunct="1">
              <a:spcBef>
                <a:spcPts val="0"/>
              </a:spcBef>
              <a:spcAft>
                <a:spcPts val="0"/>
              </a:spcAft>
              <a:buFont typeface="Wingdings 2"/>
              <a:buNone/>
              <a:defRPr/>
            </a:pPr>
            <a:r>
              <a:rPr lang="en-US" dirty="0" smtClean="0"/>
              <a:t>William Tecumseh Sherman</a:t>
            </a:r>
          </a:p>
          <a:p>
            <a:pPr marL="438912" indent="-320040" eaLnBrk="1" fontAlgn="auto" hangingPunct="1">
              <a:spcBef>
                <a:spcPts val="0"/>
              </a:spcBef>
              <a:spcAft>
                <a:spcPts val="0"/>
              </a:spcAft>
              <a:buFont typeface="Wingdings 2"/>
              <a:buNone/>
              <a:defRPr/>
            </a:pPr>
            <a:r>
              <a:rPr lang="en-US" dirty="0" smtClean="0"/>
              <a:t>Mr. Myers</a:t>
            </a:r>
          </a:p>
          <a:p>
            <a:pPr marL="438912" indent="-320040" eaLnBrk="1" fontAlgn="auto" hangingPunct="1">
              <a:spcBef>
                <a:spcPts val="0"/>
              </a:spcBef>
              <a:spcAft>
                <a:spcPts val="0"/>
              </a:spcAft>
              <a:buFont typeface="Wingdings 2"/>
              <a:buNone/>
              <a:defRPr/>
            </a:pPr>
            <a:r>
              <a:rPr lang="en-US" dirty="0" smtClean="0"/>
              <a:t>World Studies </a:t>
            </a:r>
          </a:p>
          <a:p>
            <a:pPr marL="438912" indent="-320040" eaLnBrk="1" fontAlgn="auto" hangingPunct="1">
              <a:spcBef>
                <a:spcPts val="0"/>
              </a:spcBef>
              <a:spcAft>
                <a:spcPts val="0"/>
              </a:spcAft>
              <a:buFont typeface="Wingdings 2"/>
              <a:buNone/>
              <a:defRPr/>
            </a:pPr>
            <a:r>
              <a:rPr lang="en-US" dirty="0" smtClean="0"/>
              <a:t>7 December 2016</a:t>
            </a:r>
          </a:p>
          <a:p>
            <a:pPr marL="438912" indent="-320040" eaLnBrk="1" fontAlgn="auto" hangingPunct="1">
              <a:spcBef>
                <a:spcPts val="0"/>
              </a:spcBef>
              <a:spcAft>
                <a:spcPts val="0"/>
              </a:spcAft>
              <a:buFont typeface="Wingdings 2"/>
              <a:buNone/>
              <a:defRPr/>
            </a:pPr>
            <a:endParaRPr lang="en-US" b="1" dirty="0" smtClean="0"/>
          </a:p>
          <a:p>
            <a:pPr marL="438912" indent="-320040" eaLnBrk="1" fontAlgn="auto" hangingPunct="1">
              <a:spcBef>
                <a:spcPts val="0"/>
              </a:spcBef>
              <a:spcAft>
                <a:spcPts val="0"/>
              </a:spcAft>
              <a:buFont typeface="Wingdings 2"/>
              <a:buNone/>
              <a:defRPr/>
            </a:pPr>
            <a:r>
              <a:rPr lang="en-US" dirty="0" smtClean="0"/>
              <a:t>Prompt: Argue what the best high school in Washington state is.</a:t>
            </a:r>
          </a:p>
          <a:p>
            <a:pPr marL="438912" indent="-320040" eaLnBrk="1" fontAlgn="auto" hangingPunct="1">
              <a:spcBef>
                <a:spcPts val="0"/>
              </a:spcBef>
              <a:spcAft>
                <a:spcPts val="0"/>
              </a:spcAft>
              <a:buFont typeface="Wingdings 2"/>
              <a:buNone/>
              <a:defRPr/>
            </a:pPr>
            <a:endParaRPr lang="en-US" dirty="0" smtClean="0"/>
          </a:p>
          <a:p>
            <a:pPr marL="438912" indent="-320040" eaLnBrk="1" fontAlgn="auto" hangingPunct="1">
              <a:spcBef>
                <a:spcPts val="0"/>
              </a:spcBef>
              <a:spcAft>
                <a:spcPts val="0"/>
              </a:spcAft>
              <a:buFont typeface="Wingdings 2"/>
              <a:buNone/>
              <a:defRPr/>
            </a:pPr>
            <a:r>
              <a:rPr lang="en-US" dirty="0" smtClean="0"/>
              <a:t>Thesis: Skyline High School is the best high school because it has highly awarded teachers, and it has the strongest academics all of which create the paramount learning institution in Washington state. </a:t>
            </a:r>
          </a:p>
          <a:p>
            <a:pPr marL="438912" indent="-320040" algn="ctr" eaLnBrk="1" fontAlgn="auto" hangingPunct="1">
              <a:spcBef>
                <a:spcPts val="0"/>
              </a:spcBef>
              <a:spcAft>
                <a:spcPts val="0"/>
              </a:spcAft>
              <a:buFont typeface="Wingdings 2"/>
              <a:buNone/>
              <a:defRPr/>
            </a:pPr>
            <a:r>
              <a:rPr lang="en-US" dirty="0" smtClean="0"/>
              <a:t>Skyline = Domination</a:t>
            </a:r>
          </a:p>
          <a:p>
            <a:pPr marL="438912" indent="-320040" algn="ctr" eaLnBrk="1" fontAlgn="auto" hangingPunct="1">
              <a:spcBef>
                <a:spcPts val="0"/>
              </a:spcBef>
              <a:spcAft>
                <a:spcPts val="0"/>
              </a:spcAft>
              <a:buFont typeface="Wingdings 2"/>
              <a:buNone/>
              <a:defRPr/>
            </a:pPr>
            <a:endParaRPr lang="en-US" b="1" dirty="0" smtClean="0"/>
          </a:p>
          <a:p>
            <a:pPr marL="438912" indent="-320040" eaLnBrk="1" fontAlgn="auto" hangingPunct="1">
              <a:spcBef>
                <a:spcPts val="0"/>
              </a:spcBef>
              <a:spcAft>
                <a:spcPts val="0"/>
              </a:spcAft>
              <a:buFont typeface="Wingdings 2"/>
              <a:buNone/>
              <a:defRPr/>
            </a:pPr>
            <a:r>
              <a:rPr lang="en-US" b="1" dirty="0" smtClean="0"/>
              <a:t>I. </a:t>
            </a:r>
            <a:r>
              <a:rPr lang="en-US" dirty="0" smtClean="0"/>
              <a:t>The teachers at Skyline are the best in Washington state because they are highly awarded and use unique teaching styles to reach their students. </a:t>
            </a:r>
          </a:p>
          <a:p>
            <a:pPr marL="438912" indent="-320040" eaLnBrk="1" fontAlgn="auto" hangingPunct="1">
              <a:spcBef>
                <a:spcPts val="0"/>
              </a:spcBef>
              <a:spcAft>
                <a:spcPts val="0"/>
              </a:spcAft>
              <a:buFont typeface="Wingdings 2"/>
              <a:buNone/>
              <a:defRPr/>
            </a:pPr>
            <a:endParaRPr lang="en-US" i="1" dirty="0" smtClean="0"/>
          </a:p>
          <a:p>
            <a:pPr marL="438912" indent="-320040">
              <a:spcBef>
                <a:spcPts val="0"/>
              </a:spcBef>
              <a:buNone/>
              <a:defRPr/>
            </a:pPr>
            <a:r>
              <a:rPr lang="en-US" b="1" dirty="0" smtClean="0"/>
              <a:t>     A. </a:t>
            </a:r>
            <a:r>
              <a:rPr lang="en-US" dirty="0" smtClean="0"/>
              <a:t>“</a:t>
            </a:r>
            <a:r>
              <a:rPr lang="en-US" dirty="0"/>
              <a:t>President Obama today named 108 mathematics and science teachers as recipients of the prestigious Presidential Award for Excellence in Mathematics and Science </a:t>
            </a:r>
            <a:r>
              <a:rPr lang="en-US" dirty="0" smtClean="0"/>
              <a:t>Teaching.” (whitehouse.gov)</a:t>
            </a:r>
          </a:p>
          <a:p>
            <a:pPr marL="438912" indent="-320040">
              <a:spcBef>
                <a:spcPts val="0"/>
              </a:spcBef>
              <a:buNone/>
              <a:defRPr/>
            </a:pPr>
            <a:endParaRPr lang="en-US" i="1" dirty="0" smtClean="0"/>
          </a:p>
          <a:p>
            <a:pPr marL="438912" indent="-320040" eaLnBrk="1" fontAlgn="auto" hangingPunct="1">
              <a:spcBef>
                <a:spcPts val="0"/>
              </a:spcBef>
              <a:spcAft>
                <a:spcPts val="0"/>
              </a:spcAft>
              <a:buFont typeface="Wingdings 2"/>
              <a:buNone/>
              <a:defRPr/>
            </a:pPr>
            <a:r>
              <a:rPr lang="en-US" b="1" dirty="0" smtClean="0"/>
              <a:t>        1. </a:t>
            </a:r>
            <a:r>
              <a:rPr lang="en-US" dirty="0" smtClean="0"/>
              <a:t>Ms. Von Bargen was awarded the Presidential Award for Excellence indicating Skyline has teachers who are highly decorated for their practices.</a:t>
            </a:r>
          </a:p>
          <a:p>
            <a:pPr marL="438912" indent="-320040" eaLnBrk="1" fontAlgn="auto" hangingPunct="1">
              <a:spcBef>
                <a:spcPts val="0"/>
              </a:spcBef>
              <a:spcAft>
                <a:spcPts val="0"/>
              </a:spcAft>
              <a:buFont typeface="Wingdings 2"/>
              <a:buNone/>
              <a:defRPr/>
            </a:pPr>
            <a:endParaRPr lang="en-US" i="1" dirty="0" smtClean="0"/>
          </a:p>
          <a:p>
            <a:pPr marL="438912" indent="-320040" eaLnBrk="1" fontAlgn="auto" hangingPunct="1">
              <a:spcBef>
                <a:spcPts val="0"/>
              </a:spcBef>
              <a:spcAft>
                <a:spcPts val="0"/>
              </a:spcAft>
              <a:buFont typeface="Wingdings 2"/>
              <a:buNone/>
              <a:defRPr/>
            </a:pPr>
            <a:r>
              <a:rPr lang="en-US" b="1" i="1" dirty="0" smtClean="0"/>
              <a:t>     </a:t>
            </a:r>
            <a:r>
              <a:rPr lang="en-US" b="1" dirty="0" smtClean="0"/>
              <a:t>B</a:t>
            </a:r>
            <a:r>
              <a:rPr lang="en-US" dirty="0" smtClean="0"/>
              <a:t>. “Teachers at Skyline High School participate in the block classroom model bringing together Language Arts and Social Studies.” (Hood)</a:t>
            </a:r>
          </a:p>
          <a:p>
            <a:pPr marL="438912" indent="-320040" eaLnBrk="1" fontAlgn="auto" hangingPunct="1">
              <a:spcBef>
                <a:spcPts val="0"/>
              </a:spcBef>
              <a:spcAft>
                <a:spcPts val="0"/>
              </a:spcAft>
              <a:buFont typeface="Wingdings 2"/>
              <a:buNone/>
              <a:defRPr/>
            </a:pPr>
            <a:r>
              <a:rPr lang="en-US" dirty="0" smtClean="0"/>
              <a:t>       </a:t>
            </a:r>
          </a:p>
          <a:p>
            <a:pPr marL="438912" indent="-320040" eaLnBrk="1" fontAlgn="auto" hangingPunct="1">
              <a:spcBef>
                <a:spcPts val="0"/>
              </a:spcBef>
              <a:spcAft>
                <a:spcPts val="0"/>
              </a:spcAft>
              <a:buFont typeface="Wingdings 2"/>
              <a:buNone/>
              <a:defRPr/>
            </a:pPr>
            <a:r>
              <a:rPr lang="en-US" dirty="0"/>
              <a:t>	</a:t>
            </a:r>
            <a:r>
              <a:rPr lang="en-US" dirty="0" smtClean="0"/>
              <a:t> </a:t>
            </a:r>
            <a:r>
              <a:rPr lang="en-US" b="1" dirty="0" smtClean="0"/>
              <a:t>1. </a:t>
            </a:r>
            <a:r>
              <a:rPr lang="en-US" dirty="0" smtClean="0"/>
              <a:t>The methodology of English and social studies teachers at Skyline is one where they teach together. This allows the participants in the classroom, both teachers and students, the opportunity to work in a unique environment that deepens their learning in a way that other schools cannot accomplish. </a:t>
            </a:r>
          </a:p>
          <a:p>
            <a:pPr marL="438912" indent="-320040" eaLnBrk="1" fontAlgn="auto" hangingPunct="1">
              <a:spcBef>
                <a:spcPts val="0"/>
              </a:spcBef>
              <a:spcAft>
                <a:spcPts val="0"/>
              </a:spcAft>
              <a:buFont typeface="Wingdings 2"/>
              <a:buNone/>
              <a:defRPr/>
            </a:pPr>
            <a:endParaRPr lang="en-US" sz="2800" b="1" dirty="0" smtClean="0"/>
          </a:p>
          <a:p>
            <a:pPr marL="438912" indent="-320040" eaLnBrk="1" fontAlgn="auto" hangingPunct="1">
              <a:lnSpc>
                <a:spcPct val="80000"/>
              </a:lnSpc>
              <a:spcBef>
                <a:spcPts val="0"/>
              </a:spcBef>
              <a:spcAft>
                <a:spcPts val="0"/>
              </a:spcAft>
              <a:buFont typeface="Wingdings 2"/>
              <a:buNone/>
              <a:defRPr/>
            </a:pPr>
            <a:endParaRPr lang="en-US" b="1" dirty="0" smtClean="0"/>
          </a:p>
          <a:p>
            <a:pPr marL="438912" indent="-320040" eaLnBrk="1" fontAlgn="auto" hangingPunct="1">
              <a:lnSpc>
                <a:spcPct val="80000"/>
              </a:lnSpc>
              <a:spcBef>
                <a:spcPts val="0"/>
              </a:spcBef>
              <a:spcAft>
                <a:spcPts val="0"/>
              </a:spcAft>
              <a:buFont typeface="Wingdings 2"/>
              <a:buChar char=""/>
              <a:defRPr/>
            </a:pPr>
            <a:r>
              <a:rPr lang="en-US" dirty="0" smtClean="0">
                <a:solidFill>
                  <a:srgbClr val="A50021"/>
                </a:solidFill>
              </a:rPr>
              <a:t>Every subordinate level must directly support the level above it. </a:t>
            </a:r>
          </a:p>
        </p:txBody>
      </p:sp>
    </p:spTree>
    <p:extLst>
      <p:ext uri="{BB962C8B-B14F-4D97-AF65-F5344CB8AC3E}">
        <p14:creationId xmlns:p14="http://schemas.microsoft.com/office/powerpoint/2010/main" val="13520493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439271"/>
          </a:xfrm>
        </p:spPr>
        <p:txBody>
          <a:bodyPr>
            <a:normAutofit fontScale="90000"/>
          </a:bodyPr>
          <a:lstStyle/>
          <a:p>
            <a:pPr algn="ctr" eaLnBrk="1" fontAlgn="auto" hangingPunct="1">
              <a:spcAft>
                <a:spcPts val="0"/>
              </a:spcAft>
              <a:defRPr/>
            </a:pPr>
            <a:r>
              <a:rPr lang="en-US" sz="3200" dirty="0" smtClean="0">
                <a:solidFill>
                  <a:srgbClr val="FF0000"/>
                </a:solidFill>
                <a:latin typeface="Arial Black" panose="020B0A04020102020204" pitchFamily="34" charset="0"/>
              </a:rPr>
              <a:t>What’s Due – Level Three Outline</a:t>
            </a:r>
          </a:p>
        </p:txBody>
      </p:sp>
      <p:sp>
        <p:nvSpPr>
          <p:cNvPr id="20483" name="Rectangle 3"/>
          <p:cNvSpPr>
            <a:spLocks noGrp="1" noChangeArrowheads="1"/>
          </p:cNvSpPr>
          <p:nvPr>
            <p:ph idx="1"/>
          </p:nvPr>
        </p:nvSpPr>
        <p:spPr>
          <a:xfrm>
            <a:off x="0" y="367553"/>
            <a:ext cx="9144000" cy="6566647"/>
          </a:xfrm>
        </p:spPr>
        <p:txBody>
          <a:bodyPr>
            <a:noAutofit/>
          </a:bodyPr>
          <a:lstStyle/>
          <a:p>
            <a:pPr marL="609600" indent="-609600" eaLnBrk="1" hangingPunct="1">
              <a:lnSpc>
                <a:spcPct val="80000"/>
              </a:lnSpc>
              <a:buFont typeface="Wingdings" panose="05000000000000000000" pitchFamily="2" charset="2"/>
              <a:buNone/>
            </a:pPr>
            <a:r>
              <a:rPr lang="en-US" altLang="en-US" sz="2400" b="1" dirty="0" smtClean="0"/>
              <a:t>You will have a typed three level outline.  Include the following in your </a:t>
            </a:r>
            <a:r>
              <a:rPr lang="en-US" altLang="en-US" sz="2400" b="1" u="sng" dirty="0" smtClean="0"/>
              <a:t>typed outline</a:t>
            </a:r>
            <a:r>
              <a:rPr lang="en-US" altLang="en-US" sz="2400" b="1" dirty="0" smtClean="0"/>
              <a:t>:</a:t>
            </a:r>
            <a:endParaRPr lang="en-US" altLang="en-US" sz="2400" dirty="0" smtClean="0"/>
          </a:p>
          <a:p>
            <a:pPr marL="609600" indent="-609600" eaLnBrk="1" hangingPunct="1">
              <a:lnSpc>
                <a:spcPct val="80000"/>
              </a:lnSpc>
              <a:buFontTx/>
              <a:buNone/>
            </a:pPr>
            <a:r>
              <a:rPr lang="en-US" altLang="en-US" sz="2400" dirty="0" smtClean="0"/>
              <a:t>1) </a:t>
            </a:r>
            <a:r>
              <a:rPr lang="en-US" altLang="en-US" sz="2400" b="1" dirty="0" smtClean="0">
                <a:solidFill>
                  <a:srgbClr val="FF0000"/>
                </a:solidFill>
              </a:rPr>
              <a:t>Full MLA Heading, Title, Research Question, Thesis at the top of the outline </a:t>
            </a:r>
          </a:p>
          <a:p>
            <a:pPr marL="609600" indent="-609600" eaLnBrk="1" hangingPunct="1">
              <a:lnSpc>
                <a:spcPct val="80000"/>
              </a:lnSpc>
              <a:buFont typeface="Wingdings" panose="05000000000000000000" pitchFamily="2" charset="2"/>
              <a:buNone/>
            </a:pPr>
            <a:r>
              <a:rPr lang="en-US" altLang="en-US" sz="2400" dirty="0" smtClean="0"/>
              <a:t>2) </a:t>
            </a:r>
            <a:r>
              <a:rPr lang="en-US" altLang="en-US" sz="2400" b="1" dirty="0" smtClean="0">
                <a:solidFill>
                  <a:srgbClr val="FF0000"/>
                </a:solidFill>
              </a:rPr>
              <a:t>Level One </a:t>
            </a:r>
            <a:r>
              <a:rPr lang="en-US" altLang="en-US" sz="2400" dirty="0" smtClean="0"/>
              <a:t>- Roman Numerals: Body Thesis (a complete sentence and be </a:t>
            </a:r>
            <a:r>
              <a:rPr lang="en-US" altLang="en-US" sz="2400" b="1" dirty="0" smtClean="0"/>
              <a:t>absolutely sure that this sentence directly relates to your thesis</a:t>
            </a:r>
            <a:r>
              <a:rPr lang="en-US" altLang="en-US" sz="2400" dirty="0" smtClean="0"/>
              <a:t>)</a:t>
            </a:r>
          </a:p>
          <a:p>
            <a:pPr marL="609600" indent="-609600" eaLnBrk="1" hangingPunct="1">
              <a:lnSpc>
                <a:spcPct val="80000"/>
              </a:lnSpc>
              <a:buFont typeface="Wingdings" panose="05000000000000000000" pitchFamily="2" charset="2"/>
              <a:buNone/>
            </a:pPr>
            <a:r>
              <a:rPr lang="en-US" altLang="en-US" sz="2400" dirty="0" smtClean="0"/>
              <a:t>3) </a:t>
            </a:r>
            <a:r>
              <a:rPr lang="en-US" altLang="en-US" sz="2400" b="1" dirty="0" smtClean="0">
                <a:solidFill>
                  <a:srgbClr val="FF0000"/>
                </a:solidFill>
              </a:rPr>
              <a:t>Level Two </a:t>
            </a:r>
            <a:r>
              <a:rPr lang="en-US" altLang="en-US" sz="2400" dirty="0" smtClean="0"/>
              <a:t>- Capital Letters: Think Evidence/Support/Facts (and be </a:t>
            </a:r>
            <a:r>
              <a:rPr lang="en-US" altLang="en-US" sz="2400" b="1" dirty="0" smtClean="0"/>
              <a:t>absolutely sure that the evidence relates to your body thesis</a:t>
            </a:r>
            <a:r>
              <a:rPr lang="en-US" altLang="en-US" sz="2400" dirty="0" smtClean="0"/>
              <a:t>)</a:t>
            </a:r>
          </a:p>
          <a:p>
            <a:pPr marL="609600" indent="-609600" eaLnBrk="1" hangingPunct="1">
              <a:lnSpc>
                <a:spcPct val="80000"/>
              </a:lnSpc>
              <a:buFont typeface="Wingdings" panose="05000000000000000000" pitchFamily="2" charset="2"/>
              <a:buNone/>
            </a:pPr>
            <a:r>
              <a:rPr lang="en-US" altLang="en-US" sz="2400" dirty="0" smtClean="0"/>
              <a:t>4) </a:t>
            </a:r>
            <a:r>
              <a:rPr lang="en-US" altLang="en-US" sz="2400" b="1" dirty="0" smtClean="0">
                <a:solidFill>
                  <a:srgbClr val="FF0000"/>
                </a:solidFill>
              </a:rPr>
              <a:t>Level Three </a:t>
            </a:r>
            <a:r>
              <a:rPr lang="en-US" altLang="en-US" sz="2400" dirty="0" smtClean="0"/>
              <a:t>– Arabic Numbers: General analysis and/or further more specific evidence</a:t>
            </a:r>
          </a:p>
          <a:p>
            <a:pPr marL="609600" indent="-609600" eaLnBrk="1" hangingPunct="1">
              <a:lnSpc>
                <a:spcPct val="80000"/>
              </a:lnSpc>
              <a:buFont typeface="Wingdings" panose="05000000000000000000" pitchFamily="2" charset="2"/>
              <a:buNone/>
            </a:pPr>
            <a:r>
              <a:rPr lang="en-US" altLang="en-US" sz="2400" b="1" dirty="0" smtClean="0">
                <a:solidFill>
                  <a:srgbClr val="FF0000"/>
                </a:solidFill>
              </a:rPr>
              <a:t>Notes: </a:t>
            </a:r>
          </a:p>
          <a:p>
            <a:pPr marL="990600" lvl="1" indent="-533400" eaLnBrk="1" hangingPunct="1">
              <a:lnSpc>
                <a:spcPct val="80000"/>
              </a:lnSpc>
            </a:pPr>
            <a:r>
              <a:rPr lang="en-US" altLang="en-US" sz="2000" b="1" dirty="0" smtClean="0">
                <a:solidFill>
                  <a:srgbClr val="FF0000"/>
                </a:solidFill>
              </a:rPr>
              <a:t>Outlines do not need to be double spaced</a:t>
            </a:r>
          </a:p>
          <a:p>
            <a:pPr marL="990600" lvl="1" indent="-533400" eaLnBrk="1" hangingPunct="1">
              <a:lnSpc>
                <a:spcPct val="80000"/>
              </a:lnSpc>
            </a:pPr>
            <a:r>
              <a:rPr lang="en-US" altLang="en-US" sz="2000" b="1" dirty="0" smtClean="0">
                <a:solidFill>
                  <a:srgbClr val="FF0000"/>
                </a:solidFill>
              </a:rPr>
              <a:t>For all researched information – </a:t>
            </a:r>
            <a:r>
              <a:rPr lang="en-US" altLang="en-US" sz="2000" b="1" u="sng" dirty="0" smtClean="0">
                <a:solidFill>
                  <a:srgbClr val="FF0000"/>
                </a:solidFill>
              </a:rPr>
              <a:t>cite the source</a:t>
            </a:r>
            <a:r>
              <a:rPr lang="en-US" altLang="en-US" sz="2000" b="1" dirty="0" smtClean="0">
                <a:solidFill>
                  <a:srgbClr val="FF0000"/>
                </a:solidFill>
              </a:rPr>
              <a:t> in your outline as though you are citing in an essay</a:t>
            </a:r>
          </a:p>
          <a:p>
            <a:pPr marL="990600" lvl="1" indent="-533400" eaLnBrk="1" hangingPunct="1">
              <a:lnSpc>
                <a:spcPct val="80000"/>
              </a:lnSpc>
            </a:pPr>
            <a:r>
              <a:rPr lang="en-US" altLang="en-US" sz="2000" b="1" dirty="0" smtClean="0">
                <a:solidFill>
                  <a:srgbClr val="FF0000"/>
                </a:solidFill>
              </a:rPr>
              <a:t>You may include a works cited page for feedback, however it is not required for this assignment.</a:t>
            </a:r>
          </a:p>
        </p:txBody>
      </p:sp>
    </p:spTree>
    <p:extLst>
      <p:ext uri="{BB962C8B-B14F-4D97-AF65-F5344CB8AC3E}">
        <p14:creationId xmlns:p14="http://schemas.microsoft.com/office/powerpoint/2010/main" val="490156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7529"/>
          </a:xfrm>
        </p:spPr>
        <p:txBody>
          <a:bodyPr>
            <a:normAutofit fontScale="90000"/>
          </a:bodyPr>
          <a:lstStyle/>
          <a:p>
            <a:pPr algn="ctr"/>
            <a:r>
              <a:rPr lang="en-US" b="1" i="1" dirty="0" smtClean="0">
                <a:solidFill>
                  <a:srgbClr val="FF0000"/>
                </a:solidFill>
                <a:latin typeface="Arial Black" panose="020B0A04020102020204" pitchFamily="34" charset="0"/>
              </a:rPr>
              <a:t>Journal Entry 12/12/16</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16778"/>
            <a:ext cx="9144000" cy="6341222"/>
          </a:xfrm>
        </p:spPr>
        <p:txBody>
          <a:bodyPr/>
          <a:lstStyle/>
          <a:p>
            <a:r>
              <a:rPr lang="en-US" dirty="0" smtClean="0"/>
              <a:t>Explain the purpose of a paraphrase</a:t>
            </a:r>
          </a:p>
          <a:p>
            <a:r>
              <a:rPr lang="en-US" dirty="0" smtClean="0"/>
              <a:t>Explain the purpose of analysis</a:t>
            </a:r>
          </a:p>
          <a:p>
            <a:r>
              <a:rPr lang="en-US" dirty="0" smtClean="0"/>
              <a:t>Explain what a BTS is supposed to do</a:t>
            </a:r>
          </a:p>
          <a:p>
            <a:r>
              <a:rPr lang="en-US" dirty="0" smtClean="0"/>
              <a:t>Exchange your thesis revision and score it based on the rubric</a:t>
            </a:r>
            <a:endParaRPr lang="en-US" dirty="0"/>
          </a:p>
        </p:txBody>
      </p:sp>
    </p:spTree>
    <p:extLst>
      <p:ext uri="{BB962C8B-B14F-4D97-AF65-F5344CB8AC3E}">
        <p14:creationId xmlns:p14="http://schemas.microsoft.com/office/powerpoint/2010/main" val="125136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2673"/>
          </a:xfrm>
        </p:spPr>
        <p:txBody>
          <a:bodyPr>
            <a:normAutofit fontScale="90000"/>
          </a:bodyPr>
          <a:lstStyle/>
          <a:p>
            <a:pPr algn="ctr"/>
            <a:r>
              <a:rPr lang="en-US" sz="3200" b="1" dirty="0" smtClean="0">
                <a:solidFill>
                  <a:srgbClr val="FF0000"/>
                </a:solidFill>
                <a:latin typeface="Arial Black" panose="020B0A04020102020204" pitchFamily="34" charset="0"/>
              </a:rPr>
              <a:t>Writing – What’s Required in the Essay?</a:t>
            </a:r>
            <a:endParaRPr lang="en-US" sz="3200" b="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58963"/>
            <a:ext cx="9144000" cy="6499037"/>
          </a:xfrm>
        </p:spPr>
        <p:txBody>
          <a:bodyPr>
            <a:normAutofit/>
          </a:bodyPr>
          <a:lstStyle/>
          <a:p>
            <a:r>
              <a:rPr lang="en-US" sz="4000" b="1" dirty="0" smtClean="0">
                <a:solidFill>
                  <a:srgbClr val="FF0000"/>
                </a:solidFill>
              </a:rPr>
              <a:t>Introduction</a:t>
            </a:r>
          </a:p>
          <a:p>
            <a:pPr lvl="1"/>
            <a:r>
              <a:rPr lang="en-US" sz="3600" dirty="0" smtClean="0"/>
              <a:t>Should include a </a:t>
            </a:r>
            <a:r>
              <a:rPr lang="en-US" sz="3600" b="1" dirty="0" smtClean="0">
                <a:solidFill>
                  <a:srgbClr val="FF0000"/>
                </a:solidFill>
              </a:rPr>
              <a:t>hook</a:t>
            </a:r>
            <a:r>
              <a:rPr lang="en-US" sz="3600" dirty="0" smtClean="0"/>
              <a:t> – The first sentence, designed to get your reader interested in the essay</a:t>
            </a:r>
          </a:p>
          <a:p>
            <a:pPr lvl="1"/>
            <a:r>
              <a:rPr lang="en-US" sz="3600" b="1" dirty="0" smtClean="0">
                <a:solidFill>
                  <a:srgbClr val="FF0000"/>
                </a:solidFill>
              </a:rPr>
              <a:t>Contextual information </a:t>
            </a:r>
            <a:r>
              <a:rPr lang="en-US" sz="3600" dirty="0" smtClean="0"/>
              <a:t>– Any information your reader needs to know to understand your essay</a:t>
            </a:r>
          </a:p>
          <a:p>
            <a:pPr lvl="2"/>
            <a:r>
              <a:rPr lang="en-US" sz="3200" dirty="0" smtClean="0"/>
              <a:t>Remember pretend like your reader knows nothing about what you wrote</a:t>
            </a:r>
          </a:p>
          <a:p>
            <a:pPr lvl="1"/>
            <a:r>
              <a:rPr lang="en-US" sz="3600" dirty="0" smtClean="0"/>
              <a:t>Your </a:t>
            </a:r>
            <a:r>
              <a:rPr lang="en-US" sz="4800" b="1" dirty="0" smtClean="0">
                <a:solidFill>
                  <a:srgbClr val="FF0000"/>
                </a:solidFill>
              </a:rPr>
              <a:t>thesis statement</a:t>
            </a:r>
          </a:p>
          <a:p>
            <a:pPr lvl="2"/>
            <a:r>
              <a:rPr lang="en-US" sz="3200" dirty="0" smtClean="0"/>
              <a:t>Create your clear, concise argument</a:t>
            </a:r>
            <a:endParaRPr lang="en-US" sz="3200" dirty="0"/>
          </a:p>
        </p:txBody>
      </p:sp>
    </p:spTree>
    <p:extLst>
      <p:ext uri="{BB962C8B-B14F-4D97-AF65-F5344CB8AC3E}">
        <p14:creationId xmlns:p14="http://schemas.microsoft.com/office/powerpoint/2010/main" val="64077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2673"/>
          </a:xfrm>
        </p:spPr>
        <p:txBody>
          <a:bodyPr>
            <a:normAutofit fontScale="90000"/>
          </a:bodyPr>
          <a:lstStyle/>
          <a:p>
            <a:pPr algn="ctr"/>
            <a:r>
              <a:rPr lang="en-US" sz="3200" b="1" dirty="0" smtClean="0">
                <a:solidFill>
                  <a:srgbClr val="FF0000"/>
                </a:solidFill>
                <a:latin typeface="Arial Black" panose="020B0A04020102020204" pitchFamily="34" charset="0"/>
              </a:rPr>
              <a:t>Writing – What’s Required in the Essay?</a:t>
            </a:r>
            <a:endParaRPr lang="en-US" sz="3200" b="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58963"/>
            <a:ext cx="9144000" cy="6499037"/>
          </a:xfrm>
        </p:spPr>
        <p:txBody>
          <a:bodyPr>
            <a:normAutofit/>
          </a:bodyPr>
          <a:lstStyle/>
          <a:p>
            <a:r>
              <a:rPr lang="en-US" sz="4000" b="1" dirty="0" smtClean="0">
                <a:solidFill>
                  <a:srgbClr val="FF0000"/>
                </a:solidFill>
              </a:rPr>
              <a:t>Body Sections – As many as you need to prove your argument</a:t>
            </a:r>
          </a:p>
          <a:p>
            <a:pPr lvl="1"/>
            <a:r>
              <a:rPr lang="en-US" sz="3600" dirty="0" smtClean="0"/>
              <a:t>Each section should include a </a:t>
            </a:r>
            <a:r>
              <a:rPr lang="en-US" sz="3600" b="1" dirty="0" smtClean="0">
                <a:solidFill>
                  <a:srgbClr val="FF0000"/>
                </a:solidFill>
              </a:rPr>
              <a:t>body thesis statement</a:t>
            </a:r>
          </a:p>
          <a:p>
            <a:pPr lvl="1"/>
            <a:r>
              <a:rPr lang="en-US" sz="3600" dirty="0" smtClean="0"/>
              <a:t>Each section should include </a:t>
            </a:r>
            <a:r>
              <a:rPr lang="en-US" sz="3600" b="1" dirty="0" smtClean="0">
                <a:solidFill>
                  <a:srgbClr val="FF0000"/>
                </a:solidFill>
              </a:rPr>
              <a:t>evidence</a:t>
            </a:r>
            <a:r>
              <a:rPr lang="en-US" sz="3600" dirty="0" smtClean="0"/>
              <a:t> that supports your argument</a:t>
            </a:r>
          </a:p>
          <a:p>
            <a:pPr lvl="1"/>
            <a:r>
              <a:rPr lang="en-US" sz="3600" dirty="0" smtClean="0"/>
              <a:t>Each piece of evidence must be </a:t>
            </a:r>
            <a:r>
              <a:rPr lang="en-US" sz="3600" b="1" dirty="0" smtClean="0">
                <a:solidFill>
                  <a:srgbClr val="FF0000"/>
                </a:solidFill>
              </a:rPr>
              <a:t>analyzed </a:t>
            </a:r>
          </a:p>
          <a:p>
            <a:pPr lvl="1"/>
            <a:r>
              <a:rPr lang="en-US" sz="3600" dirty="0" smtClean="0"/>
              <a:t>You should also include </a:t>
            </a:r>
            <a:r>
              <a:rPr lang="en-US" sz="3600" b="1" dirty="0" smtClean="0">
                <a:solidFill>
                  <a:srgbClr val="FF0000"/>
                </a:solidFill>
              </a:rPr>
              <a:t>transitional sentences</a:t>
            </a:r>
          </a:p>
          <a:p>
            <a:pPr lvl="1"/>
            <a:r>
              <a:rPr lang="en-US" sz="3600" dirty="0" smtClean="0"/>
              <a:t>NOTE* Remember just because you have written a BTS you don’t have to write one paragraph, you can have multiple </a:t>
            </a:r>
            <a:endParaRPr lang="en-US" sz="3200" dirty="0"/>
          </a:p>
        </p:txBody>
      </p:sp>
    </p:spTree>
    <p:extLst>
      <p:ext uri="{BB962C8B-B14F-4D97-AF65-F5344CB8AC3E}">
        <p14:creationId xmlns:p14="http://schemas.microsoft.com/office/powerpoint/2010/main" val="101873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2673"/>
          </a:xfrm>
        </p:spPr>
        <p:txBody>
          <a:bodyPr>
            <a:normAutofit fontScale="90000"/>
          </a:bodyPr>
          <a:lstStyle/>
          <a:p>
            <a:pPr algn="ctr"/>
            <a:r>
              <a:rPr lang="en-US" sz="3200" b="1" dirty="0" smtClean="0">
                <a:solidFill>
                  <a:srgbClr val="FF0000"/>
                </a:solidFill>
                <a:latin typeface="Arial Black" panose="020B0A04020102020204" pitchFamily="34" charset="0"/>
              </a:rPr>
              <a:t>Writing – What’s Required in the Essay?</a:t>
            </a:r>
            <a:endParaRPr lang="en-US" sz="3200" b="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58963"/>
            <a:ext cx="9144000" cy="6499037"/>
          </a:xfrm>
        </p:spPr>
        <p:txBody>
          <a:bodyPr>
            <a:normAutofit/>
          </a:bodyPr>
          <a:lstStyle/>
          <a:p>
            <a:r>
              <a:rPr lang="en-US" sz="6000" b="1" dirty="0" smtClean="0">
                <a:solidFill>
                  <a:srgbClr val="FF0000"/>
                </a:solidFill>
              </a:rPr>
              <a:t>Conclusion</a:t>
            </a:r>
            <a:endParaRPr lang="en-US" sz="7200" b="1" dirty="0" smtClean="0">
              <a:solidFill>
                <a:srgbClr val="FF0000"/>
              </a:solidFill>
            </a:endParaRPr>
          </a:p>
          <a:p>
            <a:pPr lvl="1"/>
            <a:r>
              <a:rPr lang="en-US" sz="4800" dirty="0" smtClean="0"/>
              <a:t>Wrap up any major points you were making in your essay</a:t>
            </a:r>
          </a:p>
          <a:p>
            <a:pPr lvl="1"/>
            <a:r>
              <a:rPr lang="en-US" sz="4800" dirty="0" smtClean="0"/>
              <a:t>Remind your reader what your major points were</a:t>
            </a:r>
          </a:p>
          <a:p>
            <a:pPr lvl="1"/>
            <a:r>
              <a:rPr lang="en-US" sz="4800" dirty="0" smtClean="0"/>
              <a:t>Restate your thesis </a:t>
            </a:r>
          </a:p>
          <a:p>
            <a:pPr lvl="1"/>
            <a:r>
              <a:rPr lang="en-US" sz="4800" dirty="0" smtClean="0"/>
              <a:t>Do not include any questions</a:t>
            </a:r>
            <a:endParaRPr lang="en-US" sz="4800" dirty="0"/>
          </a:p>
        </p:txBody>
      </p:sp>
    </p:spTree>
    <p:extLst>
      <p:ext uri="{BB962C8B-B14F-4D97-AF65-F5344CB8AC3E}">
        <p14:creationId xmlns:p14="http://schemas.microsoft.com/office/powerpoint/2010/main" val="382242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42796"/>
          </a:xfrm>
        </p:spPr>
        <p:txBody>
          <a:bodyPr>
            <a:normAutofit fontScale="90000"/>
          </a:bodyPr>
          <a:lstStyle/>
          <a:p>
            <a:pPr algn="ctr"/>
            <a:r>
              <a:rPr lang="en-US" b="1" i="1" dirty="0" smtClean="0">
                <a:solidFill>
                  <a:srgbClr val="FF0000"/>
                </a:solidFill>
                <a:latin typeface="Arial Black" panose="020B0A04020102020204" pitchFamily="34" charset="0"/>
              </a:rPr>
              <a:t>Writing - Examples</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03818"/>
            <a:ext cx="9144000" cy="6354181"/>
          </a:xfrm>
        </p:spPr>
        <p:txBody>
          <a:bodyPr>
            <a:noAutofit/>
          </a:bodyPr>
          <a:lstStyle/>
          <a:p>
            <a:r>
              <a:rPr lang="en-US" sz="3600" dirty="0" smtClean="0"/>
              <a:t>Read the example that I have provided for you. </a:t>
            </a:r>
          </a:p>
          <a:p>
            <a:r>
              <a:rPr lang="en-US" sz="3600" dirty="0" smtClean="0"/>
              <a:t>Look for the following information</a:t>
            </a:r>
          </a:p>
          <a:p>
            <a:pPr lvl="1"/>
            <a:r>
              <a:rPr lang="en-US" sz="3200" dirty="0" smtClean="0"/>
              <a:t>Context</a:t>
            </a:r>
          </a:p>
          <a:p>
            <a:pPr lvl="1"/>
            <a:r>
              <a:rPr lang="en-US" sz="3200" dirty="0" smtClean="0"/>
              <a:t>Thesis</a:t>
            </a:r>
          </a:p>
          <a:p>
            <a:pPr lvl="1"/>
            <a:r>
              <a:rPr lang="en-US" sz="3200" dirty="0" smtClean="0"/>
              <a:t>Body thesis statements</a:t>
            </a:r>
          </a:p>
          <a:p>
            <a:pPr lvl="1"/>
            <a:r>
              <a:rPr lang="en-US" sz="3200" dirty="0" smtClean="0"/>
              <a:t>Evidence</a:t>
            </a:r>
          </a:p>
          <a:p>
            <a:pPr lvl="1"/>
            <a:r>
              <a:rPr lang="en-US" sz="3200" dirty="0" smtClean="0"/>
              <a:t>Analysis</a:t>
            </a:r>
          </a:p>
          <a:p>
            <a:pPr lvl="1"/>
            <a:r>
              <a:rPr lang="en-US" sz="3200" dirty="0" smtClean="0"/>
              <a:t>Are the elements of a good introduction and conclusion there?</a:t>
            </a:r>
          </a:p>
          <a:p>
            <a:pPr lvl="1"/>
            <a:r>
              <a:rPr lang="en-US" sz="3200" dirty="0" smtClean="0"/>
              <a:t>Do the body sections connect to the argument, is the paper proving the thesis?</a:t>
            </a:r>
          </a:p>
        </p:txBody>
      </p:sp>
    </p:spTree>
    <p:extLst>
      <p:ext uri="{BB962C8B-B14F-4D97-AF65-F5344CB8AC3E}">
        <p14:creationId xmlns:p14="http://schemas.microsoft.com/office/powerpoint/2010/main" val="17366299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05"/>
            <a:ext cx="9144000" cy="706522"/>
          </a:xfrm>
        </p:spPr>
        <p:txBody>
          <a:bodyPr/>
          <a:lstStyle/>
          <a:p>
            <a:pPr algn="ctr"/>
            <a:r>
              <a:rPr lang="en-US" b="1" i="1" dirty="0" smtClean="0">
                <a:solidFill>
                  <a:srgbClr val="FF0000"/>
                </a:solidFill>
                <a:latin typeface="Arial Black" panose="020B0A04020102020204" pitchFamily="34" charset="0"/>
              </a:rPr>
              <a:t>Journal 12/13/16</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40522"/>
            <a:ext cx="9144000" cy="6317478"/>
          </a:xfrm>
        </p:spPr>
        <p:txBody>
          <a:bodyPr>
            <a:normAutofit/>
          </a:bodyPr>
          <a:lstStyle/>
          <a:p>
            <a:r>
              <a:rPr lang="en-US" sz="5400" dirty="0" smtClean="0"/>
              <a:t>Explain the purpose of a BTS</a:t>
            </a:r>
          </a:p>
          <a:p>
            <a:pPr lvl="1"/>
            <a:r>
              <a:rPr lang="en-US" sz="4800" dirty="0" smtClean="0"/>
              <a:t>What elements should it have? </a:t>
            </a:r>
            <a:endParaRPr lang="en-US" sz="4800" dirty="0"/>
          </a:p>
        </p:txBody>
      </p:sp>
    </p:spTree>
    <p:extLst>
      <p:ext uri="{BB962C8B-B14F-4D97-AF65-F5344CB8AC3E}">
        <p14:creationId xmlns:p14="http://schemas.microsoft.com/office/powerpoint/2010/main" val="6480903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1315"/>
          </a:xfrm>
        </p:spPr>
        <p:txBody>
          <a:bodyPr>
            <a:normAutofit fontScale="90000"/>
          </a:bodyPr>
          <a:lstStyle/>
          <a:p>
            <a:pPr algn="ctr"/>
            <a:r>
              <a:rPr lang="en-US" b="1" i="1" dirty="0" smtClean="0">
                <a:solidFill>
                  <a:srgbClr val="FF0000"/>
                </a:solidFill>
                <a:latin typeface="Arial Black" panose="020B0A04020102020204" pitchFamily="34" charset="0"/>
              </a:rPr>
              <a:t>Outline Peer Edit</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58552"/>
            <a:ext cx="9144000" cy="6399448"/>
          </a:xfrm>
        </p:spPr>
        <p:txBody>
          <a:bodyPr>
            <a:noAutofit/>
          </a:bodyPr>
          <a:lstStyle/>
          <a:p>
            <a:r>
              <a:rPr lang="en-US" sz="3200" dirty="0" smtClean="0"/>
              <a:t>Things to consider…</a:t>
            </a:r>
          </a:p>
          <a:p>
            <a:r>
              <a:rPr lang="en-US" sz="3200" dirty="0" smtClean="0"/>
              <a:t>Is the thesis clear, focused, and well written?</a:t>
            </a:r>
          </a:p>
          <a:p>
            <a:pPr lvl="1"/>
            <a:r>
              <a:rPr lang="en-US" sz="2800" dirty="0" smtClean="0"/>
              <a:t>Is it arguable or just fact?</a:t>
            </a:r>
          </a:p>
          <a:p>
            <a:pPr lvl="1"/>
            <a:r>
              <a:rPr lang="en-US" sz="2800" dirty="0" smtClean="0"/>
              <a:t>Is it specific or too broad?</a:t>
            </a:r>
          </a:p>
          <a:p>
            <a:r>
              <a:rPr lang="en-US" sz="3200" dirty="0" smtClean="0"/>
              <a:t>Do the BTS’s have </a:t>
            </a:r>
            <a:r>
              <a:rPr lang="en-US" sz="3200" b="1" u="sng" dirty="0" smtClean="0">
                <a:solidFill>
                  <a:srgbClr val="FF0000"/>
                </a:solidFill>
              </a:rPr>
              <a:t>direct </a:t>
            </a:r>
            <a:r>
              <a:rPr lang="en-US" sz="3200" dirty="0" smtClean="0"/>
              <a:t>connection to the thesis?</a:t>
            </a:r>
          </a:p>
          <a:p>
            <a:pPr lvl="1"/>
            <a:r>
              <a:rPr lang="en-US" sz="2800" dirty="0" smtClean="0"/>
              <a:t>The connection should not be inferred, it should relate very clearly</a:t>
            </a:r>
          </a:p>
          <a:p>
            <a:pPr lvl="1"/>
            <a:r>
              <a:rPr lang="en-US" sz="2800" dirty="0" smtClean="0"/>
              <a:t>Do the BTS’s create a sub argument of the overall argument?</a:t>
            </a:r>
          </a:p>
          <a:p>
            <a:r>
              <a:rPr lang="en-US" sz="3200" dirty="0" smtClean="0"/>
              <a:t>Does the evidence clearly relate to the argument?</a:t>
            </a:r>
          </a:p>
          <a:p>
            <a:r>
              <a:rPr lang="en-US" sz="3200" dirty="0" smtClean="0"/>
              <a:t>Does the analysis of the evidence explain the importance of the evidence for the essay?</a:t>
            </a:r>
          </a:p>
        </p:txBody>
      </p:sp>
    </p:spTree>
    <p:extLst>
      <p:ext uri="{BB962C8B-B14F-4D97-AF65-F5344CB8AC3E}">
        <p14:creationId xmlns:p14="http://schemas.microsoft.com/office/powerpoint/2010/main" val="30074287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pPr algn="ctr"/>
            <a:r>
              <a:rPr lang="en-US" dirty="0" smtClean="0">
                <a:solidFill>
                  <a:srgbClr val="FF0000"/>
                </a:solidFill>
                <a:latin typeface="Arial Black" panose="020B0A04020102020204" pitchFamily="34" charset="0"/>
              </a:rPr>
              <a:t>Journal Entry 12/16/16</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 y="853560"/>
            <a:ext cx="9209903" cy="6004440"/>
          </a:xfrm>
        </p:spPr>
        <p:txBody>
          <a:bodyPr>
            <a:normAutofit/>
          </a:bodyPr>
          <a:lstStyle/>
          <a:p>
            <a:r>
              <a:rPr lang="en-US" sz="6000" dirty="0" smtClean="0"/>
              <a:t>Explain what analysis is.</a:t>
            </a:r>
            <a:endParaRPr lang="en-US" sz="6000" dirty="0"/>
          </a:p>
        </p:txBody>
      </p:sp>
    </p:spTree>
    <p:extLst>
      <p:ext uri="{BB962C8B-B14F-4D97-AF65-F5344CB8AC3E}">
        <p14:creationId xmlns:p14="http://schemas.microsoft.com/office/powerpoint/2010/main" val="2043121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493776"/>
          </a:xfrm>
        </p:spPr>
        <p:txBody>
          <a:bodyPr>
            <a:normAutofit fontScale="90000"/>
          </a:bodyPr>
          <a:lstStyle/>
          <a:p>
            <a:pPr algn="ctr"/>
            <a:r>
              <a:rPr lang="en-US" b="1" i="1" dirty="0" smtClean="0">
                <a:solidFill>
                  <a:srgbClr val="FF0000"/>
                </a:solidFill>
                <a:latin typeface="Arial Black" panose="020B0A04020102020204" pitchFamily="34" charset="0"/>
              </a:rPr>
              <a:t>Paragraph Structure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99160"/>
            <a:ext cx="9144000" cy="6458839"/>
          </a:xfrm>
        </p:spPr>
        <p:txBody>
          <a:bodyPr>
            <a:noAutofit/>
          </a:bodyPr>
          <a:lstStyle/>
          <a:p>
            <a:pPr marL="514350" indent="-514350">
              <a:buFont typeface="+mj-lt"/>
              <a:buAutoNum type="arabicPeriod"/>
            </a:pPr>
            <a:r>
              <a:rPr lang="en-US" sz="3200" dirty="0" smtClean="0"/>
              <a:t>Thesis – </a:t>
            </a:r>
          </a:p>
          <a:p>
            <a:pPr lvl="1"/>
            <a:r>
              <a:rPr lang="en-US" sz="2800" dirty="0" smtClean="0"/>
              <a:t>How – </a:t>
            </a:r>
            <a:r>
              <a:rPr lang="en-US" sz="2800" dirty="0"/>
              <a:t>it caused many deaths within the empires and it impacted farming</a:t>
            </a:r>
            <a:endParaRPr lang="en-US" sz="2800" dirty="0" smtClean="0"/>
          </a:p>
          <a:p>
            <a:pPr lvl="1"/>
            <a:r>
              <a:rPr lang="en-US" sz="2800" dirty="0" smtClean="0"/>
              <a:t>What – </a:t>
            </a:r>
            <a:r>
              <a:rPr lang="en-US" sz="2800" dirty="0"/>
              <a:t>The tsetse fly had the biggest impact on the development of the Mali civilization, as well as Ghana civilization</a:t>
            </a:r>
          </a:p>
          <a:p>
            <a:pPr lvl="1"/>
            <a:r>
              <a:rPr lang="en-US" sz="2800" dirty="0" smtClean="0"/>
              <a:t>So what - </a:t>
            </a:r>
            <a:r>
              <a:rPr lang="en-US" sz="2800" dirty="0"/>
              <a:t>ultimately causing food shortages and a very weak economy.   </a:t>
            </a:r>
          </a:p>
          <a:p>
            <a:pPr lvl="1"/>
            <a:r>
              <a:rPr lang="en-US" sz="2800" dirty="0" smtClean="0"/>
              <a:t>What would you change?</a:t>
            </a:r>
          </a:p>
          <a:p>
            <a:pPr lvl="1"/>
            <a:r>
              <a:rPr lang="en-US" sz="2800" dirty="0" smtClean="0"/>
              <a:t>It could be more specific, concise, and a non list</a:t>
            </a:r>
          </a:p>
          <a:p>
            <a:pPr lvl="2"/>
            <a:r>
              <a:rPr lang="en-US" sz="2400" dirty="0" smtClean="0"/>
              <a:t>Example – </a:t>
            </a:r>
          </a:p>
          <a:p>
            <a:pPr lvl="3"/>
            <a:r>
              <a:rPr lang="en-US" sz="2000" dirty="0" smtClean="0"/>
              <a:t>The Tsetse fly had the greatest impact on the development of the Mali because of the negative impacts it had on Mali society, ultimately destroying the Mali’s ability to grow as a civilization. </a:t>
            </a:r>
            <a:endParaRPr lang="en-US" sz="2000" dirty="0"/>
          </a:p>
        </p:txBody>
      </p:sp>
    </p:spTree>
    <p:extLst>
      <p:ext uri="{BB962C8B-B14F-4D97-AF65-F5344CB8AC3E}">
        <p14:creationId xmlns:p14="http://schemas.microsoft.com/office/powerpoint/2010/main" val="8814290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85667" cy="6858000"/>
          </a:xfrm>
          <a:prstGeom prst="rect">
            <a:avLst/>
          </a:prstGeom>
        </p:spPr>
      </p:pic>
    </p:spTree>
    <p:extLst>
      <p:ext uri="{BB962C8B-B14F-4D97-AF65-F5344CB8AC3E}">
        <p14:creationId xmlns:p14="http://schemas.microsoft.com/office/powerpoint/2010/main" val="18032660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905347"/>
          </a:xfrm>
        </p:spPr>
        <p:txBody>
          <a:bodyPr>
            <a:noAutofit/>
          </a:bodyPr>
          <a:lstStyle/>
          <a:p>
            <a:r>
              <a:rPr lang="en-US" sz="6600" b="1" dirty="0" smtClean="0">
                <a:solidFill>
                  <a:srgbClr val="00B050"/>
                </a:solidFill>
              </a:rPr>
              <a:t>Do:</a:t>
            </a:r>
            <a:endParaRPr lang="en-US" sz="6600" b="1" dirty="0">
              <a:solidFill>
                <a:srgbClr val="00B050"/>
              </a:solidFill>
            </a:endParaRPr>
          </a:p>
        </p:txBody>
      </p:sp>
      <p:sp>
        <p:nvSpPr>
          <p:cNvPr id="3" name="Content Placeholder 2"/>
          <p:cNvSpPr>
            <a:spLocks noGrp="1"/>
          </p:cNvSpPr>
          <p:nvPr>
            <p:ph idx="1"/>
          </p:nvPr>
        </p:nvSpPr>
        <p:spPr>
          <a:xfrm>
            <a:off x="217284" y="988541"/>
            <a:ext cx="8464989" cy="5529953"/>
          </a:xfrm>
        </p:spPr>
        <p:txBody>
          <a:bodyPr>
            <a:normAutofit/>
          </a:bodyPr>
          <a:lstStyle/>
          <a:p>
            <a:pPr marL="0" indent="0">
              <a:buNone/>
            </a:pPr>
            <a:r>
              <a:rPr lang="en-US" sz="4400" b="1" dirty="0" smtClean="0">
                <a:solidFill>
                  <a:srgbClr val="002060"/>
                </a:solidFill>
              </a:rPr>
              <a:t>Properly cite every quote or borrowed piece of information in MLA format</a:t>
            </a:r>
          </a:p>
          <a:p>
            <a:pPr marL="0" indent="0">
              <a:buNone/>
            </a:pPr>
            <a:r>
              <a:rPr lang="en-US" sz="4400" b="1" dirty="0" smtClean="0">
                <a:solidFill>
                  <a:srgbClr val="002060"/>
                </a:solidFill>
              </a:rPr>
              <a:t>In-text </a:t>
            </a:r>
            <a:r>
              <a:rPr lang="en-US" sz="4400" b="1" dirty="0" err="1" smtClean="0">
                <a:solidFill>
                  <a:srgbClr val="002060"/>
                </a:solidFill>
              </a:rPr>
              <a:t>eg</a:t>
            </a:r>
            <a:endParaRPr lang="en-US" sz="4400" b="1" dirty="0" smtClean="0">
              <a:solidFill>
                <a:srgbClr val="002060"/>
              </a:solidFill>
            </a:endParaRPr>
          </a:p>
          <a:p>
            <a:pPr marL="0" indent="0">
              <a:buNone/>
            </a:pPr>
            <a:r>
              <a:rPr lang="en-US" sz="4400" b="1" dirty="0" smtClean="0">
                <a:solidFill>
                  <a:srgbClr val="002060"/>
                </a:solidFill>
              </a:rPr>
              <a:t>“Here’s your quote” (Myers).</a:t>
            </a:r>
          </a:p>
          <a:p>
            <a:pPr marL="0" indent="0">
              <a:buNone/>
            </a:pPr>
            <a:r>
              <a:rPr lang="en-US" sz="4400" b="1" dirty="0" smtClean="0">
                <a:solidFill>
                  <a:srgbClr val="002060"/>
                </a:solidFill>
              </a:rPr>
              <a:t>And MLA FORMATTED WORKS CITED</a:t>
            </a:r>
          </a:p>
          <a:p>
            <a:pPr marL="0" indent="0">
              <a:buNone/>
            </a:pPr>
            <a:endParaRPr lang="en-US" sz="4400" dirty="0">
              <a:solidFill>
                <a:srgbClr val="002060"/>
              </a:solidFill>
            </a:endParaRPr>
          </a:p>
        </p:txBody>
      </p:sp>
    </p:spTree>
    <p:extLst>
      <p:ext uri="{BB962C8B-B14F-4D97-AF65-F5344CB8AC3E}">
        <p14:creationId xmlns:p14="http://schemas.microsoft.com/office/powerpoint/2010/main" val="1510169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1213163"/>
          </a:xfrm>
        </p:spPr>
        <p:txBody>
          <a:bodyPr>
            <a:noAutofit/>
          </a:bodyPr>
          <a:lstStyle/>
          <a:p>
            <a:r>
              <a:rPr lang="en-US" sz="6600" b="1" dirty="0" smtClean="0">
                <a:solidFill>
                  <a:srgbClr val="FF0000"/>
                </a:solidFill>
              </a:rPr>
              <a:t>Don’t:</a:t>
            </a:r>
            <a:endParaRPr lang="en-US" sz="6600" b="1" dirty="0">
              <a:solidFill>
                <a:srgbClr val="FF0000"/>
              </a:solidFill>
            </a:endParaRPr>
          </a:p>
        </p:txBody>
      </p:sp>
      <p:sp>
        <p:nvSpPr>
          <p:cNvPr id="3" name="Content Placeholder 2"/>
          <p:cNvSpPr>
            <a:spLocks noGrp="1"/>
          </p:cNvSpPr>
          <p:nvPr>
            <p:ph idx="1"/>
          </p:nvPr>
        </p:nvSpPr>
        <p:spPr>
          <a:xfrm>
            <a:off x="217284" y="1062681"/>
            <a:ext cx="8464989" cy="5455813"/>
          </a:xfrm>
        </p:spPr>
        <p:txBody>
          <a:bodyPr>
            <a:normAutofit/>
          </a:bodyPr>
          <a:lstStyle/>
          <a:p>
            <a:pPr marL="0" indent="0">
              <a:buNone/>
            </a:pPr>
            <a:r>
              <a:rPr lang="en-US" sz="4400" dirty="0" smtClean="0">
                <a:solidFill>
                  <a:srgbClr val="002060"/>
                </a:solidFill>
              </a:rPr>
              <a:t>Float quotes without context or connections</a:t>
            </a:r>
          </a:p>
        </p:txBody>
      </p:sp>
    </p:spTree>
    <p:extLst>
      <p:ext uri="{BB962C8B-B14F-4D97-AF65-F5344CB8AC3E}">
        <p14:creationId xmlns:p14="http://schemas.microsoft.com/office/powerpoint/2010/main" val="36445633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905347"/>
          </a:xfrm>
        </p:spPr>
        <p:txBody>
          <a:bodyPr>
            <a:noAutofit/>
          </a:bodyPr>
          <a:lstStyle/>
          <a:p>
            <a:r>
              <a:rPr lang="en-US" sz="6600" b="1" dirty="0" smtClean="0">
                <a:solidFill>
                  <a:srgbClr val="00B050"/>
                </a:solidFill>
              </a:rPr>
              <a:t>Do:</a:t>
            </a:r>
            <a:endParaRPr lang="en-US" sz="6600" b="1" dirty="0">
              <a:solidFill>
                <a:srgbClr val="00B050"/>
              </a:solidFill>
            </a:endParaRPr>
          </a:p>
        </p:txBody>
      </p:sp>
      <p:sp>
        <p:nvSpPr>
          <p:cNvPr id="3" name="Content Placeholder 2"/>
          <p:cNvSpPr>
            <a:spLocks noGrp="1"/>
          </p:cNvSpPr>
          <p:nvPr>
            <p:ph idx="1"/>
          </p:nvPr>
        </p:nvSpPr>
        <p:spPr>
          <a:xfrm>
            <a:off x="217284" y="988541"/>
            <a:ext cx="8464989" cy="5529953"/>
          </a:xfrm>
        </p:spPr>
        <p:txBody>
          <a:bodyPr>
            <a:normAutofit/>
          </a:bodyPr>
          <a:lstStyle/>
          <a:p>
            <a:pPr marL="0" indent="0">
              <a:buNone/>
            </a:pPr>
            <a:r>
              <a:rPr lang="en-US" sz="4400" dirty="0" smtClean="0">
                <a:solidFill>
                  <a:srgbClr val="002060"/>
                </a:solidFill>
              </a:rPr>
              <a:t>Introduce quotes to fluidly provide readability for your reader</a:t>
            </a:r>
            <a:endParaRPr lang="en-US" sz="4400" dirty="0">
              <a:solidFill>
                <a:srgbClr val="002060"/>
              </a:solidFill>
            </a:endParaRPr>
          </a:p>
        </p:txBody>
      </p:sp>
    </p:spTree>
    <p:extLst>
      <p:ext uri="{BB962C8B-B14F-4D97-AF65-F5344CB8AC3E}">
        <p14:creationId xmlns:p14="http://schemas.microsoft.com/office/powerpoint/2010/main" val="29162507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1213163"/>
          </a:xfrm>
        </p:spPr>
        <p:txBody>
          <a:bodyPr>
            <a:noAutofit/>
          </a:bodyPr>
          <a:lstStyle/>
          <a:p>
            <a:r>
              <a:rPr lang="en-US" sz="6600" b="1" dirty="0" smtClean="0">
                <a:solidFill>
                  <a:srgbClr val="FF0000"/>
                </a:solidFill>
              </a:rPr>
              <a:t>Do Not:</a:t>
            </a:r>
            <a:endParaRPr lang="en-US" sz="6600" b="1" dirty="0">
              <a:solidFill>
                <a:srgbClr val="FF0000"/>
              </a:solidFill>
            </a:endParaRPr>
          </a:p>
        </p:txBody>
      </p:sp>
      <p:sp>
        <p:nvSpPr>
          <p:cNvPr id="3" name="Content Placeholder 2"/>
          <p:cNvSpPr>
            <a:spLocks noGrp="1"/>
          </p:cNvSpPr>
          <p:nvPr>
            <p:ph idx="1"/>
          </p:nvPr>
        </p:nvSpPr>
        <p:spPr>
          <a:xfrm>
            <a:off x="217284" y="1062681"/>
            <a:ext cx="8464989" cy="5455813"/>
          </a:xfrm>
        </p:spPr>
        <p:txBody>
          <a:bodyPr>
            <a:normAutofit/>
          </a:bodyPr>
          <a:lstStyle/>
          <a:p>
            <a:pPr marL="0" indent="0">
              <a:buNone/>
            </a:pPr>
            <a:r>
              <a:rPr lang="en-US" sz="4400" b="1" dirty="0" smtClean="0">
                <a:solidFill>
                  <a:srgbClr val="002060"/>
                </a:solidFill>
              </a:rPr>
              <a:t>Use contractions or non-academic language</a:t>
            </a:r>
          </a:p>
          <a:p>
            <a:pPr marL="0" indent="0">
              <a:buNone/>
            </a:pPr>
            <a:endParaRPr lang="en-US" sz="4400" b="1" dirty="0">
              <a:solidFill>
                <a:srgbClr val="002060"/>
              </a:solidFill>
            </a:endParaRPr>
          </a:p>
          <a:p>
            <a:pPr marL="0" indent="0">
              <a:buNone/>
            </a:pPr>
            <a:r>
              <a:rPr lang="en-US" sz="4400" b="1" dirty="0" smtClean="0">
                <a:solidFill>
                  <a:srgbClr val="002060"/>
                </a:solidFill>
              </a:rPr>
              <a:t>This includes first person statements. Do not say “I” in your paper. </a:t>
            </a:r>
          </a:p>
        </p:txBody>
      </p:sp>
    </p:spTree>
    <p:extLst>
      <p:ext uri="{BB962C8B-B14F-4D97-AF65-F5344CB8AC3E}">
        <p14:creationId xmlns:p14="http://schemas.microsoft.com/office/powerpoint/2010/main" val="15987388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905347"/>
          </a:xfrm>
        </p:spPr>
        <p:txBody>
          <a:bodyPr>
            <a:noAutofit/>
          </a:bodyPr>
          <a:lstStyle/>
          <a:p>
            <a:r>
              <a:rPr lang="en-US" sz="6600" b="1" dirty="0" smtClean="0">
                <a:solidFill>
                  <a:srgbClr val="00B050"/>
                </a:solidFill>
              </a:rPr>
              <a:t>Do:</a:t>
            </a:r>
            <a:endParaRPr lang="en-US" sz="6600" b="1" dirty="0">
              <a:solidFill>
                <a:srgbClr val="00B050"/>
              </a:solidFill>
            </a:endParaRPr>
          </a:p>
        </p:txBody>
      </p:sp>
      <p:sp>
        <p:nvSpPr>
          <p:cNvPr id="3" name="Content Placeholder 2"/>
          <p:cNvSpPr>
            <a:spLocks noGrp="1"/>
          </p:cNvSpPr>
          <p:nvPr>
            <p:ph idx="1"/>
          </p:nvPr>
        </p:nvSpPr>
        <p:spPr>
          <a:xfrm>
            <a:off x="217284" y="988541"/>
            <a:ext cx="8464989" cy="5529953"/>
          </a:xfrm>
        </p:spPr>
        <p:txBody>
          <a:bodyPr>
            <a:normAutofit/>
          </a:bodyPr>
          <a:lstStyle/>
          <a:p>
            <a:pPr marL="0" indent="0">
              <a:buNone/>
            </a:pPr>
            <a:r>
              <a:rPr lang="en-US" sz="4400" dirty="0" smtClean="0">
                <a:solidFill>
                  <a:srgbClr val="002060"/>
                </a:solidFill>
              </a:rPr>
              <a:t>Use strong, organized academic language in you paper to effectively prove your thesis</a:t>
            </a:r>
            <a:endParaRPr lang="en-US" sz="4400" dirty="0">
              <a:solidFill>
                <a:srgbClr val="002060"/>
              </a:solidFill>
            </a:endParaRPr>
          </a:p>
        </p:txBody>
      </p:sp>
    </p:spTree>
    <p:extLst>
      <p:ext uri="{BB962C8B-B14F-4D97-AF65-F5344CB8AC3E}">
        <p14:creationId xmlns:p14="http://schemas.microsoft.com/office/powerpoint/2010/main" val="15443001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1213163"/>
          </a:xfrm>
        </p:spPr>
        <p:txBody>
          <a:bodyPr>
            <a:noAutofit/>
          </a:bodyPr>
          <a:lstStyle/>
          <a:p>
            <a:r>
              <a:rPr lang="en-US" sz="6600" b="1" dirty="0" smtClean="0">
                <a:solidFill>
                  <a:srgbClr val="FF0000"/>
                </a:solidFill>
              </a:rPr>
              <a:t>Don’t:</a:t>
            </a:r>
            <a:endParaRPr lang="en-US" sz="6600" b="1" dirty="0">
              <a:solidFill>
                <a:srgbClr val="FF0000"/>
              </a:solidFill>
            </a:endParaRPr>
          </a:p>
        </p:txBody>
      </p:sp>
      <p:sp>
        <p:nvSpPr>
          <p:cNvPr id="3" name="Content Placeholder 2"/>
          <p:cNvSpPr>
            <a:spLocks noGrp="1"/>
          </p:cNvSpPr>
          <p:nvPr>
            <p:ph idx="1"/>
          </p:nvPr>
        </p:nvSpPr>
        <p:spPr>
          <a:xfrm>
            <a:off x="217284" y="1062681"/>
            <a:ext cx="8464989" cy="5455813"/>
          </a:xfrm>
        </p:spPr>
        <p:txBody>
          <a:bodyPr>
            <a:normAutofit/>
          </a:bodyPr>
          <a:lstStyle/>
          <a:p>
            <a:pPr marL="0" indent="0">
              <a:buNone/>
            </a:pPr>
            <a:r>
              <a:rPr lang="en-US" sz="4400" dirty="0" smtClean="0">
                <a:solidFill>
                  <a:srgbClr val="002060"/>
                </a:solidFill>
              </a:rPr>
              <a:t>Leave evidence without analysis, or force your reader to make connections</a:t>
            </a:r>
          </a:p>
        </p:txBody>
      </p:sp>
    </p:spTree>
    <p:extLst>
      <p:ext uri="{BB962C8B-B14F-4D97-AF65-F5344CB8AC3E}">
        <p14:creationId xmlns:p14="http://schemas.microsoft.com/office/powerpoint/2010/main" val="22232930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905347"/>
          </a:xfrm>
        </p:spPr>
        <p:txBody>
          <a:bodyPr>
            <a:noAutofit/>
          </a:bodyPr>
          <a:lstStyle/>
          <a:p>
            <a:r>
              <a:rPr lang="en-US" sz="6600" b="1" dirty="0" smtClean="0">
                <a:solidFill>
                  <a:srgbClr val="00B050"/>
                </a:solidFill>
              </a:rPr>
              <a:t>Do:</a:t>
            </a:r>
            <a:endParaRPr lang="en-US" sz="6600" b="1" dirty="0">
              <a:solidFill>
                <a:srgbClr val="00B050"/>
              </a:solidFill>
            </a:endParaRPr>
          </a:p>
        </p:txBody>
      </p:sp>
      <p:sp>
        <p:nvSpPr>
          <p:cNvPr id="3" name="Content Placeholder 2"/>
          <p:cNvSpPr>
            <a:spLocks noGrp="1"/>
          </p:cNvSpPr>
          <p:nvPr>
            <p:ph idx="1"/>
          </p:nvPr>
        </p:nvSpPr>
        <p:spPr>
          <a:xfrm>
            <a:off x="217284" y="988541"/>
            <a:ext cx="8464989" cy="5529953"/>
          </a:xfrm>
        </p:spPr>
        <p:txBody>
          <a:bodyPr>
            <a:normAutofit/>
          </a:bodyPr>
          <a:lstStyle/>
          <a:p>
            <a:pPr marL="0" indent="0">
              <a:buNone/>
            </a:pPr>
            <a:r>
              <a:rPr lang="en-US" sz="4400" dirty="0" smtClean="0">
                <a:solidFill>
                  <a:srgbClr val="002060"/>
                </a:solidFill>
              </a:rPr>
              <a:t>Provide direct, accurate analysis for your evidence to connect it back to the overall prompt</a:t>
            </a:r>
            <a:endParaRPr lang="en-US" sz="4400" dirty="0">
              <a:solidFill>
                <a:srgbClr val="002060"/>
              </a:solidFill>
            </a:endParaRPr>
          </a:p>
        </p:txBody>
      </p:sp>
    </p:spTree>
    <p:extLst>
      <p:ext uri="{BB962C8B-B14F-4D97-AF65-F5344CB8AC3E}">
        <p14:creationId xmlns:p14="http://schemas.microsoft.com/office/powerpoint/2010/main" val="12505927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1213163"/>
          </a:xfrm>
        </p:spPr>
        <p:txBody>
          <a:bodyPr>
            <a:noAutofit/>
          </a:bodyPr>
          <a:lstStyle/>
          <a:p>
            <a:r>
              <a:rPr lang="en-US" sz="6600" b="1" dirty="0" smtClean="0">
                <a:solidFill>
                  <a:srgbClr val="FF0000"/>
                </a:solidFill>
              </a:rPr>
              <a:t>Don’t:</a:t>
            </a:r>
            <a:endParaRPr lang="en-US" sz="6600" b="1" dirty="0">
              <a:solidFill>
                <a:srgbClr val="FF0000"/>
              </a:solidFill>
            </a:endParaRPr>
          </a:p>
        </p:txBody>
      </p:sp>
      <p:sp>
        <p:nvSpPr>
          <p:cNvPr id="3" name="Content Placeholder 2"/>
          <p:cNvSpPr>
            <a:spLocks noGrp="1"/>
          </p:cNvSpPr>
          <p:nvPr>
            <p:ph idx="1"/>
          </p:nvPr>
        </p:nvSpPr>
        <p:spPr>
          <a:xfrm>
            <a:off x="217284" y="1062681"/>
            <a:ext cx="8464989" cy="5455813"/>
          </a:xfrm>
        </p:spPr>
        <p:txBody>
          <a:bodyPr>
            <a:normAutofit/>
          </a:bodyPr>
          <a:lstStyle/>
          <a:p>
            <a:pPr marL="0" indent="0">
              <a:buNone/>
            </a:pPr>
            <a:r>
              <a:rPr lang="en-US" sz="4400" dirty="0" smtClean="0">
                <a:solidFill>
                  <a:srgbClr val="002060"/>
                </a:solidFill>
              </a:rPr>
              <a:t>Start your conclusion with:</a:t>
            </a:r>
          </a:p>
          <a:p>
            <a:pPr marL="0" indent="0">
              <a:buNone/>
            </a:pPr>
            <a:r>
              <a:rPr lang="en-US" sz="4400" dirty="0" smtClean="0">
                <a:solidFill>
                  <a:srgbClr val="002060"/>
                </a:solidFill>
              </a:rPr>
              <a:t>In conclusion</a:t>
            </a:r>
          </a:p>
          <a:p>
            <a:pPr marL="0" indent="0">
              <a:buNone/>
            </a:pPr>
            <a:r>
              <a:rPr lang="en-US" sz="4400" dirty="0" smtClean="0">
                <a:solidFill>
                  <a:srgbClr val="002060"/>
                </a:solidFill>
              </a:rPr>
              <a:t>All in all</a:t>
            </a:r>
          </a:p>
          <a:p>
            <a:pPr marL="0" indent="0">
              <a:buNone/>
            </a:pPr>
            <a:r>
              <a:rPr lang="en-US" sz="4400" dirty="0" smtClean="0">
                <a:solidFill>
                  <a:srgbClr val="002060"/>
                </a:solidFill>
              </a:rPr>
              <a:t>To sum it up</a:t>
            </a:r>
          </a:p>
        </p:txBody>
      </p:sp>
    </p:spTree>
    <p:extLst>
      <p:ext uri="{BB962C8B-B14F-4D97-AF65-F5344CB8AC3E}">
        <p14:creationId xmlns:p14="http://schemas.microsoft.com/office/powerpoint/2010/main" val="24140792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905347"/>
          </a:xfrm>
        </p:spPr>
        <p:txBody>
          <a:bodyPr>
            <a:noAutofit/>
          </a:bodyPr>
          <a:lstStyle/>
          <a:p>
            <a:r>
              <a:rPr lang="en-US" sz="6600" b="1" dirty="0" smtClean="0">
                <a:solidFill>
                  <a:srgbClr val="00B050"/>
                </a:solidFill>
              </a:rPr>
              <a:t>Do:</a:t>
            </a:r>
            <a:endParaRPr lang="en-US" sz="6600" b="1" dirty="0">
              <a:solidFill>
                <a:srgbClr val="00B050"/>
              </a:solidFill>
            </a:endParaRPr>
          </a:p>
        </p:txBody>
      </p:sp>
      <p:sp>
        <p:nvSpPr>
          <p:cNvPr id="3" name="Content Placeholder 2"/>
          <p:cNvSpPr>
            <a:spLocks noGrp="1"/>
          </p:cNvSpPr>
          <p:nvPr>
            <p:ph idx="1"/>
          </p:nvPr>
        </p:nvSpPr>
        <p:spPr>
          <a:xfrm>
            <a:off x="217284" y="988541"/>
            <a:ext cx="8464989" cy="5529953"/>
          </a:xfrm>
        </p:spPr>
        <p:txBody>
          <a:bodyPr>
            <a:normAutofit/>
          </a:bodyPr>
          <a:lstStyle/>
          <a:p>
            <a:pPr marL="0" indent="0">
              <a:buNone/>
            </a:pPr>
            <a:r>
              <a:rPr lang="en-US" sz="4400" dirty="0" smtClean="0">
                <a:solidFill>
                  <a:srgbClr val="002060"/>
                </a:solidFill>
              </a:rPr>
              <a:t>Include a creative, restated thesis in your conclusion</a:t>
            </a:r>
          </a:p>
          <a:p>
            <a:pPr marL="0" indent="0">
              <a:buNone/>
            </a:pPr>
            <a:endParaRPr lang="en-US" sz="4400" dirty="0" smtClean="0">
              <a:solidFill>
                <a:srgbClr val="002060"/>
              </a:solidFill>
            </a:endParaRPr>
          </a:p>
          <a:p>
            <a:pPr marL="0" indent="0">
              <a:buNone/>
            </a:pPr>
            <a:r>
              <a:rPr lang="en-US" sz="4400" dirty="0" smtClean="0">
                <a:solidFill>
                  <a:srgbClr val="002060"/>
                </a:solidFill>
              </a:rPr>
              <a:t>Summarize your overall argument</a:t>
            </a:r>
          </a:p>
          <a:p>
            <a:pPr marL="0" indent="0">
              <a:buNone/>
            </a:pPr>
            <a:endParaRPr lang="en-US" sz="4400" dirty="0">
              <a:solidFill>
                <a:srgbClr val="002060"/>
              </a:solidFill>
            </a:endParaRPr>
          </a:p>
          <a:p>
            <a:pPr marL="0" indent="0">
              <a:buNone/>
            </a:pPr>
            <a:r>
              <a:rPr lang="en-US" sz="4400" dirty="0" smtClean="0">
                <a:solidFill>
                  <a:srgbClr val="002060"/>
                </a:solidFill>
              </a:rPr>
              <a:t>End with a parting shot of analysis to drive your point home</a:t>
            </a:r>
            <a:endParaRPr lang="en-US" sz="4400" dirty="0">
              <a:solidFill>
                <a:srgbClr val="002060"/>
              </a:solidFill>
            </a:endParaRPr>
          </a:p>
        </p:txBody>
      </p:sp>
    </p:spTree>
    <p:extLst>
      <p:ext uri="{BB962C8B-B14F-4D97-AF65-F5344CB8AC3E}">
        <p14:creationId xmlns:p14="http://schemas.microsoft.com/office/powerpoint/2010/main" val="1515946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493776"/>
          </a:xfrm>
        </p:spPr>
        <p:txBody>
          <a:bodyPr>
            <a:normAutofit fontScale="90000"/>
          </a:bodyPr>
          <a:lstStyle/>
          <a:p>
            <a:pPr algn="ctr"/>
            <a:r>
              <a:rPr lang="en-US" b="1" i="1" dirty="0" smtClean="0">
                <a:solidFill>
                  <a:srgbClr val="FF0000"/>
                </a:solidFill>
                <a:latin typeface="Arial Black" panose="020B0A04020102020204" pitchFamily="34" charset="0"/>
              </a:rPr>
              <a:t>Paragraph Structure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99160"/>
            <a:ext cx="9144000" cy="6458839"/>
          </a:xfrm>
        </p:spPr>
        <p:txBody>
          <a:bodyPr>
            <a:noAutofit/>
          </a:bodyPr>
          <a:lstStyle/>
          <a:p>
            <a:pPr marL="0" indent="0">
              <a:buNone/>
            </a:pPr>
            <a:r>
              <a:rPr lang="en-US" dirty="0" smtClean="0"/>
              <a:t>2. What is a body thesis statement?</a:t>
            </a:r>
          </a:p>
          <a:p>
            <a:r>
              <a:rPr lang="en-US" dirty="0" smtClean="0"/>
              <a:t>A sub argument that aids in proving your argument</a:t>
            </a:r>
          </a:p>
          <a:p>
            <a:r>
              <a:rPr lang="en-US" dirty="0" smtClean="0"/>
              <a:t>Examples from essay – </a:t>
            </a:r>
          </a:p>
          <a:p>
            <a:pPr lvl="1"/>
            <a:r>
              <a:rPr lang="en-US" sz="2800" b="1" dirty="0" smtClean="0">
                <a:solidFill>
                  <a:srgbClr val="FF0000"/>
                </a:solidFill>
              </a:rPr>
              <a:t>Thesis </a:t>
            </a:r>
            <a:r>
              <a:rPr lang="en-US" sz="2800" dirty="0" smtClean="0"/>
              <a:t>– The </a:t>
            </a:r>
            <a:r>
              <a:rPr lang="en-US" sz="2800" dirty="0"/>
              <a:t>tsetse fly had the biggest impact on the development of the Mali civilization, as well as Ghana civilization because it caused many deaths within the empires and it impacted farming, ultimately causing food shortages and a very weak economy.   </a:t>
            </a:r>
          </a:p>
          <a:p>
            <a:pPr lvl="1"/>
            <a:r>
              <a:rPr lang="en-US" sz="2800" b="1" dirty="0" smtClean="0">
                <a:solidFill>
                  <a:srgbClr val="FF0000"/>
                </a:solidFill>
              </a:rPr>
              <a:t>BTS 1</a:t>
            </a:r>
            <a:r>
              <a:rPr lang="en-US" sz="2800" dirty="0" smtClean="0"/>
              <a:t> – </a:t>
            </a:r>
            <a:r>
              <a:rPr lang="en-US" sz="2800" dirty="0"/>
              <a:t>The Mali and Ghana civilizations suffered many deaths, decreasing populations of both humans and cattle, due to being bitten by the tsetse fly. </a:t>
            </a:r>
            <a:endParaRPr lang="en-US" sz="2800" dirty="0" smtClean="0"/>
          </a:p>
          <a:p>
            <a:pPr lvl="1"/>
            <a:r>
              <a:rPr lang="en-US" sz="2800" b="1" dirty="0" smtClean="0">
                <a:solidFill>
                  <a:srgbClr val="FF0000"/>
                </a:solidFill>
              </a:rPr>
              <a:t>BTS 2</a:t>
            </a:r>
            <a:r>
              <a:rPr lang="en-US" sz="2800" dirty="0" smtClean="0"/>
              <a:t> – </a:t>
            </a:r>
            <a:r>
              <a:rPr lang="en-US" sz="2800" dirty="0"/>
              <a:t>The tsetse fly caused cattle populations to greatly decrease, in turn forcing farmers in the Mali and Ghana civilizations to shift from their traditional ways of farming, to new methods that did not require cattle. </a:t>
            </a:r>
            <a:endParaRPr lang="en-US" sz="2800" dirty="0" smtClean="0"/>
          </a:p>
        </p:txBody>
      </p:sp>
    </p:spTree>
    <p:extLst>
      <p:ext uri="{BB962C8B-B14F-4D97-AF65-F5344CB8AC3E}">
        <p14:creationId xmlns:p14="http://schemas.microsoft.com/office/powerpoint/2010/main" val="29933932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905347"/>
          </a:xfrm>
        </p:spPr>
        <p:txBody>
          <a:bodyPr>
            <a:noAutofit/>
          </a:bodyPr>
          <a:lstStyle/>
          <a:p>
            <a:r>
              <a:rPr lang="en-US" sz="6600" b="1" dirty="0" smtClean="0">
                <a:solidFill>
                  <a:srgbClr val="00B050"/>
                </a:solidFill>
              </a:rPr>
              <a:t>Do:</a:t>
            </a:r>
            <a:endParaRPr lang="en-US" sz="6600" b="1" dirty="0">
              <a:solidFill>
                <a:srgbClr val="00B050"/>
              </a:solidFill>
            </a:endParaRPr>
          </a:p>
        </p:txBody>
      </p:sp>
      <p:sp>
        <p:nvSpPr>
          <p:cNvPr id="3" name="Content Placeholder 2"/>
          <p:cNvSpPr>
            <a:spLocks noGrp="1"/>
          </p:cNvSpPr>
          <p:nvPr>
            <p:ph idx="1"/>
          </p:nvPr>
        </p:nvSpPr>
        <p:spPr>
          <a:xfrm>
            <a:off x="217284" y="905347"/>
            <a:ext cx="8720239" cy="5842040"/>
          </a:xfrm>
        </p:spPr>
        <p:txBody>
          <a:bodyPr>
            <a:normAutofit fontScale="92500" lnSpcReduction="10000"/>
          </a:bodyPr>
          <a:lstStyle/>
          <a:p>
            <a:pPr>
              <a:buFontTx/>
              <a:buChar char="-"/>
            </a:pPr>
            <a:r>
              <a:rPr lang="en-US" sz="4400" dirty="0" smtClean="0">
                <a:solidFill>
                  <a:srgbClr val="002060"/>
                </a:solidFill>
              </a:rPr>
              <a:t>Use proper grammar and spelling</a:t>
            </a:r>
          </a:p>
          <a:p>
            <a:pPr>
              <a:buFontTx/>
              <a:buChar char="-"/>
            </a:pPr>
            <a:r>
              <a:rPr lang="en-US" sz="4400" dirty="0" smtClean="0">
                <a:solidFill>
                  <a:srgbClr val="002060"/>
                </a:solidFill>
              </a:rPr>
              <a:t>Include MLA format throughout	</a:t>
            </a:r>
            <a:endParaRPr lang="en-US" sz="4400" dirty="0">
              <a:solidFill>
                <a:srgbClr val="002060"/>
              </a:solidFill>
            </a:endParaRPr>
          </a:p>
          <a:p>
            <a:pPr lvl="1">
              <a:buFontTx/>
              <a:buChar char="-"/>
            </a:pPr>
            <a:r>
              <a:rPr lang="en-US" sz="4000" dirty="0" smtClean="0">
                <a:solidFill>
                  <a:srgbClr val="002060"/>
                </a:solidFill>
              </a:rPr>
              <a:t>1” margins, 12 </a:t>
            </a:r>
            <a:r>
              <a:rPr lang="en-US" sz="4000" dirty="0" err="1" smtClean="0">
                <a:solidFill>
                  <a:srgbClr val="002060"/>
                </a:solidFill>
              </a:rPr>
              <a:t>pt</a:t>
            </a:r>
            <a:r>
              <a:rPr lang="en-US" sz="4000" dirty="0" smtClean="0">
                <a:solidFill>
                  <a:srgbClr val="002060"/>
                </a:solidFill>
              </a:rPr>
              <a:t> TNR, double space</a:t>
            </a:r>
          </a:p>
          <a:p>
            <a:pPr lvl="1">
              <a:buFontTx/>
              <a:buChar char="-"/>
            </a:pPr>
            <a:r>
              <a:rPr lang="en-US" sz="4000" dirty="0" smtClean="0">
                <a:solidFill>
                  <a:srgbClr val="002060"/>
                </a:solidFill>
              </a:rPr>
              <a:t>Creative title</a:t>
            </a:r>
          </a:p>
          <a:p>
            <a:pPr lvl="1">
              <a:buFontTx/>
              <a:buChar char="-"/>
            </a:pPr>
            <a:r>
              <a:rPr lang="en-US" sz="4000" dirty="0" smtClean="0">
                <a:solidFill>
                  <a:srgbClr val="002060"/>
                </a:solidFill>
              </a:rPr>
              <a:t>Appropriate heading and header</a:t>
            </a:r>
          </a:p>
          <a:p>
            <a:pPr lvl="1">
              <a:buFontTx/>
              <a:buChar char="-"/>
            </a:pPr>
            <a:r>
              <a:rPr lang="en-US" sz="4000" dirty="0" smtClean="0">
                <a:solidFill>
                  <a:srgbClr val="002060"/>
                </a:solidFill>
              </a:rPr>
              <a:t>Works Cited Page</a:t>
            </a:r>
          </a:p>
          <a:p>
            <a:pPr>
              <a:buFontTx/>
              <a:buChar char="-"/>
            </a:pPr>
            <a:r>
              <a:rPr lang="en-US" sz="4400" dirty="0" smtClean="0">
                <a:solidFill>
                  <a:srgbClr val="002060"/>
                </a:solidFill>
              </a:rPr>
              <a:t>Cite at least 4 sources</a:t>
            </a:r>
          </a:p>
          <a:p>
            <a:pPr>
              <a:buFontTx/>
              <a:buChar char="-"/>
            </a:pPr>
            <a:r>
              <a:rPr lang="en-US" sz="4400" dirty="0" smtClean="0">
                <a:solidFill>
                  <a:srgbClr val="002060"/>
                </a:solidFill>
              </a:rPr>
              <a:t>Include 2 print sources</a:t>
            </a:r>
          </a:p>
          <a:p>
            <a:pPr marL="0" indent="0">
              <a:buNone/>
            </a:pPr>
            <a:r>
              <a:rPr lang="en-US" sz="4400" b="1" dirty="0" smtClean="0">
                <a:solidFill>
                  <a:srgbClr val="002060"/>
                </a:solidFill>
              </a:rPr>
              <a:t>Cite every time you borrow information, even if paraphrased</a:t>
            </a:r>
            <a:endParaRPr lang="en-US" sz="4400" b="1" dirty="0">
              <a:solidFill>
                <a:srgbClr val="002060"/>
              </a:solidFill>
            </a:endParaRPr>
          </a:p>
        </p:txBody>
      </p:sp>
    </p:spTree>
    <p:extLst>
      <p:ext uri="{BB962C8B-B14F-4D97-AF65-F5344CB8AC3E}">
        <p14:creationId xmlns:p14="http://schemas.microsoft.com/office/powerpoint/2010/main" val="12305978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61752" y="0"/>
            <a:ext cx="5555262" cy="6858000"/>
          </a:xfrm>
          <a:prstGeom prst="rect">
            <a:avLst/>
          </a:prstGeom>
        </p:spPr>
      </p:pic>
    </p:spTree>
    <p:extLst>
      <p:ext uri="{BB962C8B-B14F-4D97-AF65-F5344CB8AC3E}">
        <p14:creationId xmlns:p14="http://schemas.microsoft.com/office/powerpoint/2010/main" val="5600804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724930"/>
          </a:xfrm>
        </p:spPr>
        <p:txBody>
          <a:bodyPr/>
          <a:lstStyle/>
          <a:p>
            <a:pPr algn="ctr"/>
            <a:r>
              <a:rPr lang="en-US" b="1" i="1" dirty="0" smtClean="0">
                <a:solidFill>
                  <a:srgbClr val="FF0000"/>
                </a:solidFill>
                <a:latin typeface="Arial Black" panose="020B0A04020102020204" pitchFamily="34" charset="0"/>
              </a:rPr>
              <a:t>Essay Writing Reminders…</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40522"/>
            <a:ext cx="9144000" cy="6317478"/>
          </a:xfrm>
        </p:spPr>
        <p:txBody>
          <a:bodyPr/>
          <a:lstStyle/>
          <a:p>
            <a:r>
              <a:rPr lang="en-US" dirty="0" smtClean="0"/>
              <a:t>Remember that you need the following information in your essay…</a:t>
            </a:r>
          </a:p>
          <a:p>
            <a:pPr lvl="1"/>
            <a:r>
              <a:rPr lang="en-US" dirty="0" smtClean="0"/>
              <a:t>Context </a:t>
            </a:r>
          </a:p>
          <a:p>
            <a:pPr lvl="2"/>
            <a:r>
              <a:rPr lang="en-US" dirty="0" smtClean="0"/>
              <a:t>Tell your reader enough information so they understand why your essay is important</a:t>
            </a:r>
          </a:p>
          <a:p>
            <a:pPr lvl="1"/>
            <a:r>
              <a:rPr lang="en-US" dirty="0" smtClean="0"/>
              <a:t>Transitional sentences</a:t>
            </a:r>
          </a:p>
          <a:p>
            <a:pPr lvl="2"/>
            <a:r>
              <a:rPr lang="en-US" dirty="0" smtClean="0"/>
              <a:t>They connect your essay together</a:t>
            </a:r>
          </a:p>
          <a:p>
            <a:pPr lvl="2"/>
            <a:r>
              <a:rPr lang="en-US" dirty="0" smtClean="0"/>
              <a:t>Create flow</a:t>
            </a:r>
          </a:p>
          <a:p>
            <a:pPr lvl="2"/>
            <a:r>
              <a:rPr lang="en-US" dirty="0" smtClean="0"/>
              <a:t>Create continuity</a:t>
            </a:r>
          </a:p>
          <a:p>
            <a:pPr lvl="1"/>
            <a:r>
              <a:rPr lang="en-US" dirty="0" smtClean="0"/>
              <a:t>Make sure your BTS(s) connect strongly to your thesis</a:t>
            </a:r>
          </a:p>
          <a:p>
            <a:pPr lvl="2"/>
            <a:r>
              <a:rPr lang="en-US" dirty="0" smtClean="0"/>
              <a:t>Make sure they are helping prove your argument </a:t>
            </a:r>
          </a:p>
          <a:p>
            <a:pPr lvl="1"/>
            <a:r>
              <a:rPr lang="en-US" dirty="0" smtClean="0"/>
              <a:t>Your evidence and analysis should connect to your BTS</a:t>
            </a:r>
          </a:p>
          <a:p>
            <a:pPr lvl="2"/>
            <a:r>
              <a:rPr lang="en-US" dirty="0" smtClean="0"/>
              <a:t>Remember you need to explain your evidence</a:t>
            </a:r>
          </a:p>
          <a:p>
            <a:pPr lvl="2"/>
            <a:r>
              <a:rPr lang="en-US" dirty="0" smtClean="0"/>
              <a:t>You need to explain why your evidence is important to your argument</a:t>
            </a:r>
          </a:p>
          <a:p>
            <a:pPr lvl="1"/>
            <a:r>
              <a:rPr lang="en-US" dirty="0" smtClean="0"/>
              <a:t>Restate your thesis in your conclusion</a:t>
            </a:r>
            <a:endParaRPr lang="en-US" dirty="0"/>
          </a:p>
        </p:txBody>
      </p:sp>
    </p:spTree>
    <p:extLst>
      <p:ext uri="{BB962C8B-B14F-4D97-AF65-F5344CB8AC3E}">
        <p14:creationId xmlns:p14="http://schemas.microsoft.com/office/powerpoint/2010/main" val="9531215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8767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8063"/>
          </a:xfrm>
        </p:spPr>
        <p:txBody>
          <a:bodyPr>
            <a:normAutofit fontScale="90000"/>
          </a:bodyPr>
          <a:lstStyle/>
          <a:p>
            <a:pPr algn="ctr"/>
            <a:r>
              <a:rPr lang="en-US" b="1" i="1" dirty="0" smtClean="0">
                <a:solidFill>
                  <a:srgbClr val="FF0000"/>
                </a:solidFill>
                <a:latin typeface="Arial Black" panose="020B0A04020102020204" pitchFamily="34" charset="0"/>
              </a:rPr>
              <a:t>Spring Essay 2017</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49086"/>
            <a:ext cx="9144000" cy="6308914"/>
          </a:xfrm>
        </p:spPr>
        <p:txBody>
          <a:bodyPr>
            <a:normAutofit fontScale="92500" lnSpcReduction="20000"/>
          </a:bodyPr>
          <a:lstStyle/>
          <a:p>
            <a:r>
              <a:rPr lang="en-US" dirty="0" smtClean="0"/>
              <a:t>Refining your essay…</a:t>
            </a:r>
          </a:p>
          <a:p>
            <a:r>
              <a:rPr lang="en-US" dirty="0" smtClean="0"/>
              <a:t>You are now going to refine your topic/impact into a prompt</a:t>
            </a:r>
          </a:p>
          <a:p>
            <a:r>
              <a:rPr lang="en-US" b="1" dirty="0"/>
              <a:t>Prompt Examples: </a:t>
            </a:r>
            <a:endParaRPr lang="en-US" dirty="0"/>
          </a:p>
          <a:p>
            <a:pPr lvl="1"/>
            <a:r>
              <a:rPr lang="en-US" b="1" dirty="0" smtClean="0"/>
              <a:t>How </a:t>
            </a:r>
            <a:r>
              <a:rPr lang="en-US" b="1" dirty="0"/>
              <a:t>did _________ impact __________ ?</a:t>
            </a:r>
            <a:endParaRPr lang="en-US" dirty="0"/>
          </a:p>
          <a:p>
            <a:pPr lvl="1"/>
            <a:r>
              <a:rPr lang="en-US" b="1" dirty="0"/>
              <a:t>What role did ___________ play in __________?</a:t>
            </a:r>
            <a:endParaRPr lang="en-US" dirty="0"/>
          </a:p>
          <a:p>
            <a:pPr lvl="2"/>
            <a:r>
              <a:rPr lang="en-US" i="1" dirty="0"/>
              <a:t>What role did </a:t>
            </a:r>
            <a:r>
              <a:rPr lang="en-US" i="1" u="sng" dirty="0"/>
              <a:t>economics</a:t>
            </a:r>
            <a:r>
              <a:rPr lang="en-US" i="1" dirty="0"/>
              <a:t> play in the </a:t>
            </a:r>
            <a:r>
              <a:rPr lang="en-US" i="1" u="sng" dirty="0"/>
              <a:t>1</a:t>
            </a:r>
            <a:r>
              <a:rPr lang="en-US" i="1" u="sng" baseline="30000" dirty="0"/>
              <a:t>st</a:t>
            </a:r>
            <a:r>
              <a:rPr lang="en-US" i="1" u="sng" dirty="0"/>
              <a:t> Crusade</a:t>
            </a:r>
            <a:r>
              <a:rPr lang="en-US" i="1" dirty="0"/>
              <a:t>?</a:t>
            </a:r>
            <a:endParaRPr lang="en-US" dirty="0"/>
          </a:p>
          <a:p>
            <a:pPr lvl="2"/>
            <a:r>
              <a:rPr lang="en-US" i="1" dirty="0"/>
              <a:t>What role did </a:t>
            </a:r>
            <a:r>
              <a:rPr lang="en-US" i="1" u="sng" dirty="0"/>
              <a:t>economics/politics</a:t>
            </a:r>
            <a:r>
              <a:rPr lang="en-US" i="1" dirty="0"/>
              <a:t> play in the </a:t>
            </a:r>
            <a:r>
              <a:rPr lang="en-US" i="1" u="sng" dirty="0"/>
              <a:t>Mughal Conquest of India</a:t>
            </a:r>
            <a:r>
              <a:rPr lang="en-US" i="1" dirty="0"/>
              <a:t>?</a:t>
            </a:r>
            <a:endParaRPr lang="en-US" dirty="0"/>
          </a:p>
          <a:p>
            <a:pPr lvl="2"/>
            <a:r>
              <a:rPr lang="en-US" i="1" dirty="0"/>
              <a:t>What role did </a:t>
            </a:r>
            <a:r>
              <a:rPr lang="en-US" i="1" u="sng" dirty="0"/>
              <a:t>religion</a:t>
            </a:r>
            <a:r>
              <a:rPr lang="en-US" i="1" dirty="0"/>
              <a:t> play in the </a:t>
            </a:r>
            <a:r>
              <a:rPr lang="en-US" i="1" u="sng" dirty="0"/>
              <a:t>European conquest of the Americas</a:t>
            </a:r>
            <a:r>
              <a:rPr lang="en-US" i="1" dirty="0"/>
              <a:t>?</a:t>
            </a:r>
            <a:endParaRPr lang="en-US" dirty="0"/>
          </a:p>
          <a:p>
            <a:pPr lvl="2"/>
            <a:r>
              <a:rPr lang="en-US" i="1" dirty="0"/>
              <a:t>How did </a:t>
            </a:r>
            <a:r>
              <a:rPr lang="en-US" i="1" u="sng" dirty="0"/>
              <a:t>religion</a:t>
            </a:r>
            <a:r>
              <a:rPr lang="en-US" i="1" dirty="0"/>
              <a:t> impact </a:t>
            </a:r>
            <a:r>
              <a:rPr lang="en-US" i="1" u="sng" dirty="0"/>
              <a:t>the colonization of Africa</a:t>
            </a:r>
            <a:r>
              <a:rPr lang="en-US" i="1" dirty="0"/>
              <a:t>?</a:t>
            </a:r>
            <a:endParaRPr lang="en-US" dirty="0"/>
          </a:p>
          <a:p>
            <a:pPr lvl="2"/>
            <a:r>
              <a:rPr lang="en-US" i="1" dirty="0"/>
              <a:t>How did </a:t>
            </a:r>
            <a:r>
              <a:rPr lang="en-US" i="1" u="sng" dirty="0"/>
              <a:t>technology</a:t>
            </a:r>
            <a:r>
              <a:rPr lang="en-US" i="1" dirty="0"/>
              <a:t> impact the </a:t>
            </a:r>
            <a:r>
              <a:rPr lang="en-US" i="1" u="sng" dirty="0"/>
              <a:t>Mongol Conquests</a:t>
            </a:r>
            <a:r>
              <a:rPr lang="en-US" i="1" dirty="0" smtClean="0"/>
              <a:t>?</a:t>
            </a:r>
          </a:p>
          <a:p>
            <a:r>
              <a:rPr lang="en-US" dirty="0" smtClean="0"/>
              <a:t>You may need to be more specific than this when you craft your prompt. We are going to take a few minutes and work on this…</a:t>
            </a:r>
            <a:endParaRPr lang="en-US" dirty="0"/>
          </a:p>
          <a:p>
            <a:pPr marL="0" indent="0">
              <a:buNone/>
            </a:pPr>
            <a:endParaRPr lang="en-US" dirty="0"/>
          </a:p>
          <a:p>
            <a:r>
              <a:rPr lang="en-US" dirty="0"/>
              <a:t>Now that you have written your research question you will need to write a paragraph explaining how each of the sources you have researched from step 2 will aid you in answering your question. You may need to do a little more research in order to accomplish this portion of the project.</a:t>
            </a:r>
          </a:p>
          <a:p>
            <a:endParaRPr lang="en-US" dirty="0"/>
          </a:p>
        </p:txBody>
      </p:sp>
    </p:spTree>
    <p:extLst>
      <p:ext uri="{BB962C8B-B14F-4D97-AF65-F5344CB8AC3E}">
        <p14:creationId xmlns:p14="http://schemas.microsoft.com/office/powerpoint/2010/main" val="304110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7941"/>
          </a:xfrm>
        </p:spPr>
        <p:txBody>
          <a:bodyPr>
            <a:normAutofit fontScale="90000"/>
          </a:bodyPr>
          <a:lstStyle/>
          <a:p>
            <a:pPr algn="ctr"/>
            <a:r>
              <a:rPr lang="en-US" b="1" i="1" dirty="0" smtClean="0">
                <a:solidFill>
                  <a:srgbClr val="FF0000"/>
                </a:solidFill>
                <a:latin typeface="Arial Black" panose="020B0A04020102020204" pitchFamily="34" charset="0"/>
              </a:rPr>
              <a:t>Writing Refreshers - Research</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95178"/>
            <a:ext cx="9144000" cy="6462822"/>
          </a:xfrm>
        </p:spPr>
        <p:txBody>
          <a:bodyPr>
            <a:normAutofit fontScale="92500"/>
          </a:bodyPr>
          <a:lstStyle/>
          <a:p>
            <a:r>
              <a:rPr lang="en-US" dirty="0" smtClean="0"/>
              <a:t>Now that you have selected your topic, and are working on honing what impact you want to focus on consider the following things…</a:t>
            </a:r>
          </a:p>
          <a:p>
            <a:pPr marL="514350" indent="-514350">
              <a:buFont typeface="+mj-lt"/>
              <a:buAutoNum type="arabicPeriod"/>
            </a:pPr>
            <a:r>
              <a:rPr lang="en-US" dirty="0" smtClean="0"/>
              <a:t>Ask yourself how the source will help you write your essay?</a:t>
            </a:r>
          </a:p>
          <a:p>
            <a:pPr lvl="1"/>
            <a:r>
              <a:rPr lang="en-US" dirty="0" smtClean="0"/>
              <a:t>Is it basic context/background information you can use to explain what happened?</a:t>
            </a:r>
          </a:p>
          <a:p>
            <a:pPr lvl="1"/>
            <a:r>
              <a:rPr lang="en-US" dirty="0" smtClean="0"/>
              <a:t>Is it a primary or secondary source?</a:t>
            </a:r>
          </a:p>
          <a:p>
            <a:pPr lvl="2"/>
            <a:r>
              <a:rPr lang="en-US" dirty="0" smtClean="0"/>
              <a:t>If it is a primary source you are probably going to want to use it as a direct quote rather than a paraphrase</a:t>
            </a:r>
          </a:p>
          <a:p>
            <a:pPr lvl="1"/>
            <a:r>
              <a:rPr lang="en-US" dirty="0" smtClean="0"/>
              <a:t>Is it going to help you explain what part of society is being impacted?</a:t>
            </a:r>
          </a:p>
          <a:p>
            <a:pPr lvl="1"/>
            <a:r>
              <a:rPr lang="en-US" dirty="0" smtClean="0"/>
              <a:t>Will the source help at all?</a:t>
            </a:r>
          </a:p>
          <a:p>
            <a:pPr lvl="2"/>
            <a:r>
              <a:rPr lang="en-US" dirty="0" smtClean="0"/>
              <a:t>If the source is garbage don’t use it, find something else. </a:t>
            </a:r>
          </a:p>
          <a:p>
            <a:pPr marL="514350" indent="-514350">
              <a:buFont typeface="+mj-lt"/>
              <a:buAutoNum type="arabicPeriod"/>
            </a:pPr>
            <a:r>
              <a:rPr lang="en-US" dirty="0" smtClean="0"/>
              <a:t>Is it a print source or a digital source?</a:t>
            </a:r>
          </a:p>
          <a:p>
            <a:pPr lvl="1"/>
            <a:r>
              <a:rPr lang="en-US" dirty="0" smtClean="0"/>
              <a:t>Remember you must have 3 print sources (at a minimum)</a:t>
            </a:r>
          </a:p>
          <a:p>
            <a:pPr marL="514350" indent="-514350">
              <a:buFont typeface="+mj-lt"/>
              <a:buAutoNum type="arabicPeriod"/>
            </a:pPr>
            <a:r>
              <a:rPr lang="en-US" dirty="0" smtClean="0"/>
              <a:t>Have you written your full citation?</a:t>
            </a:r>
          </a:p>
          <a:p>
            <a:pPr lvl="1"/>
            <a:r>
              <a:rPr lang="en-US" dirty="0" smtClean="0"/>
              <a:t>It is easier to write the full citation now, rather than go back and start over</a:t>
            </a:r>
          </a:p>
          <a:p>
            <a:pPr marL="514350" indent="-514350">
              <a:buFont typeface="+mj-lt"/>
              <a:buAutoNum type="arabicPeriod"/>
            </a:pPr>
            <a:endParaRPr lang="en-US" dirty="0"/>
          </a:p>
        </p:txBody>
      </p:sp>
    </p:spTree>
    <p:extLst>
      <p:ext uri="{BB962C8B-B14F-4D97-AF65-F5344CB8AC3E}">
        <p14:creationId xmlns:p14="http://schemas.microsoft.com/office/powerpoint/2010/main" val="386709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7941"/>
          </a:xfrm>
        </p:spPr>
        <p:txBody>
          <a:bodyPr>
            <a:normAutofit fontScale="90000"/>
          </a:bodyPr>
          <a:lstStyle/>
          <a:p>
            <a:pPr algn="ctr"/>
            <a:r>
              <a:rPr lang="en-US" b="1" i="1" dirty="0" smtClean="0">
                <a:solidFill>
                  <a:srgbClr val="FF0000"/>
                </a:solidFill>
                <a:latin typeface="Arial Black" panose="020B0A04020102020204" pitchFamily="34" charset="0"/>
              </a:rPr>
              <a:t>Writing Refreshers - Evidence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95178"/>
            <a:ext cx="9144000" cy="6462822"/>
          </a:xfrm>
        </p:spPr>
        <p:txBody>
          <a:bodyPr>
            <a:normAutofit/>
          </a:bodyPr>
          <a:lstStyle/>
          <a:p>
            <a:r>
              <a:rPr lang="en-US" dirty="0" smtClean="0"/>
              <a:t>What do you remember about how to use a paraphrase?</a:t>
            </a:r>
          </a:p>
          <a:p>
            <a:pPr lvl="1"/>
            <a:r>
              <a:rPr lang="en-US" dirty="0" smtClean="0"/>
              <a:t>Use paraphrases as context or to develop/support your evidence</a:t>
            </a:r>
          </a:p>
          <a:p>
            <a:pPr lvl="1"/>
            <a:r>
              <a:rPr lang="en-US" dirty="0" smtClean="0"/>
              <a:t>Do not use paraphrases as a strong piece of evidence that is going to prove your main point</a:t>
            </a:r>
          </a:p>
          <a:p>
            <a:pPr lvl="1"/>
            <a:r>
              <a:rPr lang="en-US" dirty="0" smtClean="0"/>
              <a:t>Use lots of paraphrases</a:t>
            </a:r>
          </a:p>
          <a:p>
            <a:r>
              <a:rPr lang="en-US" dirty="0" smtClean="0"/>
              <a:t>What do you remember about how to use a direct quote?</a:t>
            </a:r>
          </a:p>
          <a:p>
            <a:pPr lvl="1"/>
            <a:r>
              <a:rPr lang="en-US" dirty="0" smtClean="0"/>
              <a:t>Direct quotes should be used sparingly </a:t>
            </a:r>
          </a:p>
          <a:p>
            <a:pPr lvl="2"/>
            <a:r>
              <a:rPr lang="en-US" dirty="0" smtClean="0"/>
              <a:t>Use paraphrases to explain as needed</a:t>
            </a:r>
          </a:p>
          <a:p>
            <a:pPr lvl="2"/>
            <a:r>
              <a:rPr lang="en-US" dirty="0" smtClean="0"/>
              <a:t>Around 2 per BTS</a:t>
            </a:r>
          </a:p>
          <a:p>
            <a:pPr lvl="1"/>
            <a:r>
              <a:rPr lang="en-US" dirty="0" smtClean="0"/>
              <a:t>Direct quotes should be used to prove big points in your essay</a:t>
            </a:r>
          </a:p>
          <a:p>
            <a:pPr lvl="2"/>
            <a:r>
              <a:rPr lang="en-US" dirty="0" smtClean="0"/>
              <a:t>Primary sources</a:t>
            </a:r>
          </a:p>
          <a:p>
            <a:pPr lvl="2"/>
            <a:r>
              <a:rPr lang="en-US" dirty="0" smtClean="0"/>
              <a:t>Very direct (no pun intended)</a:t>
            </a:r>
          </a:p>
          <a:p>
            <a:pPr lvl="2"/>
            <a:r>
              <a:rPr lang="en-US" dirty="0" smtClean="0"/>
              <a:t>Statistics</a:t>
            </a:r>
          </a:p>
          <a:p>
            <a:pPr lvl="2"/>
            <a:r>
              <a:rPr lang="en-US" dirty="0" smtClean="0"/>
              <a:t>Hard facts</a:t>
            </a:r>
          </a:p>
          <a:p>
            <a:r>
              <a:rPr lang="en-US" dirty="0"/>
              <a:t>Paraphrases do not take the place of a direct </a:t>
            </a:r>
            <a:r>
              <a:rPr lang="en-US" dirty="0" smtClean="0"/>
              <a:t>quote, you need to use both</a:t>
            </a:r>
          </a:p>
          <a:p>
            <a:pPr lvl="2"/>
            <a:endParaRPr lang="en-US" dirty="0"/>
          </a:p>
        </p:txBody>
      </p:sp>
    </p:spTree>
    <p:extLst>
      <p:ext uri="{BB962C8B-B14F-4D97-AF65-F5344CB8AC3E}">
        <p14:creationId xmlns:p14="http://schemas.microsoft.com/office/powerpoint/2010/main" val="61588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7941"/>
          </a:xfrm>
        </p:spPr>
        <p:txBody>
          <a:bodyPr>
            <a:normAutofit fontScale="90000"/>
          </a:bodyPr>
          <a:lstStyle/>
          <a:p>
            <a:pPr algn="ctr"/>
            <a:r>
              <a:rPr lang="en-US" b="1" i="1" dirty="0" smtClean="0">
                <a:solidFill>
                  <a:srgbClr val="FF0000"/>
                </a:solidFill>
                <a:latin typeface="Arial Black" panose="020B0A04020102020204" pitchFamily="34" charset="0"/>
              </a:rPr>
              <a:t>Writing Refreshers - Outline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95178"/>
            <a:ext cx="9144000" cy="6462822"/>
          </a:xfrm>
        </p:spPr>
        <p:txBody>
          <a:bodyPr>
            <a:normAutofit fontScale="70000" lnSpcReduction="20000"/>
          </a:bodyPr>
          <a:lstStyle/>
          <a:p>
            <a:r>
              <a:rPr lang="en-US" dirty="0" smtClean="0"/>
              <a:t>You will be writing a four level outline.</a:t>
            </a:r>
          </a:p>
          <a:p>
            <a:r>
              <a:rPr lang="en-US" dirty="0" smtClean="0"/>
              <a:t>Your outline does not need to include complete sentences for your analysis</a:t>
            </a:r>
          </a:p>
          <a:p>
            <a:pPr lvl="1"/>
            <a:r>
              <a:rPr lang="en-US" dirty="0" smtClean="0"/>
              <a:t>Except for the thesis, the introduction/conclusion</a:t>
            </a:r>
          </a:p>
          <a:p>
            <a:pPr lvl="1"/>
            <a:r>
              <a:rPr lang="en-US" dirty="0" smtClean="0"/>
              <a:t>Evidence should be complete quotes</a:t>
            </a:r>
          </a:p>
          <a:p>
            <a:r>
              <a:rPr lang="en-US" dirty="0" smtClean="0"/>
              <a:t>Example:</a:t>
            </a:r>
          </a:p>
          <a:p>
            <a:r>
              <a:rPr lang="en-US" dirty="0" smtClean="0"/>
              <a:t>MLA heading &amp; page numbers</a:t>
            </a:r>
          </a:p>
          <a:p>
            <a:r>
              <a:rPr lang="en-US" dirty="0" smtClean="0"/>
              <a:t>Thesis Statement</a:t>
            </a:r>
          </a:p>
          <a:p>
            <a:r>
              <a:rPr lang="en-US" dirty="0" smtClean="0"/>
              <a:t>Introduction</a:t>
            </a:r>
          </a:p>
          <a:p>
            <a:r>
              <a:rPr lang="en-US" dirty="0" smtClean="0"/>
              <a:t>BTS</a:t>
            </a:r>
          </a:p>
          <a:p>
            <a:pPr lvl="1"/>
            <a:r>
              <a:rPr lang="en-US" dirty="0" smtClean="0"/>
              <a:t>Evidence </a:t>
            </a:r>
          </a:p>
          <a:p>
            <a:pPr lvl="2"/>
            <a:r>
              <a:rPr lang="en-US" dirty="0" smtClean="0"/>
              <a:t>Analysis</a:t>
            </a:r>
          </a:p>
          <a:p>
            <a:pPr lvl="1"/>
            <a:r>
              <a:rPr lang="en-US" dirty="0" smtClean="0"/>
              <a:t>Evidence</a:t>
            </a:r>
          </a:p>
          <a:p>
            <a:pPr lvl="2"/>
            <a:r>
              <a:rPr lang="en-US" dirty="0" smtClean="0"/>
              <a:t>Analysis</a:t>
            </a:r>
          </a:p>
          <a:p>
            <a:pPr lvl="1"/>
            <a:r>
              <a:rPr lang="en-US" dirty="0" smtClean="0"/>
              <a:t>Evidence </a:t>
            </a:r>
          </a:p>
          <a:p>
            <a:pPr lvl="2"/>
            <a:r>
              <a:rPr lang="en-US" dirty="0" smtClean="0"/>
              <a:t>Analysis</a:t>
            </a:r>
          </a:p>
          <a:p>
            <a:r>
              <a:rPr lang="en-US" dirty="0" smtClean="0"/>
              <a:t>BTS</a:t>
            </a:r>
          </a:p>
          <a:p>
            <a:pPr lvl="1"/>
            <a:r>
              <a:rPr lang="en-US" dirty="0"/>
              <a:t>Evidence </a:t>
            </a:r>
          </a:p>
          <a:p>
            <a:pPr lvl="2"/>
            <a:r>
              <a:rPr lang="en-US" dirty="0"/>
              <a:t>Analysis</a:t>
            </a:r>
          </a:p>
          <a:p>
            <a:pPr lvl="1"/>
            <a:r>
              <a:rPr lang="en-US" dirty="0"/>
              <a:t>Evidence</a:t>
            </a:r>
          </a:p>
          <a:p>
            <a:pPr lvl="2"/>
            <a:r>
              <a:rPr lang="en-US" dirty="0"/>
              <a:t>Analysis</a:t>
            </a:r>
          </a:p>
          <a:p>
            <a:pPr lvl="1"/>
            <a:r>
              <a:rPr lang="en-US" dirty="0"/>
              <a:t>Evidence </a:t>
            </a:r>
          </a:p>
          <a:p>
            <a:pPr lvl="2"/>
            <a:r>
              <a:rPr lang="en-US" dirty="0"/>
              <a:t>Analysis</a:t>
            </a:r>
          </a:p>
          <a:p>
            <a:r>
              <a:rPr lang="en-US" dirty="0" smtClean="0"/>
              <a:t>Conclusion</a:t>
            </a:r>
          </a:p>
          <a:p>
            <a:pPr lvl="2"/>
            <a:endParaRPr lang="en-US" dirty="0"/>
          </a:p>
        </p:txBody>
      </p:sp>
    </p:spTree>
    <p:extLst>
      <p:ext uri="{BB962C8B-B14F-4D97-AF65-F5344CB8AC3E}">
        <p14:creationId xmlns:p14="http://schemas.microsoft.com/office/powerpoint/2010/main" val="35431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7941"/>
          </a:xfrm>
        </p:spPr>
        <p:txBody>
          <a:bodyPr>
            <a:noAutofit/>
          </a:bodyPr>
          <a:lstStyle/>
          <a:p>
            <a:pPr algn="ctr"/>
            <a:r>
              <a:rPr lang="en-US" sz="3600" b="1" i="1" dirty="0" smtClean="0">
                <a:solidFill>
                  <a:srgbClr val="FF0000"/>
                </a:solidFill>
                <a:latin typeface="Arial Black" panose="020B0A04020102020204" pitchFamily="34" charset="0"/>
              </a:rPr>
              <a:t>Writing Refreshers - Introduction</a:t>
            </a:r>
            <a:endParaRPr lang="en-US" sz="3600"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95178"/>
            <a:ext cx="9144000" cy="6462822"/>
          </a:xfrm>
        </p:spPr>
        <p:txBody>
          <a:bodyPr>
            <a:noAutofit/>
          </a:bodyPr>
          <a:lstStyle/>
          <a:p>
            <a:r>
              <a:rPr lang="en-US" sz="4000" dirty="0" smtClean="0"/>
              <a:t>What goes into an introduction in an essay?</a:t>
            </a:r>
          </a:p>
          <a:p>
            <a:pPr lvl="1"/>
            <a:r>
              <a:rPr lang="en-US" sz="3600" dirty="0" smtClean="0"/>
              <a:t>Hook – quote that pertains to your essay or can be explained as part of your essay</a:t>
            </a:r>
          </a:p>
          <a:p>
            <a:pPr lvl="1"/>
            <a:r>
              <a:rPr lang="en-US" sz="3600" dirty="0" smtClean="0"/>
              <a:t>Some contextual/background information</a:t>
            </a:r>
          </a:p>
          <a:p>
            <a:pPr lvl="2"/>
            <a:r>
              <a:rPr lang="en-US" sz="3200" dirty="0" smtClean="0"/>
              <a:t>Enough for your reader to understand your thesis</a:t>
            </a:r>
          </a:p>
          <a:p>
            <a:pPr lvl="1"/>
            <a:r>
              <a:rPr lang="en-US" sz="3600" dirty="0" smtClean="0"/>
              <a:t>Thesis – Should be the last sentence of the introduction. </a:t>
            </a:r>
          </a:p>
          <a:p>
            <a:pPr lvl="2"/>
            <a:r>
              <a:rPr lang="en-US" sz="3200" dirty="0" smtClean="0"/>
              <a:t>If it isn’t your last sentence in your introduction you will be graded a zero for thesis. </a:t>
            </a:r>
          </a:p>
        </p:txBody>
      </p:sp>
    </p:spTree>
    <p:extLst>
      <p:ext uri="{BB962C8B-B14F-4D97-AF65-F5344CB8AC3E}">
        <p14:creationId xmlns:p14="http://schemas.microsoft.com/office/powerpoint/2010/main" val="285849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7941"/>
          </a:xfrm>
        </p:spPr>
        <p:txBody>
          <a:bodyPr>
            <a:noAutofit/>
          </a:bodyPr>
          <a:lstStyle/>
          <a:p>
            <a:pPr algn="ctr"/>
            <a:r>
              <a:rPr lang="en-US" sz="3600" b="1" i="1" dirty="0" smtClean="0">
                <a:solidFill>
                  <a:srgbClr val="FF0000"/>
                </a:solidFill>
                <a:latin typeface="Arial Black" panose="020B0A04020102020204" pitchFamily="34" charset="0"/>
              </a:rPr>
              <a:t>Writing Refreshers - Conclusion</a:t>
            </a:r>
            <a:endParaRPr lang="en-US" sz="3600"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95178"/>
            <a:ext cx="9144000" cy="6462822"/>
          </a:xfrm>
        </p:spPr>
        <p:txBody>
          <a:bodyPr>
            <a:noAutofit/>
          </a:bodyPr>
          <a:lstStyle/>
          <a:p>
            <a:r>
              <a:rPr lang="en-US" sz="3600" dirty="0" smtClean="0"/>
              <a:t>What needs to be included in the conclusion?</a:t>
            </a:r>
          </a:p>
          <a:p>
            <a:pPr lvl="1"/>
            <a:r>
              <a:rPr lang="en-US" sz="3200" dirty="0" smtClean="0"/>
              <a:t>Wrap </a:t>
            </a:r>
            <a:r>
              <a:rPr lang="en-US" sz="3200" dirty="0"/>
              <a:t>up any major points you were making in your essay</a:t>
            </a:r>
          </a:p>
          <a:p>
            <a:pPr lvl="1"/>
            <a:r>
              <a:rPr lang="en-US" sz="3200" dirty="0"/>
              <a:t>Remind your reader what your major points were</a:t>
            </a:r>
          </a:p>
          <a:p>
            <a:pPr lvl="1"/>
            <a:r>
              <a:rPr lang="en-US" sz="3200" dirty="0"/>
              <a:t>Restate your thesis </a:t>
            </a:r>
            <a:endParaRPr lang="en-US" sz="3200" dirty="0" smtClean="0"/>
          </a:p>
          <a:p>
            <a:pPr lvl="1"/>
            <a:r>
              <a:rPr lang="en-US" sz="3200" dirty="0" smtClean="0"/>
              <a:t>Leave a parting shot of analysis</a:t>
            </a:r>
          </a:p>
          <a:p>
            <a:pPr lvl="1"/>
            <a:r>
              <a:rPr lang="en-US" sz="3200" dirty="0" smtClean="0"/>
              <a:t>If you included a quote for your hook connect your conclusion back to your hook</a:t>
            </a:r>
          </a:p>
          <a:p>
            <a:pPr lvl="2"/>
            <a:r>
              <a:rPr lang="en-US" sz="2800" dirty="0" smtClean="0"/>
              <a:t>This is a really cool way to tie your intro/conclusion together</a:t>
            </a:r>
            <a:endParaRPr lang="en-US" sz="2800" dirty="0"/>
          </a:p>
          <a:p>
            <a:pPr lvl="1"/>
            <a:r>
              <a:rPr lang="en-US" sz="3200" dirty="0"/>
              <a:t>Do not include any questions</a:t>
            </a:r>
          </a:p>
          <a:p>
            <a:endParaRPr lang="en-US" sz="1800" dirty="0" smtClean="0"/>
          </a:p>
        </p:txBody>
      </p:sp>
    </p:spTree>
    <p:extLst>
      <p:ext uri="{BB962C8B-B14F-4D97-AF65-F5344CB8AC3E}">
        <p14:creationId xmlns:p14="http://schemas.microsoft.com/office/powerpoint/2010/main" val="6688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67512"/>
          </a:xfrm>
        </p:spPr>
        <p:txBody>
          <a:bodyPr>
            <a:normAutofit fontScale="90000"/>
          </a:bodyPr>
          <a:lstStyle/>
          <a:p>
            <a:pPr algn="ctr"/>
            <a:r>
              <a:rPr lang="en-US" i="1" dirty="0" smtClean="0">
                <a:solidFill>
                  <a:srgbClr val="FF0000"/>
                </a:solidFill>
                <a:latin typeface="Arial Black" panose="020B0A04020102020204" pitchFamily="34" charset="0"/>
              </a:rPr>
              <a:t>Paragraph Structure</a:t>
            </a:r>
            <a:endParaRPr lang="en-US"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81456"/>
            <a:ext cx="9144000" cy="6376543"/>
          </a:xfrm>
        </p:spPr>
        <p:txBody>
          <a:bodyPr/>
          <a:lstStyle/>
          <a:p>
            <a:r>
              <a:rPr lang="en-US" sz="4400" dirty="0"/>
              <a:t>How to write a great sub argument of you main argument – </a:t>
            </a:r>
          </a:p>
          <a:p>
            <a:pPr lvl="1"/>
            <a:r>
              <a:rPr lang="en-US" sz="3600" dirty="0"/>
              <a:t>Create a mini thesis that is proving a smaller point that aids in proving your overall argument. </a:t>
            </a:r>
          </a:p>
          <a:p>
            <a:pPr lvl="1"/>
            <a:r>
              <a:rPr lang="en-US" sz="3600" dirty="0" smtClean="0"/>
              <a:t>My Examples </a:t>
            </a:r>
            <a:r>
              <a:rPr lang="en-US" sz="3600" dirty="0"/>
              <a:t>–</a:t>
            </a:r>
          </a:p>
          <a:p>
            <a:pPr lvl="2"/>
            <a:r>
              <a:rPr lang="en-US" sz="2400" dirty="0"/>
              <a:t>Thesis - The Tsetse fly had the greatest impact on the development of the Mali because of the negative impacts it had on Mali society, ultimately destroying the Mali’s ability to grow as a civilization. </a:t>
            </a:r>
          </a:p>
          <a:p>
            <a:pPr lvl="2"/>
            <a:r>
              <a:rPr lang="en-US" sz="2400" b="1" dirty="0">
                <a:solidFill>
                  <a:srgbClr val="FF0000"/>
                </a:solidFill>
              </a:rPr>
              <a:t>BTS 1</a:t>
            </a:r>
            <a:r>
              <a:rPr lang="en-US" sz="2400" dirty="0"/>
              <a:t> – </a:t>
            </a:r>
          </a:p>
          <a:p>
            <a:pPr lvl="3"/>
            <a:r>
              <a:rPr lang="en-US" sz="2000" dirty="0"/>
              <a:t>The deaths caused by the Tsetse fly led to a </a:t>
            </a:r>
            <a:r>
              <a:rPr lang="en-US" sz="2000" dirty="0" smtClean="0"/>
              <a:t>decreased </a:t>
            </a:r>
            <a:r>
              <a:rPr lang="en-US" sz="2000" dirty="0"/>
              <a:t>population of </a:t>
            </a:r>
            <a:r>
              <a:rPr lang="en-US" sz="2000" dirty="0" smtClean="0"/>
              <a:t>Mali</a:t>
            </a:r>
            <a:r>
              <a:rPr lang="en-US" sz="2000" dirty="0"/>
              <a:t>, which slowed the Mali’s ability to grow as a civilization </a:t>
            </a:r>
            <a:r>
              <a:rPr lang="en-US" sz="2000" dirty="0" smtClean="0"/>
              <a:t>by creating a shortage of strong workers.</a:t>
            </a:r>
            <a:endParaRPr lang="en-US" sz="3200" dirty="0"/>
          </a:p>
          <a:p>
            <a:endParaRPr lang="en-US" dirty="0"/>
          </a:p>
        </p:txBody>
      </p:sp>
    </p:spTree>
    <p:extLst>
      <p:ext uri="{BB962C8B-B14F-4D97-AF65-F5344CB8AC3E}">
        <p14:creationId xmlns:p14="http://schemas.microsoft.com/office/powerpoint/2010/main" val="24315691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7941"/>
          </a:xfrm>
        </p:spPr>
        <p:txBody>
          <a:bodyPr>
            <a:noAutofit/>
          </a:bodyPr>
          <a:lstStyle/>
          <a:p>
            <a:pPr algn="ctr"/>
            <a:r>
              <a:rPr lang="en-US" sz="3600" b="1" i="1" dirty="0" smtClean="0">
                <a:solidFill>
                  <a:srgbClr val="FF0000"/>
                </a:solidFill>
                <a:latin typeface="Arial Black" panose="020B0A04020102020204" pitchFamily="34" charset="0"/>
              </a:rPr>
              <a:t>Writing Refreshers - Analysis</a:t>
            </a:r>
            <a:endParaRPr lang="en-US" sz="3600"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95178"/>
            <a:ext cx="9144000" cy="6462822"/>
          </a:xfrm>
        </p:spPr>
        <p:txBody>
          <a:bodyPr>
            <a:noAutofit/>
          </a:bodyPr>
          <a:lstStyle/>
          <a:p>
            <a:r>
              <a:rPr lang="en-US" sz="1500" dirty="0" smtClean="0"/>
              <a:t>What is the purpose of analysis?</a:t>
            </a:r>
          </a:p>
          <a:p>
            <a:pPr lvl="1"/>
            <a:r>
              <a:rPr lang="en-US" sz="1500" dirty="0" smtClean="0"/>
              <a:t>Explanation of what a direct quote means</a:t>
            </a:r>
          </a:p>
          <a:p>
            <a:pPr lvl="1"/>
            <a:r>
              <a:rPr lang="en-US" sz="1500" dirty="0" smtClean="0"/>
              <a:t>Explain the connection to your thesis/so what</a:t>
            </a:r>
          </a:p>
          <a:p>
            <a:r>
              <a:rPr lang="en-US" sz="1500" dirty="0" smtClean="0"/>
              <a:t>Remember that analysis is the meat of your argument, this is really where you make your main point </a:t>
            </a:r>
          </a:p>
          <a:p>
            <a:r>
              <a:rPr lang="en-US" sz="1500" dirty="0" smtClean="0"/>
              <a:t>Simple Analysis Types – Fill out the graphic organizer as we discuss each type of analysis </a:t>
            </a:r>
          </a:p>
          <a:p>
            <a:pPr>
              <a:buFont typeface="+mj-lt"/>
              <a:buAutoNum type="arabicPeriod"/>
            </a:pPr>
            <a:r>
              <a:rPr lang="en-US" sz="1500" b="1" dirty="0" smtClean="0">
                <a:solidFill>
                  <a:srgbClr val="FF0000"/>
                </a:solidFill>
              </a:rPr>
              <a:t>Change: </a:t>
            </a:r>
          </a:p>
          <a:p>
            <a:pPr lvl="1"/>
            <a:r>
              <a:rPr lang="en-US" sz="1500" dirty="0" smtClean="0"/>
              <a:t>When you use “change” as analysis you explain what happened and what changed as a result of your evidence</a:t>
            </a:r>
          </a:p>
          <a:p>
            <a:pPr lvl="1"/>
            <a:r>
              <a:rPr lang="en-US" sz="1500" dirty="0" smtClean="0"/>
              <a:t>Your change does not need to include a positive or negative change, it just needs to explain what changed</a:t>
            </a:r>
          </a:p>
          <a:p>
            <a:pPr>
              <a:buFont typeface="+mj-lt"/>
              <a:buAutoNum type="arabicPeriod"/>
            </a:pPr>
            <a:r>
              <a:rPr lang="en-US" sz="1500" b="1" dirty="0" smtClean="0">
                <a:solidFill>
                  <a:srgbClr val="FF0000"/>
                </a:solidFill>
              </a:rPr>
              <a:t>Consequence:</a:t>
            </a:r>
          </a:p>
          <a:p>
            <a:pPr lvl="1"/>
            <a:r>
              <a:rPr lang="en-US" sz="1500" dirty="0" smtClean="0"/>
              <a:t>When you use “consequence” as analysis you explain what the consequence of what happened</a:t>
            </a:r>
          </a:p>
          <a:p>
            <a:pPr lvl="1"/>
            <a:r>
              <a:rPr lang="en-US" sz="1500" dirty="0" smtClean="0"/>
              <a:t>This can be either a positive or negative consequence </a:t>
            </a:r>
          </a:p>
          <a:p>
            <a:pPr>
              <a:buFont typeface="+mj-lt"/>
              <a:buAutoNum type="arabicPeriod"/>
            </a:pPr>
            <a:r>
              <a:rPr lang="en-US" sz="1500" b="1" dirty="0" smtClean="0">
                <a:solidFill>
                  <a:srgbClr val="FF0000"/>
                </a:solidFill>
              </a:rPr>
              <a:t>Significance: </a:t>
            </a:r>
          </a:p>
          <a:p>
            <a:pPr lvl="1"/>
            <a:r>
              <a:rPr lang="en-US" sz="1500" dirty="0" smtClean="0"/>
              <a:t>When you use “significance” as analysis you explain how significant of the thing happening in the evidence is</a:t>
            </a:r>
          </a:p>
          <a:p>
            <a:pPr lvl="1"/>
            <a:r>
              <a:rPr lang="en-US" sz="1500" dirty="0" smtClean="0"/>
              <a:t>The significance can be small/large, important/unimportant, or any other adjective to explain the significance</a:t>
            </a:r>
          </a:p>
          <a:p>
            <a:r>
              <a:rPr lang="en-US" sz="1500" dirty="0" smtClean="0"/>
              <a:t>Can you use multiple styles of analysis when you analyze evidence?</a:t>
            </a:r>
          </a:p>
          <a:p>
            <a:pPr lvl="1"/>
            <a:r>
              <a:rPr lang="en-US" sz="1500" dirty="0" smtClean="0"/>
              <a:t>Yes, you can explain the consequence or significance of change</a:t>
            </a:r>
          </a:p>
          <a:p>
            <a:pPr lvl="1"/>
            <a:r>
              <a:rPr lang="en-US" sz="1500" dirty="0" smtClean="0"/>
              <a:t>The more types of analysis you use, the deeper and more meaningful your analysis becomes</a:t>
            </a:r>
          </a:p>
          <a:p>
            <a:r>
              <a:rPr lang="en-US" sz="1500" dirty="0" smtClean="0"/>
              <a:t>Remember you need to connect each BTS to your “So what” </a:t>
            </a:r>
          </a:p>
          <a:p>
            <a:pPr lvl="1"/>
            <a:r>
              <a:rPr lang="en-US" sz="1500" dirty="0" smtClean="0"/>
              <a:t>The “so what” is your big point, the major thing that is occurring as a result of your argument</a:t>
            </a:r>
          </a:p>
        </p:txBody>
      </p:sp>
    </p:spTree>
    <p:extLst>
      <p:ext uri="{BB962C8B-B14F-4D97-AF65-F5344CB8AC3E}">
        <p14:creationId xmlns:p14="http://schemas.microsoft.com/office/powerpoint/2010/main" val="28233510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724930"/>
          </a:xfrm>
        </p:spPr>
        <p:txBody>
          <a:bodyPr>
            <a:normAutofit/>
          </a:bodyPr>
          <a:lstStyle/>
          <a:p>
            <a:pPr algn="ctr"/>
            <a:r>
              <a:rPr lang="en-US" b="1" i="1" dirty="0" smtClean="0">
                <a:solidFill>
                  <a:srgbClr val="FF0000"/>
                </a:solidFill>
                <a:latin typeface="Arial Black" panose="020B0A04020102020204" pitchFamily="34" charset="0"/>
              </a:rPr>
              <a:t>Writing Refreshers - General</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40522"/>
            <a:ext cx="9144000" cy="6317478"/>
          </a:xfrm>
        </p:spPr>
        <p:txBody>
          <a:bodyPr>
            <a:normAutofit/>
          </a:bodyPr>
          <a:lstStyle/>
          <a:p>
            <a:r>
              <a:rPr lang="en-US" sz="3200" dirty="0" smtClean="0"/>
              <a:t>Context </a:t>
            </a:r>
          </a:p>
          <a:p>
            <a:pPr lvl="1"/>
            <a:r>
              <a:rPr lang="en-US" sz="2800" dirty="0" smtClean="0"/>
              <a:t>Tell your reader enough information so they understand why your essay is important</a:t>
            </a:r>
          </a:p>
          <a:p>
            <a:pPr lvl="1"/>
            <a:r>
              <a:rPr lang="en-US" sz="2800" dirty="0" smtClean="0"/>
              <a:t>You can include more context than what is in your introduction, you might need to include some under each BTS</a:t>
            </a:r>
          </a:p>
          <a:p>
            <a:r>
              <a:rPr lang="en-US" sz="3200" dirty="0" smtClean="0"/>
              <a:t>Transitional sentences</a:t>
            </a:r>
          </a:p>
          <a:p>
            <a:pPr lvl="1"/>
            <a:r>
              <a:rPr lang="en-US" sz="2800" dirty="0" smtClean="0"/>
              <a:t>They connect your essay together</a:t>
            </a:r>
          </a:p>
          <a:p>
            <a:pPr lvl="1"/>
            <a:r>
              <a:rPr lang="en-US" sz="2800" dirty="0" smtClean="0"/>
              <a:t>Create flow</a:t>
            </a:r>
          </a:p>
          <a:p>
            <a:pPr lvl="1"/>
            <a:r>
              <a:rPr lang="en-US" sz="2800" dirty="0" smtClean="0"/>
              <a:t>Create continuity</a:t>
            </a:r>
          </a:p>
          <a:p>
            <a:r>
              <a:rPr lang="en-US" sz="3200" dirty="0" smtClean="0"/>
              <a:t>Make sure your BTS(s) connect strongly to your thesis</a:t>
            </a:r>
          </a:p>
          <a:p>
            <a:pPr lvl="1"/>
            <a:r>
              <a:rPr lang="en-US" sz="2800" dirty="0" smtClean="0"/>
              <a:t>Make sure they are helping prove your argument </a:t>
            </a:r>
          </a:p>
        </p:txBody>
      </p:sp>
    </p:spTree>
    <p:extLst>
      <p:ext uri="{BB962C8B-B14F-4D97-AF65-F5344CB8AC3E}">
        <p14:creationId xmlns:p14="http://schemas.microsoft.com/office/powerpoint/2010/main" val="293071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67512"/>
          </a:xfrm>
        </p:spPr>
        <p:txBody>
          <a:bodyPr>
            <a:normAutofit fontScale="90000"/>
          </a:bodyPr>
          <a:lstStyle/>
          <a:p>
            <a:pPr algn="ctr"/>
            <a:r>
              <a:rPr lang="en-US" i="1" dirty="0" smtClean="0">
                <a:solidFill>
                  <a:srgbClr val="FF0000"/>
                </a:solidFill>
                <a:latin typeface="Arial Black" panose="020B0A04020102020204" pitchFamily="34" charset="0"/>
              </a:rPr>
              <a:t>Paragraph Structure</a:t>
            </a:r>
            <a:endParaRPr lang="en-US"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81456"/>
            <a:ext cx="9144000" cy="6376543"/>
          </a:xfrm>
        </p:spPr>
        <p:txBody>
          <a:bodyPr>
            <a:noAutofit/>
          </a:bodyPr>
          <a:lstStyle/>
          <a:p>
            <a:pPr marL="0" indent="0">
              <a:buNone/>
            </a:pPr>
            <a:r>
              <a:rPr lang="en-US" dirty="0" smtClean="0"/>
              <a:t>3. What evidence did the author use?</a:t>
            </a:r>
          </a:p>
          <a:p>
            <a:r>
              <a:rPr lang="en-US" dirty="0" smtClean="0"/>
              <a:t>Paragraph 1 – </a:t>
            </a:r>
          </a:p>
          <a:p>
            <a:pPr lvl="1"/>
            <a:r>
              <a:rPr lang="en-US" dirty="0"/>
              <a:t>One ruler of the Mali Empire, named </a:t>
            </a:r>
            <a:r>
              <a:rPr lang="en-US" dirty="0" err="1"/>
              <a:t>Sundiata</a:t>
            </a:r>
            <a:r>
              <a:rPr lang="en-US" dirty="0"/>
              <a:t> II, was bitten by the tsetse fly in 1374, and was later killed due to being affected by the sleeping sickness (Hunt</a:t>
            </a:r>
            <a:r>
              <a:rPr lang="en-US" dirty="0" smtClean="0"/>
              <a:t>).</a:t>
            </a:r>
          </a:p>
          <a:p>
            <a:r>
              <a:rPr lang="en-US" dirty="0" smtClean="0"/>
              <a:t>Paragraph 2 – </a:t>
            </a:r>
          </a:p>
          <a:p>
            <a:pPr lvl="1"/>
            <a:r>
              <a:rPr lang="en-US" dirty="0"/>
              <a:t>"Cattle from North Africa could not survive below the Sahel because of the tsetse fly." (Willie 67</a:t>
            </a:r>
            <a:r>
              <a:rPr lang="en-US" dirty="0" smtClean="0"/>
              <a:t>)</a:t>
            </a:r>
          </a:p>
          <a:p>
            <a:r>
              <a:rPr lang="en-US" dirty="0" smtClean="0"/>
              <a:t>Which piece of evidence is better for proving an argument? </a:t>
            </a:r>
          </a:p>
          <a:p>
            <a:pPr lvl="1"/>
            <a:r>
              <a:rPr lang="en-US" dirty="0" smtClean="0"/>
              <a:t>Paragraph 2, it is a direct quote</a:t>
            </a:r>
          </a:p>
          <a:p>
            <a:pPr lvl="1"/>
            <a:r>
              <a:rPr lang="en-US" dirty="0" smtClean="0"/>
              <a:t>Direct quotes should be strong pieces of evidence used for proving your point</a:t>
            </a:r>
          </a:p>
          <a:p>
            <a:pPr lvl="1"/>
            <a:r>
              <a:rPr lang="en-US" dirty="0" smtClean="0"/>
              <a:t>Make sure you introduce you quote</a:t>
            </a:r>
            <a:endParaRPr lang="en-US" dirty="0"/>
          </a:p>
          <a:p>
            <a:r>
              <a:rPr lang="en-US" dirty="0" smtClean="0"/>
              <a:t>What is paraphrasing?</a:t>
            </a:r>
          </a:p>
          <a:p>
            <a:pPr lvl="1"/>
            <a:r>
              <a:rPr lang="en-US" dirty="0" smtClean="0"/>
              <a:t>More on this later…</a:t>
            </a:r>
          </a:p>
        </p:txBody>
      </p:sp>
    </p:spTree>
    <p:extLst>
      <p:ext uri="{BB962C8B-B14F-4D97-AF65-F5344CB8AC3E}">
        <p14:creationId xmlns:p14="http://schemas.microsoft.com/office/powerpoint/2010/main" val="23833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67512"/>
          </a:xfrm>
        </p:spPr>
        <p:txBody>
          <a:bodyPr>
            <a:normAutofit fontScale="90000"/>
          </a:bodyPr>
          <a:lstStyle/>
          <a:p>
            <a:pPr algn="ctr"/>
            <a:r>
              <a:rPr lang="en-US" i="1" dirty="0" smtClean="0">
                <a:solidFill>
                  <a:srgbClr val="FF0000"/>
                </a:solidFill>
                <a:latin typeface="Arial Black" panose="020B0A04020102020204" pitchFamily="34" charset="0"/>
              </a:rPr>
              <a:t>Paragraph Structure</a:t>
            </a:r>
            <a:endParaRPr lang="en-US"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81456"/>
            <a:ext cx="9144000" cy="6376543"/>
          </a:xfrm>
        </p:spPr>
        <p:txBody>
          <a:bodyPr>
            <a:noAutofit/>
          </a:bodyPr>
          <a:lstStyle/>
          <a:p>
            <a:pPr marL="0" indent="0">
              <a:buNone/>
            </a:pPr>
            <a:r>
              <a:rPr lang="en-US" sz="3000" dirty="0" smtClean="0"/>
              <a:t>4. Analysis of evidence</a:t>
            </a:r>
          </a:p>
          <a:p>
            <a:r>
              <a:rPr lang="en-US" sz="3000" dirty="0" smtClean="0"/>
              <a:t>What should analysis do?</a:t>
            </a:r>
          </a:p>
          <a:p>
            <a:pPr lvl="1"/>
            <a:r>
              <a:rPr lang="en-US" sz="3000" dirty="0"/>
              <a:t>Explain your evidence - if needed</a:t>
            </a:r>
          </a:p>
          <a:p>
            <a:pPr lvl="1"/>
            <a:r>
              <a:rPr lang="en-US" sz="3000" dirty="0"/>
              <a:t>Explain why your evidence is proving your argument</a:t>
            </a:r>
          </a:p>
          <a:p>
            <a:pPr lvl="1"/>
            <a:r>
              <a:rPr lang="en-US" sz="3000" dirty="0"/>
              <a:t>Explain how your evidence connects to your argument</a:t>
            </a:r>
          </a:p>
          <a:p>
            <a:r>
              <a:rPr lang="en-US" sz="3000" dirty="0"/>
              <a:t>You analysis should not…</a:t>
            </a:r>
          </a:p>
          <a:p>
            <a:pPr lvl="1"/>
            <a:r>
              <a:rPr lang="en-US" sz="3000" dirty="0"/>
              <a:t>Restate your evidence</a:t>
            </a:r>
          </a:p>
          <a:p>
            <a:pPr lvl="1"/>
            <a:r>
              <a:rPr lang="en-US" sz="3000" dirty="0"/>
              <a:t>Argue something that isn’t in your thesis/</a:t>
            </a:r>
            <a:r>
              <a:rPr lang="en-US" sz="3000" dirty="0" err="1"/>
              <a:t>bts</a:t>
            </a:r>
            <a:endParaRPr lang="en-US" sz="3000" dirty="0"/>
          </a:p>
          <a:p>
            <a:pPr lvl="1"/>
            <a:r>
              <a:rPr lang="en-US" sz="3000" dirty="0"/>
              <a:t>Be someone else's argument (without properly citing it) </a:t>
            </a:r>
          </a:p>
          <a:p>
            <a:r>
              <a:rPr lang="en-US" sz="3000" dirty="0" smtClean="0"/>
              <a:t>How does the essay do these things? </a:t>
            </a:r>
          </a:p>
        </p:txBody>
      </p:sp>
    </p:spTree>
    <p:extLst>
      <p:ext uri="{BB962C8B-B14F-4D97-AF65-F5344CB8AC3E}">
        <p14:creationId xmlns:p14="http://schemas.microsoft.com/office/powerpoint/2010/main" val="212965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780</TotalTime>
  <Words>3589</Words>
  <Application>Microsoft Office PowerPoint</Application>
  <PresentationFormat>On-screen Show (4:3)</PresentationFormat>
  <Paragraphs>457</Paragraphs>
  <Slides>71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Arial Black</vt:lpstr>
      <vt:lpstr>Calibri</vt:lpstr>
      <vt:lpstr>Calibri Light</vt:lpstr>
      <vt:lpstr>Candara</vt:lpstr>
      <vt:lpstr>Wingdings</vt:lpstr>
      <vt:lpstr>Wingdings 2</vt:lpstr>
      <vt:lpstr>Office Theme</vt:lpstr>
      <vt:lpstr>Journal 10/13/17</vt:lpstr>
      <vt:lpstr>Daily Agenda Friday 10/13/17</vt:lpstr>
      <vt:lpstr>Paragraph Structure</vt:lpstr>
      <vt:lpstr>Paragraph Structure</vt:lpstr>
      <vt:lpstr>Paragraph Structure</vt:lpstr>
      <vt:lpstr>Paragraph Structure</vt:lpstr>
      <vt:lpstr>Paragraph Structure</vt:lpstr>
      <vt:lpstr>Paragraph Structure</vt:lpstr>
      <vt:lpstr>Paragraph Structure</vt:lpstr>
      <vt:lpstr>Paragraph Structure</vt:lpstr>
      <vt:lpstr>Paragraph Structure</vt:lpstr>
      <vt:lpstr>Journal Entry 9/21/17</vt:lpstr>
      <vt:lpstr>Daily Agenda Wednesday 9/20/17</vt:lpstr>
      <vt:lpstr>Writing Discussion</vt:lpstr>
      <vt:lpstr>Writing – Plagiarism </vt:lpstr>
      <vt:lpstr>PowerPoint Presentation</vt:lpstr>
      <vt:lpstr>PowerPoint Presentation</vt:lpstr>
      <vt:lpstr>Turnitin.com</vt:lpstr>
      <vt:lpstr>Little or No cited/copied work</vt:lpstr>
      <vt:lpstr>Some cited/copied work</vt:lpstr>
      <vt:lpstr>Lots of cited/copied work</vt:lpstr>
      <vt:lpstr>What we want to see…</vt:lpstr>
      <vt:lpstr>What we don’t want to see…</vt:lpstr>
      <vt:lpstr>One example of a plagiarized essay</vt:lpstr>
      <vt:lpstr>Plagiarism Reminder </vt:lpstr>
      <vt:lpstr>Writing – Citations Direct Quote</vt:lpstr>
      <vt:lpstr>Writing – Citations Paraphrase</vt:lpstr>
      <vt:lpstr>Paraphrasing Memes</vt:lpstr>
      <vt:lpstr>Paraphrasing Memes</vt:lpstr>
      <vt:lpstr>Paraphrasing Memes</vt:lpstr>
      <vt:lpstr>Paraphrasing Memes - Roland</vt:lpstr>
      <vt:lpstr>Paraphrasing Memes - Charlemagne</vt:lpstr>
      <vt:lpstr>Paraphrasing Memes</vt:lpstr>
      <vt:lpstr>Paraphrasing Memes</vt:lpstr>
      <vt:lpstr>Paraphrasing Practice</vt:lpstr>
      <vt:lpstr>Paraphrasing Practice</vt:lpstr>
      <vt:lpstr>Writing  - Academic Voice</vt:lpstr>
      <vt:lpstr>Writing  - Analysis</vt:lpstr>
      <vt:lpstr>Writing - Three-level outline</vt:lpstr>
      <vt:lpstr>Writing - Three-level outline Example</vt:lpstr>
      <vt:lpstr>What’s Due – Level Three Outline</vt:lpstr>
      <vt:lpstr>Journal Entry 12/12/16</vt:lpstr>
      <vt:lpstr>Writing – What’s Required in the Essay?</vt:lpstr>
      <vt:lpstr>Writing – What’s Required in the Essay?</vt:lpstr>
      <vt:lpstr>Writing – What’s Required in the Essay?</vt:lpstr>
      <vt:lpstr>Writing - Examples</vt:lpstr>
      <vt:lpstr>Journal 12/13/16</vt:lpstr>
      <vt:lpstr>Outline Peer Edit</vt:lpstr>
      <vt:lpstr>Journal Entry 12/16/16</vt:lpstr>
      <vt:lpstr>PowerPoint Presentation</vt:lpstr>
      <vt:lpstr>Do:</vt:lpstr>
      <vt:lpstr>Don’t:</vt:lpstr>
      <vt:lpstr>Do:</vt:lpstr>
      <vt:lpstr>Do Not:</vt:lpstr>
      <vt:lpstr>Do:</vt:lpstr>
      <vt:lpstr>Don’t:</vt:lpstr>
      <vt:lpstr>Do:</vt:lpstr>
      <vt:lpstr>Don’t:</vt:lpstr>
      <vt:lpstr>Do:</vt:lpstr>
      <vt:lpstr>Do:</vt:lpstr>
      <vt:lpstr>PowerPoint Presentation</vt:lpstr>
      <vt:lpstr>Essay Writing Reminders…</vt:lpstr>
      <vt:lpstr>PowerPoint Presentation</vt:lpstr>
      <vt:lpstr>Spring Essay 2017</vt:lpstr>
      <vt:lpstr>Writing Refreshers - Research</vt:lpstr>
      <vt:lpstr>Writing Refreshers - Evidence</vt:lpstr>
      <vt:lpstr>Writing Refreshers - Outline</vt:lpstr>
      <vt:lpstr>Writing Refreshers - Introduction</vt:lpstr>
      <vt:lpstr>Writing Refreshers - Conclusion</vt:lpstr>
      <vt:lpstr>Writing Refreshers - Analysis</vt:lpstr>
      <vt:lpstr>Writing Refreshers - General</vt:lpstr>
    </vt:vector>
  </TitlesOfParts>
  <Company>Issaquah School District 411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 Plagiarism</dc:title>
  <dc:creator>Myers, Zachary    SHS - Staff</dc:creator>
  <cp:lastModifiedBy>Santos, Megan    SHS - Staff</cp:lastModifiedBy>
  <cp:revision>56</cp:revision>
  <dcterms:created xsi:type="dcterms:W3CDTF">2016-12-07T18:50:57Z</dcterms:created>
  <dcterms:modified xsi:type="dcterms:W3CDTF">2017-10-19T16:35:42Z</dcterms:modified>
</cp:coreProperties>
</file>