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8" r:id="rId5"/>
    <p:sldId id="267" r:id="rId6"/>
    <p:sldId id="269" r:id="rId7"/>
    <p:sldId id="258" r:id="rId8"/>
    <p:sldId id="270" r:id="rId9"/>
    <p:sldId id="278" r:id="rId10"/>
    <p:sldId id="273" r:id="rId11"/>
    <p:sldId id="272" r:id="rId12"/>
    <p:sldId id="274" r:id="rId13"/>
    <p:sldId id="275" r:id="rId14"/>
    <p:sldId id="277" r:id="rId15"/>
    <p:sldId id="276"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240467-BB18-42BA-8292-1F098E42C07B}"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75506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40467-BB18-42BA-8292-1F098E42C07B}"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301324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40467-BB18-42BA-8292-1F098E42C07B}"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254441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40467-BB18-42BA-8292-1F098E42C07B}"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216443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240467-BB18-42BA-8292-1F098E42C07B}"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215134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40467-BB18-42BA-8292-1F098E42C07B}"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161326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240467-BB18-42BA-8292-1F098E42C07B}"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309820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467-BB18-42BA-8292-1F098E42C07B}"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297995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40467-BB18-42BA-8292-1F098E42C07B}"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78642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0467-BB18-42BA-8292-1F098E42C07B}"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85982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0467-BB18-42BA-8292-1F098E42C07B}"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15E74-91E1-4B8E-96FF-0086787ECC9F}" type="slidenum">
              <a:rPr lang="en-US" smtClean="0"/>
              <a:t>‹#›</a:t>
            </a:fld>
            <a:endParaRPr lang="en-US"/>
          </a:p>
        </p:txBody>
      </p:sp>
    </p:spTree>
    <p:extLst>
      <p:ext uri="{BB962C8B-B14F-4D97-AF65-F5344CB8AC3E}">
        <p14:creationId xmlns:p14="http://schemas.microsoft.com/office/powerpoint/2010/main" val="388181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40467-BB18-42BA-8292-1F098E42C07B}" type="datetimeFigureOut">
              <a:rPr lang="en-US" smtClean="0"/>
              <a:t>12/13/2017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15E74-91E1-4B8E-96FF-0086787ECC9F}" type="slidenum">
              <a:rPr lang="en-US" smtClean="0"/>
              <a:t>‹#›</a:t>
            </a:fld>
            <a:endParaRPr lang="en-US"/>
          </a:p>
        </p:txBody>
      </p:sp>
    </p:spTree>
    <p:extLst>
      <p:ext uri="{BB962C8B-B14F-4D97-AF65-F5344CB8AC3E}">
        <p14:creationId xmlns:p14="http://schemas.microsoft.com/office/powerpoint/2010/main" val="93472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wl.english.purdue.edu/owl/owlprint/5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msbacon.com/documents/MLA_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487" y="329513"/>
            <a:ext cx="10515600" cy="5460271"/>
          </a:xfrm>
        </p:spPr>
        <p:txBody>
          <a:bodyPr>
            <a:normAutofit/>
          </a:bodyPr>
          <a:lstStyle/>
          <a:p>
            <a:pPr marL="0" indent="0" algn="ctr">
              <a:buNone/>
            </a:pPr>
            <a:r>
              <a:rPr lang="en-US" sz="6600" dirty="0" smtClean="0"/>
              <a:t>Get out any notes you have on the Constitution. This includes class notes, reading notes, and your Constitution Scavenger Hunt.</a:t>
            </a:r>
            <a:endParaRPr lang="en-US" sz="6600" dirty="0"/>
          </a:p>
        </p:txBody>
      </p:sp>
    </p:spTree>
    <p:extLst>
      <p:ext uri="{BB962C8B-B14F-4D97-AF65-F5344CB8AC3E}">
        <p14:creationId xmlns:p14="http://schemas.microsoft.com/office/powerpoint/2010/main" val="344276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71154"/>
            <a:ext cx="10515600" cy="5617029"/>
          </a:xfrm>
        </p:spPr>
        <p:txBody>
          <a:bodyPr>
            <a:normAutofit/>
          </a:bodyPr>
          <a:lstStyle/>
          <a:p>
            <a:r>
              <a:rPr lang="en-US" sz="4400" dirty="0">
                <a:solidFill>
                  <a:srgbClr val="660066"/>
                </a:solidFill>
              </a:rPr>
              <a:t>Context  - </a:t>
            </a:r>
            <a:r>
              <a:rPr lang="en-US" sz="4400" dirty="0"/>
              <a:t>background/important facts</a:t>
            </a:r>
          </a:p>
          <a:p>
            <a:r>
              <a:rPr lang="en-US" sz="4400" dirty="0">
                <a:solidFill>
                  <a:srgbClr val="FF0000"/>
                </a:solidFill>
              </a:rPr>
              <a:t>Evidence</a:t>
            </a:r>
            <a:r>
              <a:rPr lang="en-US" sz="4400" dirty="0">
                <a:solidFill>
                  <a:srgbClr val="660066"/>
                </a:solidFill>
              </a:rPr>
              <a:t>  - </a:t>
            </a:r>
            <a:r>
              <a:rPr lang="en-US" sz="4400" dirty="0"/>
              <a:t>facts/examples that support analysis</a:t>
            </a:r>
          </a:p>
          <a:p>
            <a:r>
              <a:rPr lang="en-US" sz="4400" dirty="0">
                <a:solidFill>
                  <a:srgbClr val="FF0000"/>
                </a:solidFill>
              </a:rPr>
              <a:t>Analysis</a:t>
            </a:r>
            <a:r>
              <a:rPr lang="en-US" sz="4400" dirty="0">
                <a:solidFill>
                  <a:srgbClr val="660066"/>
                </a:solidFill>
              </a:rPr>
              <a:t> – </a:t>
            </a:r>
            <a:r>
              <a:rPr lang="en-US" sz="4400" dirty="0"/>
              <a:t>interpretation of how evidence supports your so </a:t>
            </a:r>
            <a:r>
              <a:rPr lang="en-US" sz="4400" dirty="0" smtClean="0"/>
              <a:t>what</a:t>
            </a:r>
          </a:p>
          <a:p>
            <a:pPr lvl="1"/>
            <a:r>
              <a:rPr lang="en-US" sz="3200" dirty="0"/>
              <a:t>You should also include sentences that </a:t>
            </a:r>
            <a:r>
              <a:rPr lang="en-US" sz="3200" dirty="0">
                <a:solidFill>
                  <a:srgbClr val="660066"/>
                </a:solidFill>
              </a:rPr>
              <a:t>connect directly</a:t>
            </a:r>
            <a:r>
              <a:rPr lang="en-US" sz="3200" dirty="0"/>
              <a:t> to your </a:t>
            </a:r>
            <a:r>
              <a:rPr lang="en-US" sz="3200" dirty="0">
                <a:solidFill>
                  <a:srgbClr val="660066"/>
                </a:solidFill>
              </a:rPr>
              <a:t>so what </a:t>
            </a:r>
            <a:r>
              <a:rPr lang="en-US" sz="3200" dirty="0"/>
              <a:t>in your thesis.</a:t>
            </a:r>
          </a:p>
          <a:p>
            <a:pPr lvl="2"/>
            <a:r>
              <a:rPr lang="en-US" sz="2800" dirty="0"/>
              <a:t>Remember your so what is your big idea that you are attempting to prove in your essay</a:t>
            </a:r>
          </a:p>
          <a:p>
            <a:pPr lvl="2"/>
            <a:r>
              <a:rPr lang="en-US" sz="2800" dirty="0"/>
              <a:t>This is true for both LA and SS essays</a:t>
            </a:r>
          </a:p>
          <a:p>
            <a:pPr lvl="1"/>
            <a:endParaRPr lang="en-US" sz="4000" dirty="0"/>
          </a:p>
          <a:p>
            <a:pPr marL="0" indent="0">
              <a:buNone/>
            </a:pPr>
            <a:endParaRPr lang="en-US" dirty="0"/>
          </a:p>
        </p:txBody>
      </p:sp>
    </p:spTree>
    <p:extLst>
      <p:ext uri="{BB962C8B-B14F-4D97-AF65-F5344CB8AC3E}">
        <p14:creationId xmlns:p14="http://schemas.microsoft.com/office/powerpoint/2010/main" val="349302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71154"/>
            <a:ext cx="10515600" cy="5617029"/>
          </a:xfrm>
        </p:spPr>
        <p:txBody>
          <a:bodyPr>
            <a:normAutofit/>
          </a:bodyPr>
          <a:lstStyle/>
          <a:p>
            <a:r>
              <a:rPr lang="en-US" sz="4400" dirty="0" smtClean="0">
                <a:solidFill>
                  <a:srgbClr val="FF0000"/>
                </a:solidFill>
              </a:rPr>
              <a:t>Transitional </a:t>
            </a:r>
            <a:r>
              <a:rPr lang="en-US" sz="4400" dirty="0">
                <a:solidFill>
                  <a:srgbClr val="FF0000"/>
                </a:solidFill>
              </a:rPr>
              <a:t>sentence  </a:t>
            </a:r>
            <a:r>
              <a:rPr lang="en-US" sz="4400" dirty="0" smtClean="0">
                <a:solidFill>
                  <a:srgbClr val="FF0000"/>
                </a:solidFill>
              </a:rPr>
              <a:t>- </a:t>
            </a:r>
            <a:r>
              <a:rPr lang="en-US" sz="4400" dirty="0" smtClean="0"/>
              <a:t>bridges between the parts of your paper</a:t>
            </a:r>
          </a:p>
          <a:p>
            <a:pPr lvl="1"/>
            <a:r>
              <a:rPr lang="en-US" sz="4000" dirty="0" smtClean="0"/>
              <a:t>Cue readers to interpretations</a:t>
            </a:r>
          </a:p>
          <a:p>
            <a:pPr lvl="1"/>
            <a:r>
              <a:rPr lang="en-US" sz="4000" dirty="0" smtClean="0"/>
              <a:t>Connects ideas/paragraphs so paper flows smoothly</a:t>
            </a:r>
          </a:p>
          <a:p>
            <a:pPr marL="0" indent="0">
              <a:buNone/>
            </a:pPr>
            <a:r>
              <a:rPr lang="en-US" sz="2400" dirty="0">
                <a:solidFill>
                  <a:srgbClr val="660066"/>
                </a:solidFill>
                <a:hlinkClick r:id="rId2"/>
              </a:rPr>
              <a:t>https://owl.english.purdue.edu/owl/owlprint/574</a:t>
            </a:r>
            <a:r>
              <a:rPr lang="en-US" sz="2400" dirty="0" smtClean="0">
                <a:solidFill>
                  <a:srgbClr val="660066"/>
                </a:solidFill>
                <a:hlinkClick r:id="rId2"/>
              </a:rPr>
              <a:t>/</a:t>
            </a:r>
            <a:r>
              <a:rPr lang="en-US" sz="2400" dirty="0" smtClean="0">
                <a:solidFill>
                  <a:srgbClr val="660066"/>
                </a:solidFill>
              </a:rPr>
              <a:t> </a:t>
            </a:r>
            <a:endParaRPr lang="en-US" sz="2400" dirty="0">
              <a:solidFill>
                <a:srgbClr val="660066"/>
              </a:solidFill>
            </a:endParaRPr>
          </a:p>
          <a:p>
            <a:pPr marL="0" indent="0">
              <a:buNone/>
            </a:pPr>
            <a:endParaRPr lang="en-US" dirty="0"/>
          </a:p>
        </p:txBody>
      </p:sp>
    </p:spTree>
    <p:extLst>
      <p:ext uri="{BB962C8B-B14F-4D97-AF65-F5344CB8AC3E}">
        <p14:creationId xmlns:p14="http://schemas.microsoft.com/office/powerpoint/2010/main" val="584156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3509" y="1071154"/>
            <a:ext cx="11612880" cy="5617029"/>
          </a:xfrm>
        </p:spPr>
        <p:txBody>
          <a:bodyPr>
            <a:normAutofit/>
          </a:bodyPr>
          <a:lstStyle/>
          <a:p>
            <a:r>
              <a:rPr lang="en-US" sz="3600" dirty="0"/>
              <a:t>Recognizing a well written paragraph</a:t>
            </a:r>
          </a:p>
          <a:p>
            <a:pPr lvl="1"/>
            <a:r>
              <a:rPr lang="en-US" sz="3600" dirty="0"/>
              <a:t>We are going to read a couple of short paragraphs and look for the elements I just explained </a:t>
            </a:r>
          </a:p>
          <a:p>
            <a:pPr lvl="1"/>
            <a:r>
              <a:rPr lang="en-US" sz="3600" dirty="0"/>
              <a:t>You are welcome to write on the sheets that you are given</a:t>
            </a:r>
          </a:p>
          <a:p>
            <a:pPr lvl="1"/>
            <a:r>
              <a:rPr lang="en-US" sz="3600" dirty="0" smtClean="0">
                <a:solidFill>
                  <a:srgbClr val="660066"/>
                </a:solidFill>
              </a:rPr>
              <a:t>Read</a:t>
            </a:r>
            <a:r>
              <a:rPr lang="en-US" sz="3600" dirty="0" smtClean="0"/>
              <a:t> </a:t>
            </a:r>
            <a:r>
              <a:rPr lang="en-US" sz="3600" dirty="0" smtClean="0">
                <a:solidFill>
                  <a:srgbClr val="660066"/>
                </a:solidFill>
              </a:rPr>
              <a:t>Paragraph 1 </a:t>
            </a:r>
            <a:r>
              <a:rPr lang="en-US" sz="3600" dirty="0" smtClean="0"/>
              <a:t>and try to </a:t>
            </a:r>
            <a:r>
              <a:rPr lang="en-US" sz="3600" dirty="0" smtClean="0">
                <a:solidFill>
                  <a:srgbClr val="660066"/>
                </a:solidFill>
              </a:rPr>
              <a:t>identify</a:t>
            </a:r>
            <a:r>
              <a:rPr lang="en-US" sz="3600" dirty="0" smtClean="0"/>
              <a:t> the main parts of the thesis statement by highlighting/underlining and annotating.</a:t>
            </a:r>
          </a:p>
          <a:p>
            <a:pPr lvl="1"/>
            <a:r>
              <a:rPr lang="en-US" sz="4000" dirty="0">
                <a:solidFill>
                  <a:srgbClr val="0000FF"/>
                </a:solidFill>
              </a:rPr>
              <a:t>When you are done, discuss it with your table</a:t>
            </a:r>
          </a:p>
          <a:p>
            <a:pPr lvl="1"/>
            <a:endParaRPr lang="en-US" sz="4000" dirty="0"/>
          </a:p>
          <a:p>
            <a:pPr marL="0" indent="0">
              <a:buNone/>
            </a:pPr>
            <a:endParaRPr lang="en-US" dirty="0"/>
          </a:p>
        </p:txBody>
      </p:sp>
    </p:spTree>
    <p:extLst>
      <p:ext uri="{BB962C8B-B14F-4D97-AF65-F5344CB8AC3E}">
        <p14:creationId xmlns:p14="http://schemas.microsoft.com/office/powerpoint/2010/main" val="406280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3509" y="1071154"/>
            <a:ext cx="11612880" cy="5617029"/>
          </a:xfrm>
        </p:spPr>
        <p:txBody>
          <a:bodyPr>
            <a:normAutofit/>
          </a:bodyPr>
          <a:lstStyle/>
          <a:p>
            <a:r>
              <a:rPr lang="en-US" sz="4400" dirty="0" smtClean="0">
                <a:solidFill>
                  <a:srgbClr val="FF0000"/>
                </a:solidFill>
              </a:rPr>
              <a:t>Now it’s your turn!</a:t>
            </a:r>
            <a:endParaRPr lang="en-US" sz="4400" dirty="0">
              <a:solidFill>
                <a:srgbClr val="FF0000"/>
              </a:solidFill>
            </a:endParaRPr>
          </a:p>
          <a:p>
            <a:pPr lvl="1"/>
            <a:r>
              <a:rPr lang="en-US" sz="4400" dirty="0" smtClean="0">
                <a:solidFill>
                  <a:srgbClr val="660066"/>
                </a:solidFill>
              </a:rPr>
              <a:t>Read</a:t>
            </a:r>
            <a:r>
              <a:rPr lang="en-US" sz="4400" dirty="0"/>
              <a:t> </a:t>
            </a:r>
            <a:r>
              <a:rPr lang="en-US" sz="4400" dirty="0" smtClean="0">
                <a:solidFill>
                  <a:srgbClr val="660066"/>
                </a:solidFill>
              </a:rPr>
              <a:t>Paragraph 2 </a:t>
            </a:r>
            <a:r>
              <a:rPr lang="en-US" sz="4400" dirty="0" smtClean="0"/>
              <a:t>and answer the questions on the back using what you read</a:t>
            </a:r>
          </a:p>
          <a:p>
            <a:pPr lvl="2"/>
            <a:r>
              <a:rPr lang="en-US" sz="4000" dirty="0"/>
              <a:t>Some of this will be tough to answer, you may not understand, but do your best based on what you </a:t>
            </a:r>
            <a:r>
              <a:rPr lang="en-US" sz="4000" dirty="0" smtClean="0"/>
              <a:t>know</a:t>
            </a:r>
          </a:p>
          <a:p>
            <a:pPr lvl="1"/>
            <a:r>
              <a:rPr lang="en-US" sz="4800" dirty="0">
                <a:solidFill>
                  <a:srgbClr val="0000FF"/>
                </a:solidFill>
              </a:rPr>
              <a:t>When you are done, discuss it with your table</a:t>
            </a:r>
          </a:p>
          <a:p>
            <a:pPr lvl="1"/>
            <a:endParaRPr lang="en-US" sz="4000" dirty="0"/>
          </a:p>
          <a:p>
            <a:pPr marL="0" indent="0">
              <a:buNone/>
            </a:pPr>
            <a:endParaRPr lang="en-US" dirty="0"/>
          </a:p>
        </p:txBody>
      </p:sp>
    </p:spTree>
    <p:extLst>
      <p:ext uri="{BB962C8B-B14F-4D97-AF65-F5344CB8AC3E}">
        <p14:creationId xmlns:p14="http://schemas.microsoft.com/office/powerpoint/2010/main" val="364102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3509" y="1071154"/>
            <a:ext cx="11612880" cy="5617029"/>
          </a:xfrm>
        </p:spPr>
        <p:txBody>
          <a:bodyPr>
            <a:normAutofit lnSpcReduction="10000"/>
          </a:bodyPr>
          <a:lstStyle/>
          <a:p>
            <a:r>
              <a:rPr lang="en-US" sz="4000" dirty="0"/>
              <a:t>What should analysis do?</a:t>
            </a:r>
          </a:p>
          <a:p>
            <a:pPr lvl="1"/>
            <a:r>
              <a:rPr lang="en-US" sz="4000" dirty="0">
                <a:solidFill>
                  <a:srgbClr val="660066"/>
                </a:solidFill>
              </a:rPr>
              <a:t>Explain your evidence </a:t>
            </a:r>
            <a:r>
              <a:rPr lang="en-US" sz="4000" dirty="0"/>
              <a:t>- if needed</a:t>
            </a:r>
          </a:p>
          <a:p>
            <a:pPr lvl="1"/>
            <a:r>
              <a:rPr lang="en-US" sz="4000" dirty="0">
                <a:solidFill>
                  <a:srgbClr val="660066"/>
                </a:solidFill>
              </a:rPr>
              <a:t>Explain why </a:t>
            </a:r>
            <a:r>
              <a:rPr lang="en-US" sz="4000" dirty="0"/>
              <a:t>your evidence is proving your argument</a:t>
            </a:r>
          </a:p>
          <a:p>
            <a:pPr lvl="1"/>
            <a:r>
              <a:rPr lang="en-US" sz="4000" dirty="0">
                <a:solidFill>
                  <a:srgbClr val="660066"/>
                </a:solidFill>
              </a:rPr>
              <a:t>Explain how </a:t>
            </a:r>
            <a:r>
              <a:rPr lang="en-US" sz="4000" dirty="0"/>
              <a:t>your evidence connects to your argument</a:t>
            </a:r>
          </a:p>
          <a:p>
            <a:r>
              <a:rPr lang="en-US" sz="4000" dirty="0"/>
              <a:t>You analysis should </a:t>
            </a:r>
            <a:r>
              <a:rPr lang="en-US" sz="4000" dirty="0">
                <a:solidFill>
                  <a:srgbClr val="FF0000"/>
                </a:solidFill>
              </a:rPr>
              <a:t>not</a:t>
            </a:r>
            <a:r>
              <a:rPr lang="en-US" sz="4000" dirty="0"/>
              <a:t>…</a:t>
            </a:r>
          </a:p>
          <a:p>
            <a:pPr lvl="1"/>
            <a:r>
              <a:rPr lang="en-US" sz="4000" dirty="0"/>
              <a:t>Restate your evidence</a:t>
            </a:r>
          </a:p>
          <a:p>
            <a:pPr lvl="1"/>
            <a:r>
              <a:rPr lang="en-US" sz="4000" dirty="0"/>
              <a:t>Argue something that isn’t in your thesis/</a:t>
            </a:r>
            <a:r>
              <a:rPr lang="en-US" sz="4000" dirty="0" err="1"/>
              <a:t>bts</a:t>
            </a:r>
            <a:endParaRPr lang="en-US" sz="4000" dirty="0"/>
          </a:p>
          <a:p>
            <a:pPr lvl="1"/>
            <a:r>
              <a:rPr lang="en-US" sz="4000" dirty="0"/>
              <a:t>Be someone else's argument (without properly citing it) </a:t>
            </a:r>
          </a:p>
          <a:p>
            <a:pPr marL="457200" lvl="1" indent="0">
              <a:buNone/>
            </a:pPr>
            <a:endParaRPr lang="en-US" sz="4000" dirty="0"/>
          </a:p>
          <a:p>
            <a:pPr marL="0" indent="0">
              <a:buNone/>
            </a:pPr>
            <a:endParaRPr lang="en-US" dirty="0"/>
          </a:p>
        </p:txBody>
      </p:sp>
    </p:spTree>
    <p:extLst>
      <p:ext uri="{BB962C8B-B14F-4D97-AF65-F5344CB8AC3E}">
        <p14:creationId xmlns:p14="http://schemas.microsoft.com/office/powerpoint/2010/main" val="351522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195944"/>
            <a:ext cx="11612880" cy="6492240"/>
          </a:xfrm>
        </p:spPr>
        <p:txBody>
          <a:bodyPr>
            <a:normAutofit fontScale="47500" lnSpcReduction="20000"/>
          </a:bodyPr>
          <a:lstStyle/>
          <a:p>
            <a:pPr marL="0" indent="0" algn="ctr">
              <a:buNone/>
            </a:pPr>
            <a:r>
              <a:rPr lang="en-US" sz="7000" b="1" dirty="0" smtClean="0">
                <a:solidFill>
                  <a:srgbClr val="FF0000"/>
                </a:solidFill>
                <a:latin typeface="Times New Roman" panose="02020603050405020304" pitchFamily="18" charset="0"/>
                <a:cs typeface="Times New Roman" panose="02020603050405020304" pitchFamily="18" charset="0"/>
              </a:rPr>
              <a:t>Homework Due Tuesday 10/24</a:t>
            </a:r>
            <a:endParaRPr lang="en-US" sz="7000"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7000" dirty="0" smtClean="0"/>
              <a:t>Using the thesis statement you created yesterday and your notes/knowledge of the Constitution, </a:t>
            </a:r>
            <a:r>
              <a:rPr lang="en-US" sz="7000" dirty="0" smtClean="0">
                <a:solidFill>
                  <a:srgbClr val="FF0000"/>
                </a:solidFill>
              </a:rPr>
              <a:t>write one paragraph </a:t>
            </a:r>
            <a:r>
              <a:rPr lang="en-US" sz="7000" dirty="0" smtClean="0"/>
              <a:t>to develop your idea. Be sure to include the elements of a good paragraph that we discussed today.</a:t>
            </a:r>
          </a:p>
          <a:p>
            <a:pPr marL="0" indent="0" algn="ctr">
              <a:buNone/>
            </a:pPr>
            <a:endParaRPr lang="en-US" sz="7000" dirty="0" smtClean="0"/>
          </a:p>
          <a:p>
            <a:pPr lvl="1" algn="ctr"/>
            <a:r>
              <a:rPr lang="en-US" sz="7000" dirty="0" smtClean="0">
                <a:solidFill>
                  <a:srgbClr val="660066"/>
                </a:solidFill>
              </a:rPr>
              <a:t>Body thesis statement</a:t>
            </a:r>
          </a:p>
          <a:p>
            <a:pPr lvl="1" algn="ctr"/>
            <a:r>
              <a:rPr lang="en-US" sz="7000" dirty="0" smtClean="0">
                <a:solidFill>
                  <a:srgbClr val="660066"/>
                </a:solidFill>
              </a:rPr>
              <a:t>Context</a:t>
            </a:r>
          </a:p>
          <a:p>
            <a:pPr lvl="1" algn="ctr"/>
            <a:r>
              <a:rPr lang="en-US" sz="7000" dirty="0" smtClean="0">
                <a:solidFill>
                  <a:srgbClr val="660066"/>
                </a:solidFill>
              </a:rPr>
              <a:t>Evidence</a:t>
            </a:r>
          </a:p>
          <a:p>
            <a:pPr lvl="1" algn="ctr"/>
            <a:r>
              <a:rPr lang="en-US" sz="7000" dirty="0" smtClean="0">
                <a:solidFill>
                  <a:srgbClr val="660066"/>
                </a:solidFill>
              </a:rPr>
              <a:t>Analysis</a:t>
            </a:r>
          </a:p>
          <a:p>
            <a:pPr lvl="1" algn="ctr"/>
            <a:r>
              <a:rPr lang="en-US" sz="7000" dirty="0" smtClean="0">
                <a:solidFill>
                  <a:srgbClr val="660066"/>
                </a:solidFill>
              </a:rPr>
              <a:t>Transitional sentence</a:t>
            </a:r>
          </a:p>
          <a:p>
            <a:pPr marL="457200" lvl="1" indent="0" algn="ctr">
              <a:buNone/>
            </a:pPr>
            <a:endParaRPr lang="en-US" sz="7000" dirty="0" smtClean="0">
              <a:solidFill>
                <a:srgbClr val="660066"/>
              </a:solidFill>
            </a:endParaRPr>
          </a:p>
          <a:p>
            <a:pPr marL="457200" lvl="1" indent="0" algn="ctr">
              <a:buNone/>
            </a:pPr>
            <a:r>
              <a:rPr lang="en-US" sz="7000" dirty="0" smtClean="0"/>
              <a:t>Feel free to research for additional evidence if you can’t find what you want in your notes. Just include a citation!</a:t>
            </a:r>
          </a:p>
          <a:p>
            <a:pPr marL="0" indent="0">
              <a:buNone/>
            </a:pPr>
            <a:r>
              <a:rPr lang="en-US" sz="4400" dirty="0"/>
              <a:t>	</a:t>
            </a:r>
            <a:endParaRPr lang="en-US" sz="4800" dirty="0"/>
          </a:p>
          <a:p>
            <a:pPr lvl="1"/>
            <a:endParaRPr lang="en-US" sz="4000" dirty="0"/>
          </a:p>
          <a:p>
            <a:pPr marL="0" indent="0">
              <a:buNone/>
            </a:pPr>
            <a:endParaRPr lang="en-US" dirty="0"/>
          </a:p>
        </p:txBody>
      </p:sp>
    </p:spTree>
    <p:extLst>
      <p:ext uri="{BB962C8B-B14F-4D97-AF65-F5344CB8AC3E}">
        <p14:creationId xmlns:p14="http://schemas.microsoft.com/office/powerpoint/2010/main" val="347063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2863" y="234089"/>
            <a:ext cx="7772400" cy="1294266"/>
          </a:xfrm>
        </p:spPr>
        <p:txBody>
          <a:bodyPr>
            <a:normAutofit/>
          </a:bodyPr>
          <a:lstStyle/>
          <a:p>
            <a:r>
              <a:rPr lang="en-US" sz="7200" b="1" dirty="0">
                <a:solidFill>
                  <a:srgbClr val="0000FF"/>
                </a:solidFill>
                <a:latin typeface="Times New Roman" panose="02020603050405020304" pitchFamily="18" charset="0"/>
                <a:cs typeface="Times New Roman" panose="02020603050405020304" pitchFamily="18" charset="0"/>
              </a:rPr>
              <a:t>Warm Up </a:t>
            </a:r>
            <a:r>
              <a:rPr lang="en-US" sz="7200" b="1" dirty="0" smtClean="0">
                <a:solidFill>
                  <a:srgbClr val="0000FF"/>
                </a:solidFill>
                <a:latin typeface="Times New Roman" panose="02020603050405020304" pitchFamily="18" charset="0"/>
                <a:cs typeface="Times New Roman" panose="02020603050405020304" pitchFamily="18" charset="0"/>
              </a:rPr>
              <a:t>12/13</a:t>
            </a:r>
            <a:endParaRPr lang="en-US" sz="7200"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68137" y="1528355"/>
            <a:ext cx="8281852" cy="2606040"/>
          </a:xfrm>
        </p:spPr>
        <p:txBody>
          <a:bodyPr>
            <a:normAutofit/>
          </a:bodyPr>
          <a:lstStyle/>
          <a:p>
            <a:r>
              <a:rPr lang="en-US" sz="4800" dirty="0" smtClean="0"/>
              <a:t>How did your rough draft go? What do you most need help on right now?</a:t>
            </a:r>
            <a:endParaRPr lang="en-US" sz="4800" dirty="0"/>
          </a:p>
        </p:txBody>
      </p:sp>
    </p:spTree>
    <p:extLst>
      <p:ext uri="{BB962C8B-B14F-4D97-AF65-F5344CB8AC3E}">
        <p14:creationId xmlns:p14="http://schemas.microsoft.com/office/powerpoint/2010/main" val="3286524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79400" y="111127"/>
            <a:ext cx="10515600" cy="1069973"/>
          </a:xfrm>
        </p:spPr>
        <p:txBody>
          <a:bodyPr/>
          <a:lstStyle/>
          <a:p>
            <a:pPr eaLnBrk="1" hangingPunct="1"/>
            <a:r>
              <a:rPr lang="en-US" b="1" dirty="0" smtClean="0">
                <a:solidFill>
                  <a:srgbClr val="0000FF"/>
                </a:solidFill>
                <a:latin typeface="Times New Roman" panose="02020603050405020304" pitchFamily="18" charset="0"/>
                <a:cs typeface="Times New Roman" panose="02020603050405020304" pitchFamily="18" charset="0"/>
              </a:rPr>
              <a:t>Introduction</a:t>
            </a:r>
          </a:p>
        </p:txBody>
      </p:sp>
      <p:sp>
        <p:nvSpPr>
          <p:cNvPr id="6147" name="Rectangle 3"/>
          <p:cNvSpPr>
            <a:spLocks noGrp="1" noChangeArrowheads="1"/>
          </p:cNvSpPr>
          <p:nvPr>
            <p:ph sz="quarter" idx="1"/>
          </p:nvPr>
        </p:nvSpPr>
        <p:spPr>
          <a:xfrm>
            <a:off x="457200" y="1066800"/>
            <a:ext cx="10896600" cy="5110163"/>
          </a:xfrm>
        </p:spPr>
        <p:txBody>
          <a:bodyPr/>
          <a:lstStyle/>
          <a:p>
            <a:pPr eaLnBrk="1" hangingPunct="1"/>
            <a:r>
              <a:rPr lang="en-US" sz="3200" dirty="0">
                <a:latin typeface="Candara" pitchFamily="34" charset="0"/>
              </a:rPr>
              <a:t>Hook choices</a:t>
            </a:r>
          </a:p>
          <a:p>
            <a:pPr lvl="1" eaLnBrk="1" hangingPunct="1"/>
            <a:r>
              <a:rPr lang="en-US" sz="3200" i="1" dirty="0">
                <a:latin typeface="Candara" pitchFamily="34" charset="0"/>
              </a:rPr>
              <a:t>Integrated</a:t>
            </a:r>
            <a:r>
              <a:rPr lang="en-US" sz="3200" dirty="0">
                <a:latin typeface="Candara" pitchFamily="34" charset="0"/>
              </a:rPr>
              <a:t> Quote</a:t>
            </a:r>
          </a:p>
          <a:p>
            <a:pPr lvl="1" eaLnBrk="1" hangingPunct="1"/>
            <a:r>
              <a:rPr lang="en-US" sz="3200" dirty="0">
                <a:latin typeface="Candara" pitchFamily="34" charset="0"/>
              </a:rPr>
              <a:t>Anecdote</a:t>
            </a:r>
          </a:p>
          <a:p>
            <a:pPr lvl="1" eaLnBrk="1" hangingPunct="1"/>
            <a:r>
              <a:rPr lang="en-US" sz="3200" dirty="0">
                <a:latin typeface="Candara" pitchFamily="34" charset="0"/>
              </a:rPr>
              <a:t>Interesting Historical Content</a:t>
            </a:r>
          </a:p>
          <a:p>
            <a:pPr lvl="1" eaLnBrk="1" hangingPunct="1">
              <a:buFontTx/>
              <a:buNone/>
            </a:pPr>
            <a:r>
              <a:rPr lang="en-US" sz="3200" dirty="0">
                <a:latin typeface="Candara" pitchFamily="34" charset="0"/>
              </a:rPr>
              <a:t>		DO NOT START YOUR PAPER WITH A QUESTION</a:t>
            </a:r>
            <a:endParaRPr lang="en-US" sz="2800" dirty="0">
              <a:latin typeface="Candara" pitchFamily="34" charset="0"/>
            </a:endParaRPr>
          </a:p>
          <a:p>
            <a:pPr eaLnBrk="1" hangingPunct="1"/>
            <a:r>
              <a:rPr lang="en-US" sz="3200" dirty="0">
                <a:latin typeface="Candara" pitchFamily="34" charset="0"/>
              </a:rPr>
              <a:t>Topical Introductory Content</a:t>
            </a:r>
          </a:p>
          <a:p>
            <a:pPr lvl="1" eaLnBrk="1" hangingPunct="1"/>
            <a:r>
              <a:rPr lang="en-US" sz="2800" dirty="0">
                <a:latin typeface="Candara" pitchFamily="34" charset="0"/>
              </a:rPr>
              <a:t>Introduce the reader to the topic and the topic’s context in history.</a:t>
            </a:r>
          </a:p>
          <a:p>
            <a:pPr lvl="1" eaLnBrk="1" hangingPunct="1"/>
            <a:endParaRPr lang="en-US" sz="2800" dirty="0">
              <a:latin typeface="Candara" pitchFamily="34" charset="0"/>
            </a:endParaRPr>
          </a:p>
          <a:p>
            <a:pPr eaLnBrk="1" hangingPunct="1"/>
            <a:r>
              <a:rPr lang="en-US" sz="3200" dirty="0">
                <a:latin typeface="Candara" pitchFamily="34" charset="0"/>
              </a:rPr>
              <a:t>Well-developed Thesis Statement</a:t>
            </a:r>
          </a:p>
          <a:p>
            <a:pPr lvl="1" eaLnBrk="1" hangingPunct="1">
              <a:buFontTx/>
              <a:buNone/>
            </a:pPr>
            <a:endParaRPr lang="en-US" sz="2000" dirty="0">
              <a:solidFill>
                <a:srgbClr val="FF6600"/>
              </a:solidFill>
            </a:endParaRPr>
          </a:p>
          <a:p>
            <a:pPr lvl="1" eaLnBrk="1" hangingPunct="1"/>
            <a:endParaRPr lang="en-US" dirty="0"/>
          </a:p>
        </p:txBody>
      </p:sp>
    </p:spTree>
    <p:extLst>
      <p:ext uri="{BB962C8B-B14F-4D97-AF65-F5344CB8AC3E}">
        <p14:creationId xmlns:p14="http://schemas.microsoft.com/office/powerpoint/2010/main" val="2757383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7900" y="533400"/>
            <a:ext cx="9867900" cy="6172200"/>
          </a:xfrm>
        </p:spPr>
        <p:txBody>
          <a:bodyPr>
            <a:normAutofit/>
          </a:bodyPr>
          <a:lstStyle/>
          <a:p>
            <a:pPr marL="0" indent="0">
              <a:buNone/>
            </a:pPr>
            <a:r>
              <a:rPr lang="en-US" sz="3400" i="1" dirty="0"/>
              <a:t>“The </a:t>
            </a:r>
            <a:r>
              <a:rPr lang="en-US" sz="3400" b="1" i="1" dirty="0"/>
              <a:t>introduction</a:t>
            </a:r>
            <a:r>
              <a:rPr lang="en-US" sz="3400" i="1" dirty="0"/>
              <a:t> and </a:t>
            </a:r>
            <a:r>
              <a:rPr lang="en-US" sz="3400" b="1" i="1" dirty="0"/>
              <a:t>conclusion</a:t>
            </a:r>
            <a:r>
              <a:rPr lang="en-US" sz="3400" i="1" dirty="0"/>
              <a:t> to a paper can be understood as a type of transition . . . At the beginning of a paper, the introduction serves as a </a:t>
            </a:r>
            <a:r>
              <a:rPr lang="en-US" sz="3400" b="1" i="1" dirty="0"/>
              <a:t>transition</a:t>
            </a:r>
            <a:r>
              <a:rPr lang="en-US" sz="3400" i="1" dirty="0"/>
              <a:t> by moving the reader from the world outside of your paper to the world within. At the end of the paper, the conclusion works in the opposite direction by moving readers from the world of your paper back to their own world ...” </a:t>
            </a:r>
            <a:r>
              <a:rPr lang="en-US" sz="1600" dirty="0"/>
              <a:t>(Bacon 151)</a:t>
            </a:r>
          </a:p>
        </p:txBody>
      </p:sp>
    </p:spTree>
    <p:extLst>
      <p:ext uri="{BB962C8B-B14F-4D97-AF65-F5344CB8AC3E}">
        <p14:creationId xmlns:p14="http://schemas.microsoft.com/office/powerpoint/2010/main" val="3503077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458200" cy="1079500"/>
          </a:xfrm>
        </p:spPr>
        <p:txBody>
          <a:bodyPr>
            <a:normAutofit fontScale="90000"/>
          </a:bodyPr>
          <a:lstStyle/>
          <a:p>
            <a:r>
              <a:rPr lang="en-US" b="1" dirty="0">
                <a:solidFill>
                  <a:srgbClr val="0000FF"/>
                </a:solidFill>
                <a:latin typeface="Times New Roman" panose="02020603050405020304" pitchFamily="18" charset="0"/>
                <a:cs typeface="Times New Roman" panose="02020603050405020304" pitchFamily="18" charset="0"/>
              </a:rPr>
              <a:t>Purpose of Introductions:</a:t>
            </a:r>
          </a:p>
        </p:txBody>
      </p:sp>
      <p:sp>
        <p:nvSpPr>
          <p:cNvPr id="3" name="Content Placeholder 2"/>
          <p:cNvSpPr>
            <a:spLocks noGrp="1"/>
          </p:cNvSpPr>
          <p:nvPr>
            <p:ph type="body" idx="1"/>
          </p:nvPr>
        </p:nvSpPr>
        <p:spPr>
          <a:xfrm>
            <a:off x="876300" y="1231900"/>
            <a:ext cx="10172700" cy="5473700"/>
          </a:xfrm>
        </p:spPr>
        <p:txBody>
          <a:bodyPr>
            <a:noAutofit/>
          </a:bodyPr>
          <a:lstStyle/>
          <a:p>
            <a:pPr marL="457200" indent="-457200">
              <a:buFont typeface="+mj-lt"/>
              <a:buAutoNum type="arabicPeriod"/>
            </a:pPr>
            <a:r>
              <a:rPr lang="en-US" sz="4800" b="1" dirty="0">
                <a:effectLst>
                  <a:outerShdw blurRad="38100" dist="38100" dir="2700000" algn="tl">
                    <a:srgbClr val="000000">
                      <a:alpha val="43137"/>
                    </a:srgbClr>
                  </a:outerShdw>
                </a:effectLst>
              </a:rPr>
              <a:t>Hook</a:t>
            </a:r>
            <a:r>
              <a:rPr lang="en-US" sz="4000" b="1" dirty="0"/>
              <a:t> </a:t>
            </a:r>
            <a:r>
              <a:rPr lang="en-US" sz="3200" dirty="0"/>
              <a:t>(interest the reader whilst introducing the main idea) </a:t>
            </a:r>
          </a:p>
          <a:p>
            <a:pPr marL="457200" indent="-457200">
              <a:buFont typeface="+mj-lt"/>
              <a:buAutoNum type="arabicPeriod"/>
            </a:pPr>
            <a:r>
              <a:rPr lang="en-US" sz="4800" b="1" dirty="0">
                <a:effectLst>
                  <a:outerShdw blurRad="38100" dist="38100" dir="2700000" algn="tl">
                    <a:srgbClr val="000000">
                      <a:alpha val="43137"/>
                    </a:srgbClr>
                  </a:outerShdw>
                </a:effectLst>
              </a:rPr>
              <a:t>Context</a:t>
            </a:r>
            <a:r>
              <a:rPr lang="en-US" sz="4400" b="1" dirty="0">
                <a:effectLst>
                  <a:outerShdw blurRad="38100" dist="38100" dir="2700000" algn="tl">
                    <a:srgbClr val="000000">
                      <a:alpha val="43137"/>
                    </a:srgbClr>
                  </a:outerShdw>
                </a:effectLst>
              </a:rPr>
              <a:t> </a:t>
            </a:r>
            <a:r>
              <a:rPr lang="en-US" sz="3200" dirty="0"/>
              <a:t>(introduce the novel—by title and author—and summarize important information related to your thesis)</a:t>
            </a:r>
          </a:p>
          <a:p>
            <a:pPr marL="457200" indent="-457200">
              <a:buFont typeface="+mj-lt"/>
              <a:buAutoNum type="arabicPeriod"/>
            </a:pPr>
            <a:r>
              <a:rPr lang="en-US" sz="4800" b="1" dirty="0">
                <a:effectLst>
                  <a:outerShdw blurRad="38100" dist="38100" dir="2700000" algn="tl">
                    <a:srgbClr val="000000">
                      <a:alpha val="43137"/>
                    </a:srgbClr>
                  </a:outerShdw>
                </a:effectLst>
              </a:rPr>
              <a:t>Thesis</a:t>
            </a:r>
            <a:r>
              <a:rPr lang="en-US" sz="4800" b="1" dirty="0"/>
              <a:t> </a:t>
            </a:r>
            <a:r>
              <a:rPr lang="en-US" sz="3200" b="1" dirty="0"/>
              <a:t>(state your argument) </a:t>
            </a:r>
            <a:endParaRPr lang="en-US" sz="3200" dirty="0"/>
          </a:p>
        </p:txBody>
      </p:sp>
    </p:spTree>
    <p:extLst>
      <p:ext uri="{BB962C8B-B14F-4D97-AF65-F5344CB8AC3E}">
        <p14:creationId xmlns:p14="http://schemas.microsoft.com/office/powerpoint/2010/main" val="17460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3876" y="2158641"/>
            <a:ext cx="9144000" cy="755864"/>
          </a:xfrm>
        </p:spPr>
        <p:txBody>
          <a:bodyPr>
            <a:normAutofit fontScale="90000"/>
          </a:bodyPr>
          <a:lstStyle/>
          <a:p>
            <a:r>
              <a:rPr lang="en-US" b="1" dirty="0" smtClean="0">
                <a:solidFill>
                  <a:srgbClr val="0000FF"/>
                </a:solidFill>
                <a:latin typeface="Times New Roman" panose="02020603050405020304" pitchFamily="18" charset="0"/>
                <a:cs typeface="Times New Roman" panose="02020603050405020304" pitchFamily="18" charset="0"/>
              </a:rPr>
              <a:t/>
            </a:r>
            <a:br>
              <a:rPr lang="en-US" b="1" dirty="0" smtClean="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
            </a:r>
            <a:br>
              <a:rPr lang="en-US" b="1" dirty="0">
                <a:solidFill>
                  <a:srgbClr val="0000FF"/>
                </a:solidFill>
                <a:latin typeface="Times New Roman" panose="02020603050405020304" pitchFamily="18" charset="0"/>
                <a:cs typeface="Times New Roman" panose="02020603050405020304" pitchFamily="18" charset="0"/>
              </a:rPr>
            </a:br>
            <a:r>
              <a:rPr lang="en-US" b="1" dirty="0" smtClean="0">
                <a:solidFill>
                  <a:srgbClr val="0000FF"/>
                </a:solidFill>
                <a:latin typeface="Times New Roman" panose="02020603050405020304" pitchFamily="18" charset="0"/>
                <a:cs typeface="Times New Roman" panose="02020603050405020304" pitchFamily="18" charset="0"/>
              </a:rPr>
              <a:t>Warm Up 10/19</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73876" y="3006507"/>
            <a:ext cx="9144000" cy="2688306"/>
          </a:xfrm>
        </p:spPr>
        <p:txBody>
          <a:bodyPr>
            <a:normAutofit/>
          </a:bodyPr>
          <a:lstStyle/>
          <a:p>
            <a:r>
              <a:rPr lang="en-US" sz="4800" dirty="0" smtClean="0"/>
              <a:t>What are the 3 parts of a thesis statement? Explain what each part is supposed to do.</a:t>
            </a:r>
            <a:endParaRPr lang="en-US" sz="4800" dirty="0"/>
          </a:p>
        </p:txBody>
      </p:sp>
      <p:sp>
        <p:nvSpPr>
          <p:cNvPr id="4" name="TextBox 3"/>
          <p:cNvSpPr txBox="1"/>
          <p:nvPr/>
        </p:nvSpPr>
        <p:spPr>
          <a:xfrm>
            <a:off x="964276" y="681644"/>
            <a:ext cx="9626139" cy="1384995"/>
          </a:xfrm>
          <a:prstGeom prst="rect">
            <a:avLst/>
          </a:prstGeom>
          <a:noFill/>
        </p:spPr>
        <p:txBody>
          <a:bodyPr wrap="square" rtlCol="0">
            <a:spAutoFit/>
          </a:bodyPr>
          <a:lstStyle/>
          <a:p>
            <a:pPr algn="ctr"/>
            <a:r>
              <a:rPr lang="en-US" sz="2800" dirty="0" smtClean="0"/>
              <a:t>When you are finished, turn in your test up front.</a:t>
            </a:r>
          </a:p>
          <a:p>
            <a:pPr algn="ctr"/>
            <a:r>
              <a:rPr lang="en-US" sz="2800" dirty="0" smtClean="0"/>
              <a:t>Then answer the following warm-up. Do your best work from what you remember. Give it some thought!</a:t>
            </a:r>
            <a:endParaRPr lang="en-US" sz="2800" dirty="0"/>
          </a:p>
        </p:txBody>
      </p:sp>
    </p:spTree>
    <p:extLst>
      <p:ext uri="{BB962C8B-B14F-4D97-AF65-F5344CB8AC3E}">
        <p14:creationId xmlns:p14="http://schemas.microsoft.com/office/powerpoint/2010/main" val="1810039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05000" y="76205"/>
            <a:ext cx="8382000" cy="989215"/>
          </a:xfrm>
        </p:spPr>
        <p:txBody>
          <a:bodyPr>
            <a:normAutofit fontScale="90000"/>
          </a:bodyPr>
          <a:lstStyle/>
          <a:p>
            <a:r>
              <a:rPr lang="en-US" sz="6200" b="1" dirty="0">
                <a:solidFill>
                  <a:srgbClr val="0000FF"/>
                </a:solidFill>
                <a:latin typeface="Times New Roman" panose="02020603050405020304" pitchFamily="18" charset="0"/>
                <a:cs typeface="Times New Roman" panose="02020603050405020304" pitchFamily="18" charset="0"/>
              </a:rPr>
              <a:t>INTRO. STRATEGIES:</a:t>
            </a:r>
          </a:p>
        </p:txBody>
      </p:sp>
      <p:sp>
        <p:nvSpPr>
          <p:cNvPr id="3" name="Content Placeholder 2"/>
          <p:cNvSpPr>
            <a:spLocks noGrp="1"/>
          </p:cNvSpPr>
          <p:nvPr>
            <p:ph idx="1"/>
          </p:nvPr>
        </p:nvSpPr>
        <p:spPr>
          <a:xfrm>
            <a:off x="812800" y="1065420"/>
            <a:ext cx="9906000" cy="5410200"/>
          </a:xfrm>
          <a:ln w="57150">
            <a:noFill/>
          </a:ln>
        </p:spPr>
        <p:txBody>
          <a:bodyPr>
            <a:normAutofit fontScale="70000" lnSpcReduction="20000"/>
          </a:bodyPr>
          <a:lstStyle/>
          <a:p>
            <a:pPr marL="0" indent="0">
              <a:buNone/>
            </a:pPr>
            <a:r>
              <a:rPr lang="en-US" sz="5700" b="1" dirty="0">
                <a:solidFill>
                  <a:schemeClr val="tx2">
                    <a:lumMod val="50000"/>
                    <a:lumOff val="50000"/>
                  </a:schemeClr>
                </a:solidFill>
              </a:rPr>
              <a:t>HOOK </a:t>
            </a:r>
          </a:p>
          <a:p>
            <a:pPr marL="0" indent="0">
              <a:buNone/>
            </a:pPr>
            <a:r>
              <a:rPr lang="en-US" sz="5100" dirty="0">
                <a:solidFill>
                  <a:schemeClr val="tx2">
                    <a:lumMod val="50000"/>
                    <a:lumOff val="50000"/>
                  </a:schemeClr>
                </a:solidFill>
              </a:rPr>
              <a:t>Anecdote, quotation, surprising fact, scenario, or </a:t>
            </a:r>
            <a:r>
              <a:rPr lang="en-US" sz="5100" b="1" dirty="0">
                <a:solidFill>
                  <a:schemeClr val="tx2">
                    <a:lumMod val="50000"/>
                    <a:lumOff val="50000"/>
                  </a:schemeClr>
                </a:solidFill>
              </a:rPr>
              <a:t>interesting</a:t>
            </a:r>
            <a:r>
              <a:rPr lang="en-US" sz="5100" dirty="0">
                <a:solidFill>
                  <a:schemeClr val="tx2">
                    <a:lumMod val="50000"/>
                    <a:lumOff val="50000"/>
                  </a:schemeClr>
                </a:solidFill>
              </a:rPr>
              <a:t> question</a:t>
            </a:r>
            <a:endParaRPr lang="en-US" sz="5100" b="1" dirty="0">
              <a:solidFill>
                <a:srgbClr val="0070C0"/>
              </a:solidFill>
            </a:endParaRPr>
          </a:p>
          <a:p>
            <a:pPr marL="514350" indent="-514350">
              <a:buFont typeface="+mj-lt"/>
              <a:buAutoNum type="arabicPeriod"/>
            </a:pPr>
            <a:endParaRPr lang="en-US" sz="4000" b="1" dirty="0">
              <a:solidFill>
                <a:srgbClr val="C00000"/>
              </a:solidFill>
            </a:endParaRPr>
          </a:p>
          <a:p>
            <a:pPr marL="0" indent="0">
              <a:buNone/>
            </a:pPr>
            <a:r>
              <a:rPr lang="en-US" sz="5700" b="1" dirty="0">
                <a:solidFill>
                  <a:srgbClr val="C00000"/>
                </a:solidFill>
              </a:rPr>
              <a:t>CONTEXT</a:t>
            </a:r>
          </a:p>
          <a:p>
            <a:pPr marL="0" indent="0">
              <a:buNone/>
            </a:pPr>
            <a:r>
              <a:rPr lang="en-US" sz="5100" dirty="0">
                <a:solidFill>
                  <a:srgbClr val="C00000"/>
                </a:solidFill>
              </a:rPr>
              <a:t>Introduce the event/person/topic &amp; summarize </a:t>
            </a:r>
            <a:r>
              <a:rPr lang="en-US" sz="5100" b="1" dirty="0">
                <a:solidFill>
                  <a:srgbClr val="C00000"/>
                </a:solidFill>
              </a:rPr>
              <a:t>essential details </a:t>
            </a:r>
            <a:r>
              <a:rPr lang="en-US" sz="5100" dirty="0">
                <a:solidFill>
                  <a:srgbClr val="C00000"/>
                </a:solidFill>
              </a:rPr>
              <a:t>(that the reader needs to know to understand your thesis) </a:t>
            </a:r>
            <a:endParaRPr lang="en-US" sz="5100" b="1" dirty="0">
              <a:solidFill>
                <a:srgbClr val="C00000"/>
              </a:solidFill>
            </a:endParaRPr>
          </a:p>
          <a:p>
            <a:pPr marL="514350" indent="-514350">
              <a:buFont typeface="+mj-lt"/>
              <a:buAutoNum type="arabicPeriod"/>
            </a:pPr>
            <a:endParaRPr lang="en-US" sz="3600" b="1" dirty="0">
              <a:solidFill>
                <a:srgbClr val="C00000"/>
              </a:solidFill>
            </a:endParaRPr>
          </a:p>
          <a:p>
            <a:pPr marL="0" indent="0">
              <a:buNone/>
            </a:pPr>
            <a:r>
              <a:rPr lang="en-US" sz="5700" b="1" dirty="0">
                <a:solidFill>
                  <a:schemeClr val="bg2">
                    <a:lumMod val="50000"/>
                  </a:schemeClr>
                </a:solidFill>
              </a:rPr>
              <a:t>THESIS </a:t>
            </a:r>
          </a:p>
          <a:p>
            <a:pPr marL="0" indent="0">
              <a:buNone/>
            </a:pPr>
            <a:r>
              <a:rPr lang="en-US" sz="5100" i="1" dirty="0">
                <a:solidFill>
                  <a:schemeClr val="bg2">
                    <a:lumMod val="50000"/>
                  </a:schemeClr>
                </a:solidFill>
              </a:rPr>
              <a:t>what + how + so what </a:t>
            </a:r>
            <a:endParaRPr lang="en-US" sz="5100" i="1" dirty="0">
              <a:solidFill>
                <a:srgbClr val="7030A0"/>
              </a:solidFill>
            </a:endParaRPr>
          </a:p>
        </p:txBody>
      </p:sp>
    </p:spTree>
    <p:extLst>
      <p:ext uri="{BB962C8B-B14F-4D97-AF65-F5344CB8AC3E}">
        <p14:creationId xmlns:p14="http://schemas.microsoft.com/office/powerpoint/2010/main" val="812360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
            <a:ext cx="8077200" cy="1003300"/>
          </a:xfrm>
        </p:spPr>
        <p:txBody>
          <a:bodyPr>
            <a:normAutofit/>
          </a:bodyPr>
          <a:lstStyle/>
          <a:p>
            <a:r>
              <a:rPr lang="en-US" b="1" dirty="0">
                <a:solidFill>
                  <a:srgbClr val="0000FF"/>
                </a:solidFill>
                <a:latin typeface="Times New Roman" panose="02020603050405020304" pitchFamily="18" charset="0"/>
                <a:cs typeface="Times New Roman" panose="02020603050405020304" pitchFamily="18" charset="0"/>
              </a:rPr>
              <a:t>Purpose of Conclusions:</a:t>
            </a:r>
          </a:p>
        </p:txBody>
      </p:sp>
      <p:sp>
        <p:nvSpPr>
          <p:cNvPr id="3" name="Content Placeholder 2"/>
          <p:cNvSpPr>
            <a:spLocks noGrp="1"/>
          </p:cNvSpPr>
          <p:nvPr>
            <p:ph type="body" idx="1"/>
          </p:nvPr>
        </p:nvSpPr>
        <p:spPr>
          <a:xfrm>
            <a:off x="419100" y="1219200"/>
            <a:ext cx="11176000" cy="5562600"/>
          </a:xfrm>
        </p:spPr>
        <p:txBody>
          <a:bodyPr>
            <a:noAutofit/>
          </a:bodyPr>
          <a:lstStyle/>
          <a:p>
            <a:pPr marL="457200" indent="-457200">
              <a:buFont typeface="+mj-lt"/>
              <a:buAutoNum type="arabicPeriod"/>
            </a:pPr>
            <a:r>
              <a:rPr lang="en-US" sz="4800" b="1" dirty="0">
                <a:effectLst>
                  <a:outerShdw blurRad="38100" dist="38100" dir="2700000" algn="tl">
                    <a:srgbClr val="000000">
                      <a:alpha val="43137"/>
                    </a:srgbClr>
                  </a:outerShdw>
                </a:effectLst>
              </a:rPr>
              <a:t>RESTATE THE THESIS </a:t>
            </a:r>
            <a:r>
              <a:rPr lang="en-US" sz="3200" dirty="0"/>
              <a:t>(reiterate your thesis using powerful word CHOICE) </a:t>
            </a:r>
          </a:p>
          <a:p>
            <a:pPr marL="457200" indent="-457200">
              <a:buFont typeface="+mj-lt"/>
              <a:buAutoNum type="arabicPeriod"/>
            </a:pPr>
            <a:r>
              <a:rPr lang="en-US" sz="4800" b="1" dirty="0">
                <a:effectLst>
                  <a:outerShdw blurRad="38100" dist="38100" dir="2700000" algn="tl">
                    <a:srgbClr val="000000">
                      <a:alpha val="43137"/>
                    </a:srgbClr>
                  </a:outerShdw>
                </a:effectLst>
              </a:rPr>
              <a:t>synthesis</a:t>
            </a:r>
            <a:r>
              <a:rPr lang="en-US" sz="4400" b="1" dirty="0">
                <a:effectLst>
                  <a:outerShdw blurRad="38100" dist="38100" dir="2700000" algn="tl">
                    <a:srgbClr val="000000">
                      <a:alpha val="43137"/>
                    </a:srgbClr>
                  </a:outerShdw>
                </a:effectLst>
              </a:rPr>
              <a:t> </a:t>
            </a:r>
            <a:r>
              <a:rPr lang="en-US" sz="3200" dirty="0"/>
              <a:t>(explain how your evidence fits together)</a:t>
            </a:r>
          </a:p>
          <a:p>
            <a:pPr marL="457200" indent="-457200">
              <a:buFont typeface="+mj-lt"/>
              <a:buAutoNum type="arabicPeriod"/>
            </a:pPr>
            <a:r>
              <a:rPr lang="en-US" sz="4800" b="1" dirty="0">
                <a:effectLst>
                  <a:outerShdw blurRad="38100" dist="38100" dir="2700000" algn="tl">
                    <a:srgbClr val="000000">
                      <a:alpha val="43137"/>
                    </a:srgbClr>
                  </a:outerShdw>
                </a:effectLst>
              </a:rPr>
              <a:t>closure</a:t>
            </a:r>
            <a:r>
              <a:rPr lang="en-US" sz="4800" b="1" dirty="0"/>
              <a:t> </a:t>
            </a:r>
            <a:r>
              <a:rPr lang="en-US" sz="3200" b="1" dirty="0"/>
              <a:t>(transition the reader out of the essay) </a:t>
            </a:r>
            <a:endParaRPr lang="en-US" sz="3200" dirty="0"/>
          </a:p>
        </p:txBody>
      </p:sp>
    </p:spTree>
    <p:extLst>
      <p:ext uri="{BB962C8B-B14F-4D97-AF65-F5344CB8AC3E}">
        <p14:creationId xmlns:p14="http://schemas.microsoft.com/office/powerpoint/2010/main" val="4113823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828800" y="76205"/>
            <a:ext cx="8458200" cy="787395"/>
          </a:xfrm>
        </p:spPr>
        <p:txBody>
          <a:bodyPr>
            <a:normAutofit fontScale="90000"/>
          </a:bodyPr>
          <a:lstStyle/>
          <a:p>
            <a:r>
              <a:rPr lang="en-US" sz="6200" b="1" dirty="0">
                <a:solidFill>
                  <a:srgbClr val="0000FF"/>
                </a:solidFill>
                <a:latin typeface="Times New Roman" panose="02020603050405020304" pitchFamily="18" charset="0"/>
                <a:cs typeface="Times New Roman" panose="02020603050405020304" pitchFamily="18" charset="0"/>
              </a:rPr>
              <a:t>CONC. STRATEGIES:</a:t>
            </a:r>
          </a:p>
        </p:txBody>
      </p:sp>
      <p:sp>
        <p:nvSpPr>
          <p:cNvPr id="3" name="Content Placeholder 2"/>
          <p:cNvSpPr>
            <a:spLocks noGrp="1"/>
          </p:cNvSpPr>
          <p:nvPr>
            <p:ph idx="1"/>
          </p:nvPr>
        </p:nvSpPr>
        <p:spPr>
          <a:xfrm>
            <a:off x="584200" y="1065420"/>
            <a:ext cx="11252200" cy="5600077"/>
          </a:xfrm>
          <a:ln w="57150">
            <a:noFill/>
          </a:ln>
        </p:spPr>
        <p:txBody>
          <a:bodyPr>
            <a:normAutofit fontScale="85000" lnSpcReduction="20000"/>
          </a:bodyPr>
          <a:lstStyle/>
          <a:p>
            <a:pPr marL="0" indent="0">
              <a:buNone/>
            </a:pPr>
            <a:r>
              <a:rPr lang="en-US" sz="5700" b="1" dirty="0">
                <a:solidFill>
                  <a:schemeClr val="tx2">
                    <a:lumMod val="50000"/>
                    <a:lumOff val="50000"/>
                  </a:schemeClr>
                </a:solidFill>
              </a:rPr>
              <a:t>RESTATE YOUR THESIS</a:t>
            </a:r>
          </a:p>
          <a:p>
            <a:pPr marL="0" indent="0">
              <a:buNone/>
            </a:pPr>
            <a:r>
              <a:rPr lang="en-US" sz="4300" dirty="0">
                <a:solidFill>
                  <a:schemeClr val="tx2">
                    <a:lumMod val="50000"/>
                    <a:lumOff val="50000"/>
                  </a:schemeClr>
                </a:solidFill>
              </a:rPr>
              <a:t>Review the “so what” component of the thesis – remind the reader what your point was</a:t>
            </a:r>
            <a:endParaRPr lang="en-US" sz="4300" b="1" dirty="0">
              <a:solidFill>
                <a:srgbClr val="0070C0"/>
              </a:solidFill>
            </a:endParaRPr>
          </a:p>
          <a:p>
            <a:pPr marL="514350" indent="-514350">
              <a:buFont typeface="+mj-lt"/>
              <a:buAutoNum type="arabicPeriod"/>
            </a:pPr>
            <a:endParaRPr lang="en-US" sz="4000" b="1" dirty="0">
              <a:solidFill>
                <a:srgbClr val="C00000"/>
              </a:solidFill>
            </a:endParaRPr>
          </a:p>
          <a:p>
            <a:pPr marL="0" indent="0">
              <a:buNone/>
            </a:pPr>
            <a:r>
              <a:rPr lang="en-US" sz="5700" b="1" dirty="0">
                <a:solidFill>
                  <a:srgbClr val="C00000"/>
                </a:solidFill>
              </a:rPr>
              <a:t>SYNTHESIS</a:t>
            </a:r>
          </a:p>
          <a:p>
            <a:pPr marL="0" indent="0">
              <a:buNone/>
            </a:pPr>
            <a:r>
              <a:rPr lang="en-US" sz="4300" dirty="0">
                <a:solidFill>
                  <a:srgbClr val="C00000"/>
                </a:solidFill>
              </a:rPr>
              <a:t>Review key evidence by explaining how it connects together to fulfill a larger purpose </a:t>
            </a:r>
          </a:p>
          <a:p>
            <a:pPr marL="0" indent="0">
              <a:buNone/>
            </a:pPr>
            <a:endParaRPr lang="en-US" sz="3600" b="1" dirty="0">
              <a:solidFill>
                <a:srgbClr val="C00000"/>
              </a:solidFill>
            </a:endParaRPr>
          </a:p>
          <a:p>
            <a:pPr marL="0" indent="0">
              <a:buNone/>
            </a:pPr>
            <a:r>
              <a:rPr lang="en-US" sz="5700" b="1" dirty="0">
                <a:solidFill>
                  <a:schemeClr val="bg2">
                    <a:lumMod val="50000"/>
                  </a:schemeClr>
                </a:solidFill>
              </a:rPr>
              <a:t>CLOSURE  </a:t>
            </a:r>
          </a:p>
          <a:p>
            <a:pPr marL="0" indent="0">
              <a:buNone/>
            </a:pPr>
            <a:r>
              <a:rPr lang="en-US" sz="4300" dirty="0">
                <a:solidFill>
                  <a:schemeClr val="bg2">
                    <a:lumMod val="50000"/>
                  </a:schemeClr>
                </a:solidFill>
              </a:rPr>
              <a:t>Use a quote, scenario, an interesting question, make a connection, or bring your “hook” full circle</a:t>
            </a:r>
            <a:endParaRPr lang="en-US" sz="4300" dirty="0">
              <a:solidFill>
                <a:srgbClr val="7030A0"/>
              </a:solidFill>
            </a:endParaRPr>
          </a:p>
        </p:txBody>
      </p:sp>
    </p:spTree>
    <p:extLst>
      <p:ext uri="{BB962C8B-B14F-4D97-AF65-F5344CB8AC3E}">
        <p14:creationId xmlns:p14="http://schemas.microsoft.com/office/powerpoint/2010/main" val="1449805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Samples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700" y="1524001"/>
            <a:ext cx="10706100" cy="4876802"/>
          </a:xfrm>
        </p:spPr>
        <p:txBody>
          <a:bodyPr>
            <a:normAutofit/>
          </a:bodyPr>
          <a:lstStyle/>
          <a:p>
            <a:r>
              <a:rPr lang="en-US" sz="4400" dirty="0"/>
              <a:t>Look at Sample #1 &amp; #2</a:t>
            </a:r>
          </a:p>
          <a:p>
            <a:pPr lvl="1"/>
            <a:r>
              <a:rPr lang="en-US" sz="4000" dirty="0"/>
              <a:t>Share with someone at table if needed</a:t>
            </a:r>
          </a:p>
          <a:p>
            <a:pPr marL="633222" indent="-514350">
              <a:buFont typeface="+mj-lt"/>
              <a:buAutoNum type="arabicPeriod"/>
            </a:pPr>
            <a:r>
              <a:rPr lang="en-US" sz="4800" b="1" dirty="0">
                <a:solidFill>
                  <a:srgbClr val="242072"/>
                </a:solidFill>
              </a:rPr>
              <a:t>What is “good”?</a:t>
            </a:r>
          </a:p>
          <a:p>
            <a:pPr marL="633222" indent="-514350">
              <a:buFont typeface="+mj-lt"/>
              <a:buAutoNum type="arabicPeriod"/>
            </a:pPr>
            <a:r>
              <a:rPr lang="en-US" sz="4800" b="1" dirty="0">
                <a:solidFill>
                  <a:srgbClr val="242072"/>
                </a:solidFill>
              </a:rPr>
              <a:t>What can be improved?</a:t>
            </a:r>
          </a:p>
        </p:txBody>
      </p:sp>
    </p:spTree>
    <p:extLst>
      <p:ext uri="{BB962C8B-B14F-4D97-AF65-F5344CB8AC3E}">
        <p14:creationId xmlns:p14="http://schemas.microsoft.com/office/powerpoint/2010/main" val="3300987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23827"/>
            <a:ext cx="10515600" cy="904873"/>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Sample #1 Introduction</a:t>
            </a:r>
            <a:endParaRPr lang="en-US" b="1" dirty="0">
              <a:solidFill>
                <a:srgbClr val="0000FF"/>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028701"/>
            <a:ext cx="7863736" cy="483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1796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Sample #1 Conclusion</a:t>
            </a:r>
            <a:endParaRPr lang="en-US" b="1" dirty="0">
              <a:solidFill>
                <a:srgbClr val="0000FF"/>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81199"/>
            <a:ext cx="10983177" cy="3057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8225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777873"/>
          </a:xfrm>
        </p:spPr>
        <p:txBody>
          <a:bodyPr/>
          <a:lstStyle/>
          <a:p>
            <a:r>
              <a:rPr lang="en-US" b="1" dirty="0">
                <a:solidFill>
                  <a:srgbClr val="0000FF"/>
                </a:solidFill>
                <a:latin typeface="Times New Roman" panose="02020603050405020304" pitchFamily="18" charset="0"/>
                <a:cs typeface="Times New Roman" panose="02020603050405020304" pitchFamily="18" charset="0"/>
              </a:rPr>
              <a:t>Sample </a:t>
            </a:r>
            <a:r>
              <a:rPr lang="en-US" b="1" dirty="0" smtClean="0">
                <a:solidFill>
                  <a:srgbClr val="0000FF"/>
                </a:solidFill>
                <a:latin typeface="Times New Roman" panose="02020603050405020304" pitchFamily="18" charset="0"/>
                <a:cs typeface="Times New Roman" panose="02020603050405020304" pitchFamily="18" charset="0"/>
              </a:rPr>
              <a:t>#2 Introduction</a:t>
            </a:r>
            <a:endParaRPr lang="en-US" b="1" dirty="0">
              <a:solidFill>
                <a:srgbClr val="0000FF"/>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00" y="1143000"/>
            <a:ext cx="9092915" cy="515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1384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12773"/>
          </a:xfrm>
        </p:spPr>
        <p:txBody>
          <a:bodyPr>
            <a:normAutofit fontScale="90000"/>
          </a:bodyPr>
          <a:lstStyle/>
          <a:p>
            <a:r>
              <a:rPr lang="en-US" b="1" dirty="0">
                <a:solidFill>
                  <a:srgbClr val="0000FF"/>
                </a:solidFill>
                <a:latin typeface="Times New Roman" panose="02020603050405020304" pitchFamily="18" charset="0"/>
                <a:cs typeface="Times New Roman" panose="02020603050405020304" pitchFamily="18" charset="0"/>
              </a:rPr>
              <a:t>Sample </a:t>
            </a:r>
            <a:r>
              <a:rPr lang="en-US" b="1" dirty="0" smtClean="0">
                <a:solidFill>
                  <a:srgbClr val="0000FF"/>
                </a:solidFill>
                <a:latin typeface="Times New Roman" panose="02020603050405020304" pitchFamily="18" charset="0"/>
                <a:cs typeface="Times New Roman" panose="02020603050405020304" pitchFamily="18" charset="0"/>
              </a:rPr>
              <a:t>#2 </a:t>
            </a:r>
            <a:r>
              <a:rPr lang="en-US" b="1" dirty="0">
                <a:solidFill>
                  <a:srgbClr val="0000FF"/>
                </a:solidFill>
                <a:latin typeface="Times New Roman" panose="02020603050405020304" pitchFamily="18" charset="0"/>
                <a:cs typeface="Times New Roman" panose="02020603050405020304" pitchFamily="18" charset="0"/>
              </a:rPr>
              <a:t>Conclusion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208" y="977900"/>
            <a:ext cx="9136420" cy="509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9419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0"/>
            <a:ext cx="8763000" cy="881449"/>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Academic Voice-Word Usage</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2100" y="914400"/>
            <a:ext cx="11899900" cy="5638800"/>
          </a:xfrm>
        </p:spPr>
        <p:txBody>
          <a:bodyPr>
            <a:normAutofit fontScale="92500"/>
          </a:bodyPr>
          <a:lstStyle/>
          <a:p>
            <a:r>
              <a:rPr lang="en-US" sz="3200" dirty="0"/>
              <a:t>All numbers under 10 are written out – one, not 1</a:t>
            </a:r>
          </a:p>
          <a:p>
            <a:r>
              <a:rPr lang="en-US" sz="3200" dirty="0"/>
              <a:t>Any history is written in the past tense</a:t>
            </a:r>
          </a:p>
          <a:p>
            <a:r>
              <a:rPr lang="en-US" sz="3200" dirty="0"/>
              <a:t>Have you referred to historical people in correct manner</a:t>
            </a:r>
          </a:p>
          <a:p>
            <a:pPr lvl="1"/>
            <a:r>
              <a:rPr lang="en-US" sz="2800" dirty="0"/>
              <a:t>First time talking about them using full name, then just last name on any reference after the first</a:t>
            </a:r>
          </a:p>
          <a:p>
            <a:r>
              <a:rPr lang="en-US" sz="3200" dirty="0"/>
              <a:t>Do not use contractions and do not use first person</a:t>
            </a:r>
          </a:p>
          <a:p>
            <a:pPr lvl="1"/>
            <a:r>
              <a:rPr lang="en-US" sz="2800" dirty="0"/>
              <a:t>Don’t, didn’t, etc…                         -- “I”, “me”, “my”, “our” or “we”</a:t>
            </a:r>
          </a:p>
          <a:p>
            <a:r>
              <a:rPr lang="en-US" sz="3200" dirty="0"/>
              <a:t>Avoid speculations </a:t>
            </a:r>
          </a:p>
          <a:p>
            <a:pPr lvl="1"/>
            <a:r>
              <a:rPr lang="en-US" sz="3200" dirty="0"/>
              <a:t>careful with words: would, could, should, may, might, probably… etc.</a:t>
            </a:r>
            <a:endParaRPr lang="en-US" sz="3200" u="sng" dirty="0"/>
          </a:p>
          <a:p>
            <a:r>
              <a:rPr lang="en-US" sz="3200" dirty="0"/>
              <a:t>Avoid generalizations </a:t>
            </a:r>
          </a:p>
          <a:p>
            <a:pPr lvl="1"/>
            <a:r>
              <a:rPr lang="en-US" sz="3200" dirty="0"/>
              <a:t>careful with words: many, everybody, most, all, people, society… etc.</a:t>
            </a:r>
          </a:p>
          <a:p>
            <a:pPr marL="0" indent="0">
              <a:buNone/>
            </a:pPr>
            <a:endParaRPr lang="en-US" sz="1800" dirty="0"/>
          </a:p>
        </p:txBody>
      </p:sp>
    </p:spTree>
    <p:extLst>
      <p:ext uri="{BB962C8B-B14F-4D97-AF65-F5344CB8AC3E}">
        <p14:creationId xmlns:p14="http://schemas.microsoft.com/office/powerpoint/2010/main" val="18140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614360"/>
          </a:xfrm>
        </p:spPr>
        <p:txBody>
          <a:bodyPr>
            <a:normAutofit fontScale="90000"/>
          </a:bodyPr>
          <a:lstStyle/>
          <a:p>
            <a:r>
              <a:rPr lang="en-US" b="1" dirty="0">
                <a:solidFill>
                  <a:srgbClr val="0000FF"/>
                </a:solidFill>
                <a:latin typeface="Times New Roman" panose="02020603050405020304" pitchFamily="18" charset="0"/>
                <a:cs typeface="Times New Roman" panose="02020603050405020304" pitchFamily="18" charset="0"/>
              </a:rPr>
              <a:t>Academic Voice-Word Usage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1"/>
            <a:ext cx="8229600" cy="4754563"/>
          </a:xfrm>
        </p:spPr>
        <p:txBody>
          <a:bodyPr/>
          <a:lstStyle/>
          <a:p>
            <a:endParaRPr lang="en-US" dirty="0" smtClean="0"/>
          </a:p>
          <a:p>
            <a:endParaRPr lang="en-US" dirty="0"/>
          </a:p>
        </p:txBody>
      </p:sp>
      <p:pic>
        <p:nvPicPr>
          <p:cNvPr id="5" name="Picture 4"/>
          <p:cNvPicPr>
            <a:picLocks noChangeAspect="1"/>
          </p:cNvPicPr>
          <p:nvPr/>
        </p:nvPicPr>
        <p:blipFill>
          <a:blip r:embed="rId2"/>
          <a:stretch>
            <a:fillRect/>
          </a:stretch>
        </p:blipFill>
        <p:spPr>
          <a:xfrm>
            <a:off x="624577" y="1092200"/>
            <a:ext cx="10745498" cy="4641850"/>
          </a:xfrm>
          <a:prstGeom prst="rect">
            <a:avLst/>
          </a:prstGeom>
        </p:spPr>
      </p:pic>
    </p:spTree>
    <p:extLst>
      <p:ext uri="{BB962C8B-B14F-4D97-AF65-F5344CB8AC3E}">
        <p14:creationId xmlns:p14="http://schemas.microsoft.com/office/powerpoint/2010/main" val="4069520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643"/>
          </a:xfrm>
        </p:spPr>
        <p:txBody>
          <a:bodyPr>
            <a:norm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Thesis Statements</a:t>
            </a:r>
            <a:endParaRPr lang="en-US" sz="5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600" dirty="0" smtClean="0"/>
              <a:t>What – Basic (unique) argument. Answers the prompt</a:t>
            </a:r>
          </a:p>
          <a:p>
            <a:r>
              <a:rPr lang="en-US" altLang="en-US" sz="3600" dirty="0" smtClean="0">
                <a:latin typeface="Candara" panose="020E0502030303020204" pitchFamily="34" charset="0"/>
              </a:rPr>
              <a:t>So What – Impact of your argument</a:t>
            </a:r>
          </a:p>
          <a:p>
            <a:r>
              <a:rPr lang="en-US" altLang="en-US" sz="3600" dirty="0" smtClean="0">
                <a:latin typeface="Candara" panose="020E0502030303020204" pitchFamily="34" charset="0"/>
              </a:rPr>
              <a:t>How – How did your argument have an impact?</a:t>
            </a:r>
          </a:p>
          <a:p>
            <a:endParaRPr lang="en-US" dirty="0"/>
          </a:p>
        </p:txBody>
      </p:sp>
    </p:spTree>
    <p:extLst>
      <p:ext uri="{BB962C8B-B14F-4D97-AF65-F5344CB8AC3E}">
        <p14:creationId xmlns:p14="http://schemas.microsoft.com/office/powerpoint/2010/main" val="2273119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452673"/>
          </a:xfrm>
        </p:spPr>
        <p:txBody>
          <a:bodyPr>
            <a:normAutofit fontScale="90000"/>
          </a:bodyPr>
          <a:lstStyle/>
          <a:p>
            <a:pPr algn="ctr"/>
            <a:r>
              <a:rPr lang="en-US" sz="3200" b="1" dirty="0">
                <a:solidFill>
                  <a:srgbClr val="0000FF"/>
                </a:solidFill>
                <a:latin typeface="Times New Roman" panose="02020603050405020304" pitchFamily="18" charset="0"/>
                <a:cs typeface="Times New Roman" panose="02020603050405020304" pitchFamily="18" charset="0"/>
              </a:rPr>
              <a:t>Writing – What’s Required in the Essay?</a:t>
            </a:r>
          </a:p>
        </p:txBody>
      </p:sp>
      <p:sp>
        <p:nvSpPr>
          <p:cNvPr id="3" name="Content Placeholder 2"/>
          <p:cNvSpPr>
            <a:spLocks noGrp="1"/>
          </p:cNvSpPr>
          <p:nvPr>
            <p:ph idx="1"/>
          </p:nvPr>
        </p:nvSpPr>
        <p:spPr>
          <a:xfrm>
            <a:off x="355600" y="452674"/>
            <a:ext cx="11074400" cy="6405327"/>
          </a:xfrm>
        </p:spPr>
        <p:txBody>
          <a:bodyPr>
            <a:normAutofit/>
          </a:bodyPr>
          <a:lstStyle/>
          <a:p>
            <a:r>
              <a:rPr lang="en-US" sz="4000" b="1" dirty="0">
                <a:solidFill>
                  <a:srgbClr val="FF0000"/>
                </a:solidFill>
              </a:rPr>
              <a:t>Body Sections – As many as you need to prove your argument</a:t>
            </a:r>
          </a:p>
          <a:p>
            <a:pPr lvl="1"/>
            <a:r>
              <a:rPr lang="en-US" sz="3600" dirty="0"/>
              <a:t>Each section should include a </a:t>
            </a:r>
            <a:r>
              <a:rPr lang="en-US" sz="3600" b="1" dirty="0">
                <a:solidFill>
                  <a:srgbClr val="FF0000"/>
                </a:solidFill>
              </a:rPr>
              <a:t>body thesis statement</a:t>
            </a:r>
          </a:p>
          <a:p>
            <a:pPr lvl="1"/>
            <a:r>
              <a:rPr lang="en-US" sz="3600" dirty="0"/>
              <a:t>Each section should include </a:t>
            </a:r>
            <a:r>
              <a:rPr lang="en-US" sz="3600" b="1" dirty="0">
                <a:solidFill>
                  <a:srgbClr val="FF0000"/>
                </a:solidFill>
              </a:rPr>
              <a:t>evidence</a:t>
            </a:r>
            <a:r>
              <a:rPr lang="en-US" sz="3600" dirty="0"/>
              <a:t> that supports your argument</a:t>
            </a:r>
          </a:p>
          <a:p>
            <a:pPr lvl="1"/>
            <a:r>
              <a:rPr lang="en-US" sz="3600" dirty="0"/>
              <a:t>Each piece of evidence must be </a:t>
            </a:r>
            <a:r>
              <a:rPr lang="en-US" sz="3600" b="1" dirty="0">
                <a:solidFill>
                  <a:srgbClr val="FF0000"/>
                </a:solidFill>
              </a:rPr>
              <a:t>analyzed </a:t>
            </a:r>
          </a:p>
          <a:p>
            <a:pPr lvl="1"/>
            <a:r>
              <a:rPr lang="en-US" sz="3600" dirty="0"/>
              <a:t>You should also include </a:t>
            </a:r>
            <a:r>
              <a:rPr lang="en-US" sz="3600" b="1" dirty="0">
                <a:solidFill>
                  <a:srgbClr val="FF0000"/>
                </a:solidFill>
              </a:rPr>
              <a:t>transitional sentences</a:t>
            </a:r>
          </a:p>
          <a:p>
            <a:pPr lvl="1"/>
            <a:r>
              <a:rPr lang="en-US" sz="3600" dirty="0"/>
              <a:t>NOTE* Remember just because you have written a BTS you don’t have to write one paragraph, you can have multiple </a:t>
            </a:r>
            <a:endParaRPr lang="en-US" sz="3200" dirty="0"/>
          </a:p>
        </p:txBody>
      </p:sp>
    </p:spTree>
    <p:extLst>
      <p:ext uri="{BB962C8B-B14F-4D97-AF65-F5344CB8AC3E}">
        <p14:creationId xmlns:p14="http://schemas.microsoft.com/office/powerpoint/2010/main" val="238459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A Word About In-Text Citations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msbacon.com/documents/MLA_8.pdf</a:t>
            </a:r>
            <a:r>
              <a:rPr lang="en-US" dirty="0" smtClean="0"/>
              <a:t> </a:t>
            </a:r>
            <a:endParaRPr lang="en-US" dirty="0"/>
          </a:p>
        </p:txBody>
      </p:sp>
    </p:spTree>
    <p:extLst>
      <p:ext uri="{BB962C8B-B14F-4D97-AF65-F5344CB8AC3E}">
        <p14:creationId xmlns:p14="http://schemas.microsoft.com/office/powerpoint/2010/main" val="117374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643"/>
          </a:xfrm>
        </p:spPr>
        <p:txBody>
          <a:bodyPr>
            <a:norm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Thesis Statements</a:t>
            </a:r>
            <a:endParaRPr lang="en-US" sz="5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76985"/>
            <a:ext cx="10515600" cy="4351338"/>
          </a:xfrm>
        </p:spPr>
        <p:txBody>
          <a:bodyPr/>
          <a:lstStyle/>
          <a:p>
            <a:pPr marL="0" indent="0" algn="ctr">
              <a:buNone/>
            </a:pPr>
            <a:r>
              <a:rPr lang="en-US" sz="3600" dirty="0" smtClean="0"/>
              <a:t>Let’s Work Together</a:t>
            </a:r>
          </a:p>
          <a:p>
            <a:pPr marL="0" indent="0" algn="ctr">
              <a:buNone/>
            </a:pPr>
            <a:endParaRPr lang="en-US" sz="3600" dirty="0"/>
          </a:p>
          <a:p>
            <a:pPr marL="0" indent="0" algn="ctr">
              <a:buNone/>
            </a:pPr>
            <a:r>
              <a:rPr lang="en-US" sz="3600" dirty="0" smtClean="0"/>
              <a:t>We will create a thesis statement that addresses the following prompt:</a:t>
            </a:r>
          </a:p>
          <a:p>
            <a:pPr marL="0" indent="0" algn="ctr">
              <a:buNone/>
            </a:pPr>
            <a:endParaRPr lang="en-US" sz="3600" dirty="0"/>
          </a:p>
          <a:p>
            <a:pPr marL="0" indent="0" algn="ctr">
              <a:buNone/>
            </a:pPr>
            <a:r>
              <a:rPr lang="en-US" sz="3600" b="1" dirty="0" smtClean="0"/>
              <a:t>Which guiding principle of the Constitution is most important for a stable government?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12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643"/>
          </a:xfrm>
        </p:spPr>
        <p:txBody>
          <a:bodyPr>
            <a:norm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Thesis Statements</a:t>
            </a:r>
            <a:endParaRPr lang="en-US" sz="5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76985"/>
            <a:ext cx="10515600" cy="4351338"/>
          </a:xfrm>
        </p:spPr>
        <p:txBody>
          <a:bodyPr/>
          <a:lstStyle/>
          <a:p>
            <a:pPr marL="0" indent="0" algn="ctr">
              <a:buNone/>
            </a:pPr>
            <a:r>
              <a:rPr lang="en-US" sz="3600" dirty="0" smtClean="0"/>
              <a:t>Let’s Practice!!</a:t>
            </a:r>
          </a:p>
          <a:p>
            <a:pPr marL="0" indent="0" algn="ctr">
              <a:buNone/>
            </a:pPr>
            <a:endParaRPr lang="en-US" sz="3600" dirty="0"/>
          </a:p>
          <a:p>
            <a:pPr marL="0" indent="0" algn="ctr">
              <a:buNone/>
            </a:pPr>
            <a:r>
              <a:rPr lang="en-US" sz="3600" dirty="0" smtClean="0"/>
              <a:t>Create a thesis statement that addresses the following prompt:</a:t>
            </a:r>
          </a:p>
          <a:p>
            <a:pPr marL="0" indent="0" algn="ctr">
              <a:buNone/>
            </a:pPr>
            <a:endParaRPr lang="en-US" sz="3600" dirty="0"/>
          </a:p>
          <a:p>
            <a:pPr marL="0" indent="0" algn="ctr">
              <a:buNone/>
            </a:pPr>
            <a:r>
              <a:rPr lang="en-US" sz="3600" dirty="0" smtClean="0"/>
              <a:t>Discuss whether the framers of the Constitution were successful in their goals for our government.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31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7152"/>
            <a:ext cx="9144000" cy="1033008"/>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Warm Up 10/20</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685109"/>
            <a:ext cx="9144000" cy="4036422"/>
          </a:xfrm>
        </p:spPr>
        <p:txBody>
          <a:bodyPr>
            <a:noAutofit/>
          </a:bodyPr>
          <a:lstStyle/>
          <a:p>
            <a:r>
              <a:rPr lang="en-US" sz="4400" dirty="0" smtClean="0"/>
              <a:t>Get out the thesis statement you wrote yesterday. Read it over and write in your warm-up which part of the thesis statement you think you did the best, and which part you feel like you need to work on.</a:t>
            </a:r>
            <a:endParaRPr lang="en-US" sz="4400" dirty="0"/>
          </a:p>
        </p:txBody>
      </p:sp>
    </p:spTree>
    <p:extLst>
      <p:ext uri="{BB962C8B-B14F-4D97-AF65-F5344CB8AC3E}">
        <p14:creationId xmlns:p14="http://schemas.microsoft.com/office/powerpoint/2010/main" val="416141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87178" y="197708"/>
            <a:ext cx="11607113" cy="61124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400" b="1" dirty="0" smtClean="0">
                <a:solidFill>
                  <a:srgbClr val="002060"/>
                </a:solidFill>
              </a:rPr>
              <a:t>Agenda:</a:t>
            </a:r>
          </a:p>
          <a:p>
            <a:pPr lvl="1"/>
            <a:r>
              <a:rPr lang="en-US" sz="4000" dirty="0" smtClean="0"/>
              <a:t>Review thesis statements</a:t>
            </a:r>
          </a:p>
          <a:p>
            <a:pPr lvl="1"/>
            <a:r>
              <a:rPr lang="en-US" sz="4000" dirty="0" smtClean="0"/>
              <a:t>Discuss structure of an essay paragraph</a:t>
            </a:r>
            <a:endParaRPr lang="en-US" sz="4400" dirty="0" smtClean="0"/>
          </a:p>
          <a:p>
            <a:r>
              <a:rPr lang="en-US" sz="4400" b="1" dirty="0" smtClean="0">
                <a:solidFill>
                  <a:srgbClr val="002060"/>
                </a:solidFill>
              </a:rPr>
              <a:t>Key Terms:</a:t>
            </a:r>
          </a:p>
          <a:p>
            <a:pPr lvl="1"/>
            <a:r>
              <a:rPr lang="en-US" sz="4000" dirty="0" smtClean="0"/>
              <a:t>Body thesis statement</a:t>
            </a:r>
          </a:p>
          <a:p>
            <a:pPr lvl="1"/>
            <a:r>
              <a:rPr lang="en-US" sz="4000" dirty="0" smtClean="0"/>
              <a:t>Evidence</a:t>
            </a:r>
          </a:p>
          <a:p>
            <a:pPr lvl="1"/>
            <a:r>
              <a:rPr lang="en-US" sz="4000" dirty="0" smtClean="0"/>
              <a:t>Analysis</a:t>
            </a:r>
          </a:p>
          <a:p>
            <a:pPr lvl="1"/>
            <a:r>
              <a:rPr lang="en-US" sz="4000" dirty="0" smtClean="0"/>
              <a:t>Transitional sentence</a:t>
            </a:r>
          </a:p>
          <a:p>
            <a:r>
              <a:rPr lang="en-US" sz="4400" b="1" dirty="0" smtClean="0">
                <a:solidFill>
                  <a:srgbClr val="002060"/>
                </a:solidFill>
              </a:rPr>
              <a:t>Skills:</a:t>
            </a:r>
          </a:p>
          <a:p>
            <a:pPr lvl="1"/>
            <a:r>
              <a:rPr lang="en-US" sz="4000" dirty="0" smtClean="0"/>
              <a:t>Writing concepts</a:t>
            </a:r>
            <a:endParaRPr lang="en-US" sz="4000" dirty="0"/>
          </a:p>
        </p:txBody>
      </p:sp>
    </p:spTree>
    <p:extLst>
      <p:ext uri="{BB962C8B-B14F-4D97-AF65-F5344CB8AC3E}">
        <p14:creationId xmlns:p14="http://schemas.microsoft.com/office/powerpoint/2010/main" val="342673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dirty="0" smtClean="0">
                <a:solidFill>
                  <a:srgbClr val="0000FF"/>
                </a:solidFill>
                <a:latin typeface="Times New Roman" panose="02020603050405020304" pitchFamily="18" charset="0"/>
                <a:cs typeface="Times New Roman" panose="02020603050405020304" pitchFamily="18" charset="0"/>
              </a:rPr>
              <a:t>Paragraph Structure</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71154"/>
            <a:ext cx="10515600" cy="5617029"/>
          </a:xfrm>
        </p:spPr>
        <p:txBody>
          <a:bodyPr>
            <a:normAutofit/>
          </a:bodyPr>
          <a:lstStyle/>
          <a:p>
            <a:r>
              <a:rPr lang="en-US" sz="4400" dirty="0"/>
              <a:t>What should a paragraph look like in an essay?</a:t>
            </a:r>
          </a:p>
          <a:p>
            <a:pPr lvl="1"/>
            <a:r>
              <a:rPr lang="en-US" sz="4000" dirty="0"/>
              <a:t>In other words – what are the components of a well structured paragraph?</a:t>
            </a:r>
          </a:p>
          <a:p>
            <a:r>
              <a:rPr lang="en-US" sz="4400" dirty="0">
                <a:solidFill>
                  <a:srgbClr val="FF0000"/>
                </a:solidFill>
              </a:rPr>
              <a:t>Body thesis statement </a:t>
            </a:r>
            <a:r>
              <a:rPr lang="en-US" sz="4400" dirty="0"/>
              <a:t>(not every paragraph needs one) or </a:t>
            </a:r>
            <a:r>
              <a:rPr lang="en-US" sz="4400" dirty="0">
                <a:solidFill>
                  <a:srgbClr val="FF0000"/>
                </a:solidFill>
              </a:rPr>
              <a:t>introductory </a:t>
            </a:r>
            <a:r>
              <a:rPr lang="en-US" sz="4400" dirty="0" smtClean="0">
                <a:solidFill>
                  <a:srgbClr val="FF0000"/>
                </a:solidFill>
              </a:rPr>
              <a:t>sentence</a:t>
            </a:r>
          </a:p>
          <a:p>
            <a:pPr lvl="1"/>
            <a:r>
              <a:rPr lang="en-US" sz="4000" dirty="0" smtClean="0"/>
              <a:t>Take part of the “how” in your thesis statement and use it to create a mini-thesis</a:t>
            </a:r>
            <a:endParaRPr lang="en-US" sz="4000" dirty="0"/>
          </a:p>
          <a:p>
            <a:pPr marL="0" indent="0">
              <a:buNone/>
            </a:pPr>
            <a:endParaRPr lang="en-US" dirty="0"/>
          </a:p>
        </p:txBody>
      </p:sp>
    </p:spTree>
    <p:extLst>
      <p:ext uri="{BB962C8B-B14F-4D97-AF65-F5344CB8AC3E}">
        <p14:creationId xmlns:p14="http://schemas.microsoft.com/office/powerpoint/2010/main" val="399341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667512"/>
          </a:xfrm>
        </p:spPr>
        <p:txBody>
          <a:bodyPr>
            <a:normAutofit fontScale="90000"/>
          </a:bodyPr>
          <a:lstStyle/>
          <a:p>
            <a:pPr algn="ctr"/>
            <a:r>
              <a:rPr lang="en-US" b="1" dirty="0" smtClean="0">
                <a:solidFill>
                  <a:srgbClr val="0000FF"/>
                </a:solidFill>
                <a:latin typeface="Times New Roman" panose="02020603050405020304" pitchFamily="18" charset="0"/>
                <a:cs typeface="Times New Roman" panose="02020603050405020304" pitchFamily="18" charset="0"/>
              </a:rPr>
              <a:t>Paragraph Structure</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2069" y="481457"/>
            <a:ext cx="11691257" cy="6376543"/>
          </a:xfrm>
        </p:spPr>
        <p:txBody>
          <a:bodyPr/>
          <a:lstStyle/>
          <a:p>
            <a:r>
              <a:rPr lang="en-US" sz="4400" dirty="0"/>
              <a:t>How to write a great sub argument of you main argument – </a:t>
            </a:r>
          </a:p>
          <a:p>
            <a:pPr lvl="1"/>
            <a:r>
              <a:rPr lang="en-US" sz="3600" dirty="0"/>
              <a:t>Create a mini thesis that is proving a smaller point that aids in proving your overall argument. </a:t>
            </a:r>
          </a:p>
          <a:p>
            <a:pPr lvl="1"/>
            <a:r>
              <a:rPr lang="en-US" sz="3600" dirty="0"/>
              <a:t>My Examples –</a:t>
            </a:r>
          </a:p>
          <a:p>
            <a:pPr lvl="2"/>
            <a:r>
              <a:rPr lang="en-US" sz="2400" dirty="0"/>
              <a:t>Thesis - The Tsetse fly had the greatest impact on the development of the Mali because of the negative impacts it had on Mali society, ultimately destroying the Mali’s ability to grow as a civilization. </a:t>
            </a:r>
          </a:p>
          <a:p>
            <a:pPr lvl="2"/>
            <a:r>
              <a:rPr lang="en-US" sz="2400" b="1" dirty="0">
                <a:solidFill>
                  <a:srgbClr val="FF0000"/>
                </a:solidFill>
              </a:rPr>
              <a:t>BTS 1</a:t>
            </a:r>
            <a:r>
              <a:rPr lang="en-US" sz="2400" dirty="0"/>
              <a:t> – </a:t>
            </a:r>
          </a:p>
          <a:p>
            <a:pPr lvl="3"/>
            <a:r>
              <a:rPr lang="en-US" sz="2000" dirty="0"/>
              <a:t>The deaths caused by the Tsetse fly led to a decreased population of Mali, which slowed the Mali’s ability to grow as a civilization by creating a shortage of strong workers.</a:t>
            </a:r>
            <a:endParaRPr lang="en-US" sz="3200" dirty="0"/>
          </a:p>
          <a:p>
            <a:endParaRPr lang="en-US" dirty="0"/>
          </a:p>
        </p:txBody>
      </p:sp>
    </p:spTree>
    <p:extLst>
      <p:ext uri="{BB962C8B-B14F-4D97-AF65-F5344CB8AC3E}">
        <p14:creationId xmlns:p14="http://schemas.microsoft.com/office/powerpoint/2010/main" val="1346315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1276</Words>
  <Application>Microsoft Office PowerPoint</Application>
  <PresentationFormat>Widescreen</PresentationFormat>
  <Paragraphs>157</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Candara</vt:lpstr>
      <vt:lpstr>Times New Roman</vt:lpstr>
      <vt:lpstr>Office Theme</vt:lpstr>
      <vt:lpstr>PowerPoint Presentation</vt:lpstr>
      <vt:lpstr>  Warm Up 10/19</vt:lpstr>
      <vt:lpstr>Thesis Statements</vt:lpstr>
      <vt:lpstr>Thesis Statements</vt:lpstr>
      <vt:lpstr>Thesis Statements</vt:lpstr>
      <vt:lpstr>Warm Up 10/20</vt:lpstr>
      <vt:lpstr>PowerPoint Presentation</vt:lpstr>
      <vt:lpstr>Paragraph Structure</vt:lpstr>
      <vt:lpstr>Paragraph Structure</vt:lpstr>
      <vt:lpstr>Paragraph Structure</vt:lpstr>
      <vt:lpstr>Paragraph Structure</vt:lpstr>
      <vt:lpstr>Paragraph Structure</vt:lpstr>
      <vt:lpstr>Paragraph Structure</vt:lpstr>
      <vt:lpstr>Paragraph Structure</vt:lpstr>
      <vt:lpstr>PowerPoint Presentation</vt:lpstr>
      <vt:lpstr>Warm Up 12/13</vt:lpstr>
      <vt:lpstr>Introduction</vt:lpstr>
      <vt:lpstr>PowerPoint Presentation</vt:lpstr>
      <vt:lpstr>Purpose of Introductions:</vt:lpstr>
      <vt:lpstr>INTRO. STRATEGIES:</vt:lpstr>
      <vt:lpstr>Purpose of Conclusions:</vt:lpstr>
      <vt:lpstr>CONC. STRATEGIES:</vt:lpstr>
      <vt:lpstr>Samples</vt:lpstr>
      <vt:lpstr>Sample #1 Introduction</vt:lpstr>
      <vt:lpstr>Sample #1 Conclusion</vt:lpstr>
      <vt:lpstr>Sample #2 Introduction</vt:lpstr>
      <vt:lpstr>Sample #2 Conclusion</vt:lpstr>
      <vt:lpstr>Academic Voice-Word Usage</vt:lpstr>
      <vt:lpstr>Academic Voice-Word Usage</vt:lpstr>
      <vt:lpstr>Writing – What’s Required in the Essay?</vt:lpstr>
      <vt:lpstr>A Word About In-Text Citations</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Santos, Megan    SHS - Staff</dc:creator>
  <cp:lastModifiedBy>Santos, Megan    SHS - Staff</cp:lastModifiedBy>
  <cp:revision>13</cp:revision>
  <dcterms:created xsi:type="dcterms:W3CDTF">2017-10-19T16:55:04Z</dcterms:created>
  <dcterms:modified xsi:type="dcterms:W3CDTF">2017-12-13T18:21:54Z</dcterms:modified>
</cp:coreProperties>
</file>