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4" r:id="rId25"/>
    <p:sldId id="280" r:id="rId26"/>
    <p:sldId id="288" r:id="rId27"/>
    <p:sldId id="281" r:id="rId28"/>
    <p:sldId id="282" r:id="rId29"/>
    <p:sldId id="283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EC397-5C93-4CF4-AE69-5FC12B28B62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0994E-94F0-4098-AC0A-EC519A46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302A-4F4E-4735-8843-5C27C31E1D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890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Indochina War = France</a:t>
            </a:r>
            <a:r>
              <a:rPr lang="en-US" baseline="0" dirty="0" smtClean="0"/>
              <a:t> v Viet Minh – Truman gives financial military aid (80% of the war)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Realizing he would lose Diem backs out of elections.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0994E-94F0-4098-AC0A-EC519A46F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9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D8B3C-DC4A-4B43-8D5B-AD7947AEA6E0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8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302A-4F4E-4735-8843-5C27C31E1D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779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4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2CB35-5C22-4E98-9A0A-B7721FEFA115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 smtClean="0">
              <a:latin typeface="Arial" pitchFamily="34" charset="0"/>
            </a:endParaRPr>
          </a:p>
          <a:p>
            <a:pPr lvl="1"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2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C1AFD-FADA-41A7-AE99-4417563128A8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What Johnson told Congress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What he didn’t tell Congress: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	He had already written the resolution before the “incident.”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	The U.S. naval vessels were aiding ARVN in commando raids in North Vietnam at the time.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	 He learned that the attack probably hadn’t occurred.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	The U.S. navy was not on the “high seas” but in N. Vietnam’s 12 mile territorial limit.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3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14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71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F9F7-CE6C-4AE7-8347-224F1680113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46F-6424-4C50-8271-67A14E25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5/3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(#1)</a:t>
            </a:r>
            <a:endParaRPr lang="en-US" altLang="en-US" sz="6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/>
              <a:t>Who was Ho Chi Minh?</a:t>
            </a:r>
          </a:p>
        </p:txBody>
      </p:sp>
    </p:spTree>
    <p:extLst>
      <p:ext uri="{BB962C8B-B14F-4D97-AF65-F5344CB8AC3E}">
        <p14:creationId xmlns:p14="http://schemas.microsoft.com/office/powerpoint/2010/main" val="30692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2475"/>
            <a:ext cx="3540546" cy="4767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 Chi Minh</a:t>
            </a:r>
          </a:p>
          <a:p>
            <a:r>
              <a:rPr lang="en-US" sz="2400" dirty="0">
                <a:cs typeface="Andalus" panose="02020603050405020304" pitchFamily="18" charset="-78"/>
              </a:rPr>
              <a:t>Vietnamese nationalist movement</a:t>
            </a:r>
          </a:p>
          <a:p>
            <a:r>
              <a:rPr lang="en-US" sz="2400" dirty="0">
                <a:cs typeface="Andalus" panose="02020603050405020304" pitchFamily="18" charset="-78"/>
              </a:rPr>
              <a:t>Sympathized with communist ideals </a:t>
            </a:r>
          </a:p>
          <a:p>
            <a:r>
              <a:rPr lang="en-US" sz="2400" dirty="0">
                <a:cs typeface="Andalus" panose="02020603050405020304" pitchFamily="18" charset="-78"/>
              </a:rPr>
              <a:t>President of North Vietnam from 1954</a:t>
            </a:r>
          </a:p>
          <a:p>
            <a:r>
              <a:rPr lang="en-US" sz="2400" dirty="0">
                <a:cs typeface="Andalus" panose="02020603050405020304" pitchFamily="18" charset="-78"/>
              </a:rPr>
              <a:t>Died in 1969</a:t>
            </a:r>
          </a:p>
          <a:p>
            <a:r>
              <a:rPr lang="en-US" sz="2400" dirty="0">
                <a:cs typeface="Andalus" panose="02020603050405020304" pitchFamily="18" charset="-78"/>
              </a:rPr>
              <a:t>Saigon renamed </a:t>
            </a:r>
            <a:r>
              <a:rPr lang="en-US" sz="2400" dirty="0" smtClean="0">
                <a:cs typeface="Andalus" panose="02020603050405020304" pitchFamily="18" charset="-78"/>
              </a:rPr>
              <a:t>Ho Chi Minh </a:t>
            </a:r>
            <a:r>
              <a:rPr lang="en-US" sz="2400" dirty="0">
                <a:cs typeface="Andalus" panose="02020603050405020304" pitchFamily="18" charset="-78"/>
              </a:rPr>
              <a:t>city in his honor</a:t>
            </a:r>
          </a:p>
          <a:p>
            <a:pPr marL="0" indent="0">
              <a:buNone/>
            </a:pPr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AutoShape 2" descr="data:image/jpeg;base64,/9j/4AAQSkZJRgABAQAAAQABAAD/2wCEAAkGBxQTEhQUExQWFhQXGBgYGBgXFBQdFxwXFxcXFxgXFxUcHCggHholHBcXITEhJSkrLi4uFx8zODMsNygtLiwBCgoKBQUFDgUFDisZExkrKysrKysrKysrKysrKysrKysrKysrKysrKysrKysrKysrKysrKysrKysrKysrKysrK//AABEIARUAtgMBIgACEQEDEQH/xAAcAAABBQEBAQAAAAAAAAAAAAADAAIEBQYBBwj/xAA+EAABAwIDBQYEBAQGAgMAAAABAAIRAyEEEjEFQVFhcQYTIoGRoTKxwfAHUnLhFCNi0UKCkqKy8TPCFUNT/8QAFAEBAAAAAAAAAAAAAAAAAAAAAP/EABQRAQAAAAAAAAAAAAAAAAAAAAD/2gAMAwEAAhEDEQA/ANnXr2tqoDqpBknyTatZRqr0Dq+IQKVbLvsg1noGdBNqYuUB9dRnIb3cr9UEh1eN6i4nF2QqroEzI3XHoVR7U22ymBcOJ1A3deaCdXxigVcXKq6m26bm2Ds3OPRVtfask5QQbRcRG+Qg1NOuRv1TKuJm+5UmDxjiBmFyfDa1tbeVlY4em4/GIaf8QA4wLRxj1QGbX9UOpWIN5BQ8c0MHgcXTxGW3Tgg92XZY39Z4mUEluIjepdHEyFWPwTozCSAY0SYS03+aC275JuJUEPSFRBYmuk6tdQxUXe8sEE0VkVtVQWVEdrkErOuIRqpINfUKjVXo1Vyi1DvQCfU4oZehYl0ckF1X7myCQ6sq3HbVZTH5nbmtv6ncubRxGQWPiOg67zx6LOYjFhxygTukm08QAgDtLHVXyDABOmU+xVS4uMB1+BOvRWlWQYDpngCG+gKNgsMAId4pGgExwM9UELC4HxDq0+R1v5+yK3Yx7xwcD4QXCN7RpHt6rRbMwolocPC7wyRdp1E8pvzWu2XsprfC8h0A33hpEWI1F/RBjtk4EVG5nCXNI0sWgbo37ua1uJwrWNayA4RIMDlMjqG3/qR6mCawlwbM2O6bC9t8geqk7PwhdGaZEe5iCOF0FJtXZNNwk07tAB3SCQBfiD81VV8C2kS5wMAEgCZgzmB5xAXoDqEtDomBfgcrrKNtLZYfSiJMCOoi6DLP2V/EszC1gWsFmsETMDUws2cM1pIJdI18A4xvN1otusrUW/y5gEZgCQOQPEa+qrMXif4llmB9duhBIEDmYv1QV76aGQimsXNGZpa8ajWecjzQKj0HZXQ9Da9cDkEum9SG1FXZk9lVBYvcuqH3q4g21arJTHkxdMJumudx9Oh06IIuJPPSyhnQm+aQBpHUj2CmVQATwvIBBtv6dUTBYHvDnEjXKNBPEH6/sgzW03FwyiTFjA/5O48gi7N2e5gzeAAG05C4npJjz0UnabgM2VtzbMZ0mTkZv6mygYvFZGZGi5Gu/TeUEfF1C57jIJ3x8PtZWuzKPFoveNPdVmy8NJk6LVYHDA9LIJ+zcFIgiRu13/fsrzA4HK+Tvt5Iux8MA3hCuaOG5f8ASCKMKNNy6MHBEDS/nY/RWzKKe5iCpOHJtqunDGAFYhqRpygz2L2cDu3evULzzadPuK9mFomRlIjn9yF63Wo7lle0WygTJAI3/cIMbtumHBtZovHiEyTG+VnMXqfynTlaV6ZsXCsyGk4A5p/wiROlxp5LF9rNkijVIgtd57t8X+aCloVAh95dAcCNUs6CSaie0qOHJ2dBID0kJrkkG3r1uaZ/EgX+t+QPJRKj1GqVfVBPp1piBeflfTqrIY8UxBFzaBx4DpInzVHs54L2g6T7i6h9oMZD7OI3R/yM8z9UA9tYoEkzmJJl0WMWgDgDPmqylLr7yi4qo3I0Otaw3xoCeqWHrgAACYPH0QW2znQCBuB+4Wl2c5th781i8M8mRv5dZ/byWg2XUIcJ1MDXTpbkg9C2VTnor+hRVVsel4RI3WV5QFkDhTSNJGa1OLEEXuUzu+CmliHUpwgrq4hVtdgI5K0xBsq3FtsdyDN0T3VaCAWuM6XE8/VA7f7Oc+mHi5YCQd+WIIneLqF2ixJbVa7hpfdaVpO/bWo6yHNII8rjkUHhjHag/wDScQmYk+N0cT803OgKE8FB7xda5ATvF1DlJBraj9VGrFOquQSUHKFXK4HgQfRQNt1M9RkTpcnTy+9SphKr9p18pB3CRHzKCNjqsvdpa2vC0pmHffioVJ0kzvupTHEILnDVgN99/leyv9htL3gxoB5arI4R0uC2nZJhdYCfOxQem7Lq+ARHWVbUqioMDmDQIba2iuKDNNEFlTf9yiSgsCJKAiDVRM6HUQV2INiqzG6dVaYpzRrAVZiHAoMFt9sVATdsGRyjT0ULB7Rd3MtNgMpE6wDB+isu2THM8Q+AA9Z0B+ayeytpgYOqyPEGzm5ueWgRwiPVBl69WXHr9lMlCfqutcgO1OKGCuyg6SkkSkg1VRyaBKa5NJsgDWsqraBzNdYqdXeV3Z+G+IxMkCOP3KDP0X3g7re6mk20QtqUQ2sY+7A6LpdZA5uIgQNSrrZ+1KlAA0zffwVbsnA968SYAvpdbDZ3ZvvHBoaXAcTA/dBZbC/EhjbV9d5XoOwtv0MQAadRp5SJ9Fhcd+H/AIc1OlS5jMZPTcqEYOts+p3vdnIN41b1j5oPeGuTSs52Y7RNxFNrgZJ6LQsfZBHxGPawS4wAs1tTt20S2jSqVXD8rDA/zGArHaxEiYJ3BVWMr0qWUVajKWbQEt+qCmwG1KuKcS4Pp5T8J9dVZU6z6ZhzfAdDwP8AZWrMAxwztqZhxBBB8wo+LogmN7d0/NBm+34nCvOlteqxuweyNWvh3OY4Q6CJ0J1A6deK9H23gM+HqMPCB6WTvw5pBuBaD8TnOJnXMPD/AOs+aDwWu0tcWmxBIPIixCa1W/bbCmnjK4IiXlw6OM/3VNSlBIanAprSngIOJLoSQaipqgPUqqDKA6mghvarTZOVrhm0a0OJ6BxPqS0eSid0i/wzjSqkflA9D+wQUu3qzKtYuYIFvWLrmz8L3j2s49FOp4FrsIXAjvGvkjflyn6o3ZSiHVDm3D6hBcYzso+nRdUZPhcI1BIjmg9mcRi5c1j6bXNMQ8nMf03g35rcvovq0TTGgFiXGJGkhB2fgaYJaWQWm5ixG651M3QZjZW19q16xw5dUYSQC4NptbTAcM7j4PEI5+q01KniDUq4eo7vcoAlzTleHDVrxbN/SbyDc2WnwVCk0gj5n+6kYvG0mS5zSQLyRvF4HOyDyLsPVdRxz6HiAzubG8Q429l7oxnhXjWDBftM1yMpc7NA0jQDrC9koPlgQZrGUKrqxd8LALE9Y9Vi+1nZg16bn03Zq2cmXRBZEENJsOINtNy9Pq4cmY4W9ZUPDBrbOBBnfPsUHn/ZHsZXpsfUqOcyo5rRT7l2UNyiPHlAaSbTIM6mSVstnYRzD/NcKjrAuLYJ3brfJaDMCBChVaGb6G/kgj7WpjLPJVmw8BkYC0nMXkxaImNFY41p7syfv7lC2RoHE2AsI3nj6oPJ/wAYaUYxpGhpj2e8LDMW+/F6sDimMBu2kJ6uc4rCNYgcCngpoanhqBSup4auINeRdOe0QmHVNLzCBpai4F1yPMfX75IIKaXEGRqLoG7Q2aW/+OSXfEBvBmVV7FrZKoB1m/ktc2sx7c3AT5wsdtEBtWRynrvQexdnMQHDUftC0uHoiZ+yvJ+yu1CIk8J+S9P2PimubMoLF1FouAJ1VH2gackn04K/aVn+2NYU6Jc4wPmToOqDF4GnGIa46yvVcGZYOi8dwVZ5e12W0gdF69s10sHRAds8UapRB1Cjl8KS2oDvQBGH9E7EAAI3eCFDr1UFVtM+Eo9KiAxoHD33qu25jRSY6o4SGS4jjlvHssztn8RqHcE0M3fOFmlpGUm0k6W5aoPPO22I73G13bg8tHRnh+ipGsTy+SSbk3JTiEDcqcGrie1AoSTikg0j6nBDF0quqVO+iB+SOqBWCd3iE90oBd65swVWY0ffup5CjYtvh6IDbMxJYbL0rsjtWQBfqvLKK03ZzHGm8cEHstKuIk7l5N2x7RHEYkMn+Ux0N5umC4rWYzb7RTAnrfdzVVhNgYOp4rh05ozeeiCdmoNpNyubnkOIkbuU6rcbKxbSxpEaLyvG9nNn1KuVoc2pm8TmOvzkGR6cVqdl4HCYNrf51V85QGvqEjxaeFoA9UGqxu16DHBj6tNr3aNc9oJ6BdrhwbnbflxHLmof/wAhRqhzS1pYL6CDl19FaMqjLbTkgi4bE5guVDK7kA+FEDYQYv8AEjE5MK8b3AN/1EArx2QvRfxexdqdMHUknyH7rzWUCIRIQwUQIOQnMTHlcaUEghJNCSC/cE2Y6p7nQUBzuGqDrnAhRySuzO9cc5AMlBqp6DVICB2AG60hWLcQGzx3KnY+CrPAUJcKjrU2EOceTSLAbzMIHYnFOaD3huBmy6wBAb1MkCOTlTYXa9QE+IiZ37j9VIxdB9Rz3x8TwABpoQ1sbhvUA4AAgOcQDv4dQgtdl7Q7uo+TOaSHTcTp5zln9Kutk4aviG5g4Q1wu6BBEnT9J9gqbZGxm1HinUqZRHhfAym/GOq9N7MdkjSc5xr0y0ib07joM0cfVBU7UxJpllGk8ufdsy4CXgMzPPDf1Kn4XbzqLmjvA4NDMwkSd7vTTzCm1tlZqhcB4Z1dadRYeamYzY1N9DIA2BNgOPEDUoLrYWMFamKjZg6Ai+/X74KwqusVW7Gw5oUKbDz19QD00nkpzWl5DeOvTeg8V/FCo44sBwgZGlvRxN/ZZCV6r+OOyoNDEAWg0ncLS5v/ALLyiUDmlEQoT2oE5damuSaUElpXEElJBoKmqDmUmrTuh5UASE1wUhMexBFdxUd4uVJeEAt+/NBEeFZbMxp8YcTEXtMhgJa2OBdl+5QsFgjVqNYP8RgncBq4nkBKDjsUHVXd22GRlpjeWtsHHrBPmg0vZOuwl4dZ5DhJuNDc8dYsqfamzCJyG93EeZB99FWYXFFhmYvFvvRaPCYjvYAEnd1bcA8dNEFRs6niaRhrZ0lpH5tPMyt5httYlrabe6YD4mzmcRDSQSRGltZ4KZsrYjQ1r3OzOcZsIzQCSLmZ+UjlAKINTE5ZLAJBI0zOlpjkIjrJ0CDQ4XBVnuc950ywBpG/z59FdUtnDXieO690fDVGhgHziTvkrprzYXJsAPvRA3EOzHKNwgDnyVtgcPkbf4jqhYHChlzdx38Oilygqe1Wxm4vDVKDjGYWMTlcDIMdV4T2m7EYnBy9wD6X/wCjJgfqGo+S+iXFBewEQQCDqDp6IPldOaV7B2v/AAxZUmphIpv1NM/Af0n/AAn26LynaGz6tB5ZWY5jhuI9wd45hBHcuNCRTmoHEJLrgkg1NZqjuapFdwughyAYEIdWpK0WzezdWteMjOJH0Ws2V2Yo0YOXO/i76BB55hNg163wsMcTYLR7K7FBsGqb7wFsnGLBMeIF9UGZ7UYWnRw5ZRa1r6pFPMBcA/EZ5NBXk7C59YlogE5BwDT4RfcI+q9Y7XMJpzycB+p4DZ8gSvNcNUFIVbEh5hkb8joA85HpzQPdgm2ItAhma73mXE1MgExMxutfS9jgsCWVQxp89wLWB2vImTz5CU80wHNOpLQ0noSA3pLpP6YVgxp71tNo8Ls5eTro+TG7xwPJBtP49ncteXHNl7tp4E5hpxlpEqg2ljmsxlKkzQZ3GBd1oAnfJNunJSe6eS6j+UsLT/U4uLieME/7Qg4zCNbXZUt/LYWZnTOVrSAeuaAPNBO7P4irWqgGocha4ttc5XHdoBaOgW62dTDKIIubGTqdI+ayeyKRab2/lDjoQQfMuLifJbHDiGgbv7BBOa+ydmUZrrDom1sQGwN5sBxKCQ9yGHoOddaUEgFQdrbGo4lmSsxr289RzDtQVLa5EBQeP9qfwvqU5fhSajNe7PxjodHfPqvPjSLSWuBDhYgggjkQV9RSqfb3ZfDYsHvaYzbnts8f5voUHzs7kurZ9pfw6xFBwNAGvTNhFnj9Q+oSQVOB2fXxTw2kwx+YiGjqV6b2f7IUqAGbx1N7joDyCuKBDW+EAdBCK2tAKB+IIAACiPqeaHVrkoRKDj6l0F776palQNq4htIOc4w0XJOgHNB59+Im061LFhzKhAyCG7tby3Tcq7Z9WniWhvwvJADRwL5fB1iGNJ681S9p9rHE13P3aNH9I+p1UzsVhHOrsdcMYRJG5xkD5+iC92biQYaYDmmLxbOXf7ozG3JSdlVjmc6RNRxgk7w4i3KCQBvjopm0NmBjw+WtJsR+acrWmBwJ91UbNpZWNa6PDUaDrvqGSeF4QeiYanY33C83469B/uVbjsIHVmTYOGSJ3yHX9HX5hX7qMMPNv7/MhV7cKHljyTZxtz8UD39ggmtlrG8ZDPcgdLZVpmt+n37LPlx75jdwJJ4T4I9IPqn4Xb3fYl9KkP5dH/y1N2eLU2DeeJ3RCC+xWJFNpcfIDUk6ADioOBoOzOq1DNR26bMbuY36neeUQRvi8bh0HAf3KK1ASUVqCE8uQGaU/Mo2ZPzoJAenByiNqLrHyglJJU0kGcc/LC49yZVdL8vAT6oj2IAkodVy7XsYQw2XQgcLCd6yPbTB1MRTFNrgJeC6eAn6wtdi5EDkqTFNmUGNw/ZagwXBe/idPJql4vDfwtF1UD4oAA0B/wAPkSr7CYUveGjeVddpOzRxOGNJpyuEFvCR+yDyzvKuIDntJyupOmJhpGUm+4kt9wrbYrBVdU0Oakz/AFnxGRuMSPJCwey8Vh5o92/K94kXIsTM7oPvZX2xOzj6GYuiXvPO0uA9jPkEGwrGabf6oMcjqh4DCHMQdNeU+H90sPh3fAXEi3QGbQpGLxophwFzlsB6fRBne0W0Xd4KVA/zHODZF4a7UxxgarQdndkjD0W0xeILjvLt5PMqq7JbKLR3lSDUcS6d4DjP1WvY2BCBrguSiNFkDUoDU1xxTw2Ao9V0IDTKbVqQuNNpQgJug5Wq6NGp+Sm4cWVbSu4u3aBWdLRBJYUkwJIKXZ9HM6o/iYHkilsu6KVRp93THGPcqO4EiBqdUEJ1PMS7cEbZ+HmSi4mlADR1U3C0YagoNofGQqyrTs5W+ObL3dUB2Hs4lA3stgpe5/AQOp/ZaZtKELY+EDKY53Pn+ymVAgrdpsGR3EAwqrZPiEkaW/urjG/C6eChbNoQ2Y1QCrPyk75NvRNw2Ck53XcY+/krVlAG6fh6W9AHB0oHP+xUh10QthJoQMq6IGHbvRsRolRZZA6FFxlo6qbCi42nIQDqGyaRaE2g+QjtagVOnAUliGwIoQPlJBe5cQLFul0Dd807CUN5Q8KJud5U86IK7Lmep+WAg4Slv4lS6gQZnFN8TuqaKObK3i5TcfTh5TtmU5qfpB9UFw1kCBuQnao7kzKgh45ngI5J2EoQ0Dki1WTZHDUAHshcoMT6uoCcAgFUTQE52qRagj4g2RWNso+LYSQBvN1NIQcAQ6zZCKEyrAF0FU1sOU5rLIJZLpUvcgBTd4iOSMVBwj81WpwEBTalggj1XgJKm25inS1tNmc3MTFhYknqQPVcQaPCMsFJF09jIT0AmsjyToToSKCnx4l58lI2XTjMeJUfGPPfBoFspLusiPqqntTtJ9DCVHUzDgCZ36Tb0Qajv2zlzCeEifREJXk3ZltA91VfWc5z5bVMwWvIcWkHWPDr0XofZ3GOq0mudJtGa3igxMeSC2aE5IJFALeV0myRC45soBsG9Pak5q6gjhsvngERxTmMgpZEDQU17Z1RHNTEAMsaIjnWldIUHbtbJh6zuFN3/EoI3Zx2Zhf+ZxPurDFutr16BV/ZJsYWlzEp2225mimNargz/Lq8/wCkEeYQN2FhcwdWP/23aOFMWYPP4v8AMkrhjA0ACwAgdEkExosEg1JJAoSKSSCpcJq1DzDfINB+pXdsbObVp5Tw4SNIuOBBI80kkGK2V2IpGrIe4NF8vnoDOi9EwtBrGta0Q0CAOQSSQGQsRpHGySSBFqckkg4U2EkkHYSKSSDjk2EkkDCFQduKpbgq8b2gergFxJBL7ONjDUR/Q35J+OdDi78jJHmb/wDEJJILKbBJJJB//9k="/>
          <p:cNvSpPr>
            <a:spLocks noChangeAspect="1" noChangeArrowheads="1"/>
          </p:cNvSpPr>
          <p:nvPr/>
        </p:nvSpPr>
        <p:spPr bwMode="auto">
          <a:xfrm>
            <a:off x="116681" y="-565547"/>
            <a:ext cx="1943100" cy="29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14" y="539787"/>
            <a:ext cx="1912902" cy="2919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06" y="2837792"/>
            <a:ext cx="2132734" cy="30275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897940" y="637190"/>
            <a:ext cx="3254922" cy="4883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Ngo </a:t>
            </a: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Diem</a:t>
            </a:r>
          </a:p>
          <a:p>
            <a:r>
              <a:rPr lang="en-US" sz="2400" dirty="0">
                <a:cs typeface="Andalus" panose="02020603050405020304" pitchFamily="18" charset="-78"/>
              </a:rPr>
              <a:t>Leader of South Vietnam from 1955 till 1963 </a:t>
            </a:r>
          </a:p>
          <a:p>
            <a:r>
              <a:rPr lang="en-US" sz="2400" dirty="0">
                <a:cs typeface="Andalus" panose="02020603050405020304" pitchFamily="18" charset="-78"/>
              </a:rPr>
              <a:t>Heavy handed ruler </a:t>
            </a:r>
          </a:p>
          <a:p>
            <a:r>
              <a:rPr lang="en-US" sz="2400" dirty="0">
                <a:cs typeface="Andalus" panose="02020603050405020304" pitchFamily="18" charset="-78"/>
              </a:rPr>
              <a:t>Catholic</a:t>
            </a:r>
          </a:p>
          <a:p>
            <a:r>
              <a:rPr lang="en-US" sz="2400" dirty="0">
                <a:cs typeface="Andalus" panose="02020603050405020304" pitchFamily="18" charset="-78"/>
              </a:rPr>
              <a:t>Anti-communist </a:t>
            </a:r>
          </a:p>
          <a:p>
            <a:r>
              <a:rPr lang="en-US" sz="2400" dirty="0">
                <a:cs typeface="Andalus" panose="02020603050405020304" pitchFamily="18" charset="-78"/>
              </a:rPr>
              <a:t>Supported by US in early stages</a:t>
            </a:r>
          </a:p>
          <a:p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5561" y="916781"/>
            <a:ext cx="785521" cy="37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73280" y="1552246"/>
            <a:ext cx="331076" cy="1418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4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828676"/>
            <a:ext cx="3167556" cy="5372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Westmoreland</a:t>
            </a:r>
          </a:p>
          <a:p>
            <a:r>
              <a:rPr lang="en-US" sz="2400" dirty="0">
                <a:cs typeface="Andalus" panose="02020603050405020304" pitchFamily="18" charset="-78"/>
              </a:rPr>
              <a:t>US Army general </a:t>
            </a:r>
          </a:p>
          <a:p>
            <a:r>
              <a:rPr lang="en-US" sz="2400" dirty="0">
                <a:cs typeface="Andalus" panose="02020603050405020304" pitchFamily="18" charset="-78"/>
              </a:rPr>
              <a:t>Commander of troops in Vietnam </a:t>
            </a:r>
          </a:p>
          <a:p>
            <a:r>
              <a:rPr lang="en-US" sz="2400" dirty="0">
                <a:cs typeface="Andalus" panose="02020603050405020304" pitchFamily="18" charset="-78"/>
              </a:rPr>
              <a:t>Four star general</a:t>
            </a:r>
          </a:p>
          <a:p>
            <a:r>
              <a:rPr lang="en-US" sz="2400" dirty="0">
                <a:cs typeface="Andalus" panose="02020603050405020304" pitchFamily="18" charset="-78"/>
              </a:rPr>
              <a:t>TIME man of the year in 1964</a:t>
            </a:r>
          </a:p>
          <a:p>
            <a:r>
              <a:rPr lang="en-US" sz="2400" dirty="0">
                <a:cs typeface="Andalus" panose="02020603050405020304" pitchFamily="18" charset="-78"/>
              </a:rPr>
              <a:t>Strategy of war of attrition </a:t>
            </a:r>
          </a:p>
          <a:p>
            <a:r>
              <a:rPr lang="en-US" sz="2400" dirty="0">
                <a:cs typeface="Andalus" panose="02020603050405020304" pitchFamily="18" charset="-78"/>
              </a:rPr>
              <a:t>At first was very popular, but that changed as the war went on </a:t>
            </a:r>
          </a:p>
          <a:p>
            <a:endParaRPr lang="en-US" sz="195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7613" y="1042988"/>
            <a:ext cx="3308131" cy="5248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McNamara</a:t>
            </a:r>
          </a:p>
          <a:p>
            <a:r>
              <a:rPr lang="en-US" sz="2400" dirty="0">
                <a:cs typeface="Andalus" panose="02020603050405020304" pitchFamily="18" charset="-78"/>
              </a:rPr>
              <a:t>Secretary of Defense</a:t>
            </a:r>
          </a:p>
          <a:p>
            <a:r>
              <a:rPr lang="en-US" sz="2400" dirty="0">
                <a:cs typeface="Andalus" panose="02020603050405020304" pitchFamily="18" charset="-78"/>
              </a:rPr>
              <a:t>Republican </a:t>
            </a:r>
          </a:p>
          <a:p>
            <a:r>
              <a:rPr lang="en-US" sz="2400" dirty="0">
                <a:cs typeface="Andalus" panose="02020603050405020304" pitchFamily="18" charset="-78"/>
              </a:rPr>
              <a:t>Business background</a:t>
            </a:r>
          </a:p>
          <a:p>
            <a:pPr lvl="1"/>
            <a:r>
              <a:rPr lang="en-US" sz="2000" dirty="0">
                <a:cs typeface="Andalus" panose="02020603050405020304" pitchFamily="18" charset="-78"/>
              </a:rPr>
              <a:t>Ford Motor Company</a:t>
            </a:r>
          </a:p>
          <a:p>
            <a:r>
              <a:rPr lang="en-US" sz="2400" dirty="0">
                <a:cs typeface="Andalus" panose="02020603050405020304" pitchFamily="18" charset="-78"/>
              </a:rPr>
              <a:t>‘Flexible response’</a:t>
            </a:r>
          </a:p>
          <a:p>
            <a:r>
              <a:rPr lang="en-US" sz="2400" dirty="0">
                <a:cs typeface="Andalus" panose="02020603050405020304" pitchFamily="18" charset="-78"/>
              </a:rPr>
              <a:t>Cut cost</a:t>
            </a:r>
          </a:p>
          <a:p>
            <a:r>
              <a:rPr lang="en-US" sz="2400" dirty="0">
                <a:cs typeface="Andalus" panose="02020603050405020304" pitchFamily="18" charset="-78"/>
              </a:rPr>
              <a:t>Modernize the military </a:t>
            </a:r>
          </a:p>
          <a:p>
            <a:r>
              <a:rPr lang="en-US" sz="2400" dirty="0">
                <a:cs typeface="Andalus" panose="02020603050405020304" pitchFamily="18" charset="-78"/>
              </a:rPr>
              <a:t>Direct involvement </a:t>
            </a:r>
          </a:p>
          <a:p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42" y="3851237"/>
            <a:ext cx="2738227" cy="178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5" y="1322579"/>
            <a:ext cx="1875637" cy="23445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35773" y="1637644"/>
            <a:ext cx="1099645" cy="366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41023" y="1512421"/>
            <a:ext cx="1005051" cy="2648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1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305" y="1283049"/>
            <a:ext cx="3061715" cy="5203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Kissinger </a:t>
            </a:r>
          </a:p>
          <a:p>
            <a:r>
              <a:rPr lang="en-US" sz="2400" dirty="0">
                <a:cs typeface="Andalus" panose="02020603050405020304" pitchFamily="18" charset="-78"/>
              </a:rPr>
              <a:t>National Security Advisor</a:t>
            </a:r>
          </a:p>
          <a:p>
            <a:r>
              <a:rPr lang="en-US" sz="2400" dirty="0">
                <a:cs typeface="Andalus" panose="02020603050405020304" pitchFamily="18" charset="-78"/>
              </a:rPr>
              <a:t>US Secretary of State</a:t>
            </a:r>
          </a:p>
          <a:p>
            <a:r>
              <a:rPr lang="en-US" sz="2400" dirty="0">
                <a:cs typeface="Andalus" panose="02020603050405020304" pitchFamily="18" charset="-78"/>
              </a:rPr>
              <a:t>“Peace With Honor”</a:t>
            </a:r>
          </a:p>
          <a:p>
            <a:r>
              <a:rPr lang="en-US" sz="2400" dirty="0">
                <a:cs typeface="Andalus" panose="02020603050405020304" pitchFamily="18" charset="-78"/>
              </a:rPr>
              <a:t>Troop withdrawals and bombing campaigns </a:t>
            </a:r>
          </a:p>
          <a:p>
            <a:r>
              <a:rPr lang="en-US" sz="2400" dirty="0">
                <a:cs typeface="Andalus" panose="02020603050405020304" pitchFamily="18" charset="-78"/>
              </a:rPr>
              <a:t>Conversations help bring </a:t>
            </a:r>
            <a:r>
              <a:rPr lang="en-US" sz="2400" dirty="0" smtClean="0">
                <a:cs typeface="Andalus" panose="02020603050405020304" pitchFamily="18" charset="-78"/>
              </a:rPr>
              <a:t>an </a:t>
            </a:r>
            <a:r>
              <a:rPr lang="en-US" sz="2400" dirty="0">
                <a:cs typeface="Andalus" panose="02020603050405020304" pitchFamily="18" charset="-78"/>
              </a:rPr>
              <a:t>end to the war</a:t>
            </a:r>
          </a:p>
          <a:p>
            <a:r>
              <a:rPr lang="en-US" sz="2400" dirty="0">
                <a:cs typeface="Andalus" panose="02020603050405020304" pitchFamily="18" charset="-78"/>
              </a:rPr>
              <a:t>Nobel Peace Prize in 1973</a:t>
            </a:r>
          </a:p>
          <a:p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023" y="601519"/>
            <a:ext cx="3129989" cy="52182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Ellsberg</a:t>
            </a:r>
          </a:p>
          <a:p>
            <a:r>
              <a:rPr lang="en-US" sz="2400" dirty="0">
                <a:cs typeface="Andalus" panose="02020603050405020304" pitchFamily="18" charset="-78"/>
              </a:rPr>
              <a:t>Anti-war activist</a:t>
            </a:r>
          </a:p>
          <a:p>
            <a:r>
              <a:rPr lang="en-US" sz="2400" dirty="0">
                <a:cs typeface="Andalus" panose="02020603050405020304" pitchFamily="18" charset="-78"/>
              </a:rPr>
              <a:t>Journalist</a:t>
            </a:r>
          </a:p>
          <a:p>
            <a:r>
              <a:rPr lang="en-US" sz="2400" dirty="0">
                <a:cs typeface="Andalus" panose="02020603050405020304" pitchFamily="18" charset="-78"/>
              </a:rPr>
              <a:t>Government official </a:t>
            </a:r>
          </a:p>
          <a:p>
            <a:r>
              <a:rPr lang="en-US" sz="2400" dirty="0">
                <a:cs typeface="Andalus" panose="02020603050405020304" pitchFamily="18" charset="-78"/>
              </a:rPr>
              <a:t>Leaked the Pentagon Papers </a:t>
            </a:r>
          </a:p>
          <a:p>
            <a:r>
              <a:rPr lang="en-US" sz="2400" dirty="0">
                <a:cs typeface="Andalus" panose="02020603050405020304" pitchFamily="18" charset="-78"/>
              </a:rPr>
              <a:t>Evidence showing the government has misled the American people regarding involvement in Vietnam </a:t>
            </a:r>
          </a:p>
          <a:p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13" y="370489"/>
            <a:ext cx="1935012" cy="257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280142"/>
            <a:ext cx="2069306" cy="28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93" y="188313"/>
            <a:ext cx="7543800" cy="5467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the Stage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93" y="952500"/>
            <a:ext cx="8229600" cy="5667375"/>
          </a:xfrm>
        </p:spPr>
        <p:txBody>
          <a:bodyPr>
            <a:noAutofit/>
          </a:bodyPr>
          <a:lstStyle/>
          <a:p>
            <a:r>
              <a:rPr lang="en-US" sz="3200" dirty="0">
                <a:cs typeface="Andalus" panose="02020603050405020304" pitchFamily="18" charset="-78"/>
              </a:rPr>
              <a:t>French colonization </a:t>
            </a:r>
          </a:p>
          <a:p>
            <a:r>
              <a:rPr lang="en-US" sz="3200" dirty="0">
                <a:cs typeface="Andalus" panose="02020603050405020304" pitchFamily="18" charset="-78"/>
              </a:rPr>
              <a:t>Vietnamese Nationalism </a:t>
            </a:r>
          </a:p>
          <a:p>
            <a:r>
              <a:rPr lang="en-US" sz="3200" b="1" dirty="0">
                <a:cs typeface="Andalus" panose="02020603050405020304" pitchFamily="18" charset="-78"/>
              </a:rPr>
              <a:t>Geneva Accords</a:t>
            </a:r>
          </a:p>
          <a:p>
            <a:pPr lvl="1"/>
            <a:r>
              <a:rPr lang="en-US" sz="2800" dirty="0">
                <a:cs typeface="Andalus" panose="02020603050405020304" pitchFamily="18" charset="-78"/>
              </a:rPr>
              <a:t>Divided near the 17</a:t>
            </a:r>
            <a:r>
              <a:rPr lang="en-US" sz="2800" baseline="30000" dirty="0">
                <a:cs typeface="Andalus" panose="02020603050405020304" pitchFamily="18" charset="-78"/>
              </a:rPr>
              <a:t>th</a:t>
            </a:r>
            <a:r>
              <a:rPr lang="en-US" sz="2800" dirty="0">
                <a:cs typeface="Andalus" panose="02020603050405020304" pitchFamily="18" charset="-78"/>
              </a:rPr>
              <a:t> parallel </a:t>
            </a:r>
          </a:p>
          <a:p>
            <a:r>
              <a:rPr lang="en-US" sz="3200" b="1" dirty="0" smtClean="0">
                <a:cs typeface="Andalus" panose="02020603050405020304" pitchFamily="18" charset="-78"/>
              </a:rPr>
              <a:t>Eisenhower introduces </a:t>
            </a:r>
            <a:r>
              <a:rPr lang="en-US" sz="32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>domino theory</a:t>
            </a:r>
          </a:p>
          <a:p>
            <a:pPr lvl="1"/>
            <a:r>
              <a:rPr lang="en-US" dirty="0" smtClean="0">
                <a:cs typeface="Andalus" panose="02020603050405020304" pitchFamily="18" charset="-78"/>
              </a:rPr>
              <a:t>Theory that if one country falls to communism they all will</a:t>
            </a:r>
            <a:endParaRPr lang="en-US" dirty="0">
              <a:cs typeface="Andalus" panose="02020603050405020304" pitchFamily="18" charset="-78"/>
            </a:endParaRPr>
          </a:p>
          <a:p>
            <a:r>
              <a:rPr lang="en-US" sz="3200" dirty="0">
                <a:cs typeface="Andalus" panose="02020603050405020304" pitchFamily="18" charset="-78"/>
              </a:rPr>
              <a:t>North Vietnam under Communist rule </a:t>
            </a:r>
          </a:p>
          <a:p>
            <a:r>
              <a:rPr lang="en-US" sz="3200" dirty="0">
                <a:cs typeface="Andalus" panose="02020603050405020304" pitchFamily="18" charset="-78"/>
              </a:rPr>
              <a:t>Elections to be held in 1956 to unify country </a:t>
            </a:r>
          </a:p>
          <a:p>
            <a:pPr lvl="1"/>
            <a:r>
              <a:rPr lang="en-US" sz="2800" dirty="0">
                <a:cs typeface="Andalus" panose="02020603050405020304" pitchFamily="18" charset="-78"/>
              </a:rPr>
              <a:t>South refused – remain divided </a:t>
            </a:r>
          </a:p>
        </p:txBody>
      </p:sp>
    </p:spTree>
    <p:extLst>
      <p:ext uri="{BB962C8B-B14F-4D97-AF65-F5344CB8AC3E}">
        <p14:creationId xmlns:p14="http://schemas.microsoft.com/office/powerpoint/2010/main" val="62393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 Military Involvement Begins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285875"/>
            <a:ext cx="7886700" cy="4891088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2A6402"/>
              </a:buClr>
              <a:defRPr/>
            </a:pPr>
            <a:r>
              <a:rPr lang="en-US" sz="3200" dirty="0">
                <a:cs typeface="Andalus" panose="02020603050405020304" pitchFamily="18" charset="-78"/>
              </a:rPr>
              <a:t>Repressive dictatorial rule by Diem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Diem’s family holds all power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Wealth is hoarded by the elite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Buddhist majority persecuted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Torture, lack of political freedom prevail</a:t>
            </a:r>
            <a:br>
              <a:rPr lang="en-US" sz="3200" dirty="0">
                <a:cs typeface="Andalus" panose="02020603050405020304" pitchFamily="18" charset="-78"/>
              </a:rPr>
            </a:br>
            <a:endParaRPr lang="en-US" sz="3200" dirty="0">
              <a:cs typeface="Andalus" panose="02020603050405020304" pitchFamily="18" charset="-78"/>
            </a:endParaRPr>
          </a:p>
          <a:p>
            <a:pPr>
              <a:buClr>
                <a:srgbClr val="2A6402"/>
              </a:buClr>
              <a:defRPr/>
            </a:pPr>
            <a:r>
              <a:rPr lang="en-US" sz="3200" dirty="0">
                <a:cs typeface="Andalus" panose="02020603050405020304" pitchFamily="18" charset="-78"/>
              </a:rPr>
              <a:t>The U.S. aided Diem’s government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Ike sent financial and military aid</a:t>
            </a:r>
          </a:p>
          <a:p>
            <a:pPr marL="729854" lvl="1" indent="-301229">
              <a:buClr>
                <a:srgbClr val="0033CC"/>
              </a:buClr>
              <a:buSzPct val="60000"/>
              <a:defRPr/>
            </a:pPr>
            <a:r>
              <a:rPr lang="en-US" sz="3200" dirty="0">
                <a:cs typeface="Andalus" panose="02020603050405020304" pitchFamily="18" charset="-78"/>
              </a:rPr>
              <a:t>675 U.S. Army advisors sent by 1960.</a:t>
            </a:r>
          </a:p>
        </p:txBody>
      </p:sp>
    </p:spTree>
    <p:extLst>
      <p:ext uri="{BB962C8B-B14F-4D97-AF65-F5344CB8AC3E}">
        <p14:creationId xmlns:p14="http://schemas.microsoft.com/office/powerpoint/2010/main" val="4809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Meeting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1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71450"/>
            <a:ext cx="7543800" cy="3974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Questions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93" y="981075"/>
            <a:ext cx="8336018" cy="5619750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3200" dirty="0">
                <a:cs typeface="Andalus" panose="02020603050405020304" pitchFamily="18" charset="-78"/>
              </a:rPr>
              <a:t>What evidence is necessary in order to support an armed conflict?</a:t>
            </a:r>
          </a:p>
          <a:p>
            <a:pPr marL="0" indent="0">
              <a:buNone/>
            </a:pPr>
            <a:endParaRPr lang="en-US" sz="3200" dirty="0"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200" dirty="0">
                <a:cs typeface="Andalus" panose="02020603050405020304" pitchFamily="18" charset="-78"/>
              </a:rPr>
              <a:t>2. Is it better to support a foreign leader who serves American purposes, but may not have the support of their people, or a foreign leader who serves their people, but is against American Ideals?</a:t>
            </a:r>
          </a:p>
          <a:p>
            <a:pPr marL="257175" indent="-257175">
              <a:buFont typeface="+mj-lt"/>
              <a:buAutoNum type="arabicPeriod"/>
            </a:pPr>
            <a:endParaRPr lang="en-US" sz="3200" dirty="0"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200" dirty="0">
                <a:cs typeface="Andalus" panose="02020603050405020304" pitchFamily="18" charset="-78"/>
              </a:rPr>
              <a:t>3. What role should the U.S./Western Countries have in other parts of the world?</a:t>
            </a:r>
          </a:p>
        </p:txBody>
      </p:sp>
    </p:spTree>
    <p:extLst>
      <p:ext uri="{BB962C8B-B14F-4D97-AF65-F5344CB8AC3E}">
        <p14:creationId xmlns:p14="http://schemas.microsoft.com/office/powerpoint/2010/main" val="4271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27" y="141646"/>
            <a:ext cx="7543800" cy="79180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Hawks &amp; Doves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36" y="1038224"/>
            <a:ext cx="8262784" cy="5267325"/>
          </a:xfrm>
        </p:spPr>
        <p:txBody>
          <a:bodyPr>
            <a:normAutofit/>
          </a:bodyPr>
          <a:lstStyle/>
          <a:p>
            <a:r>
              <a:rPr lang="en-US" sz="3600" dirty="0"/>
              <a:t>Individually, critically read through the </a:t>
            </a:r>
            <a:r>
              <a:rPr lang="en-US" sz="3600" b="1" dirty="0"/>
              <a:t>8 primary source excerpts</a:t>
            </a:r>
          </a:p>
          <a:p>
            <a:pPr lvl="1"/>
            <a:r>
              <a:rPr lang="en-US" sz="3200" dirty="0"/>
              <a:t>Decide which documents represents ideals from the </a:t>
            </a:r>
            <a:r>
              <a:rPr lang="en-US" sz="3200" dirty="0">
                <a:solidFill>
                  <a:srgbClr val="FF0000"/>
                </a:solidFill>
              </a:rPr>
              <a:t>Hawks</a:t>
            </a:r>
            <a:r>
              <a:rPr lang="en-US" sz="3200" dirty="0"/>
              <a:t> and from the </a:t>
            </a:r>
            <a:r>
              <a:rPr lang="en-US" sz="3200" dirty="0">
                <a:solidFill>
                  <a:srgbClr val="FF0000"/>
                </a:solidFill>
              </a:rPr>
              <a:t>Doves</a:t>
            </a:r>
          </a:p>
          <a:p>
            <a:r>
              <a:rPr lang="en-US" sz="3600" dirty="0"/>
              <a:t>On the appropriate side of the T-Chart indicate the </a:t>
            </a:r>
            <a:r>
              <a:rPr lang="en-US" sz="3600" b="1" dirty="0">
                <a:solidFill>
                  <a:srgbClr val="FF0000"/>
                </a:solidFill>
              </a:rPr>
              <a:t>number</a:t>
            </a:r>
            <a:r>
              <a:rPr lang="en-US" sz="3600" b="1" dirty="0"/>
              <a:t> </a:t>
            </a:r>
            <a:r>
              <a:rPr lang="en-US" sz="3600" dirty="0"/>
              <a:t>of the document </a:t>
            </a:r>
            <a:r>
              <a:rPr lang="en-US" sz="3600" b="1" dirty="0">
                <a:solidFill>
                  <a:srgbClr val="FF0000"/>
                </a:solidFill>
              </a:rPr>
              <a:t>AND</a:t>
            </a:r>
            <a:r>
              <a:rPr lang="en-US" sz="3600" dirty="0"/>
              <a:t> a </a:t>
            </a:r>
            <a:r>
              <a:rPr lang="en-US" sz="3600" b="1" dirty="0">
                <a:solidFill>
                  <a:srgbClr val="FF0000"/>
                </a:solidFill>
              </a:rPr>
              <a:t>short summary </a:t>
            </a:r>
            <a:r>
              <a:rPr lang="en-US" sz="3600" dirty="0"/>
              <a:t>in your own words of the argument the speaker used to support his/her position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94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9" y="127836"/>
            <a:ext cx="7543800" cy="658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POTUS recommendation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63" y="923924"/>
            <a:ext cx="8240843" cy="5791201"/>
          </a:xfrm>
        </p:spPr>
        <p:txBody>
          <a:bodyPr>
            <a:noAutofit/>
          </a:bodyPr>
          <a:lstStyle/>
          <a:p>
            <a:r>
              <a:rPr lang="en-US" sz="3600" dirty="0"/>
              <a:t>Using the textbook (50.2 &amp; 50.3)and the primary sources, craft a recommendation for President Johnson. </a:t>
            </a:r>
          </a:p>
          <a:p>
            <a:pPr lvl="1"/>
            <a:r>
              <a:rPr lang="en-US" sz="3200" dirty="0"/>
              <a:t>You will be writing </a:t>
            </a:r>
            <a:r>
              <a:rPr lang="en-US" sz="3200" b="1" dirty="0">
                <a:solidFill>
                  <a:srgbClr val="FF0000"/>
                </a:solidFill>
              </a:rPr>
              <a:t>two recommendations </a:t>
            </a:r>
            <a:r>
              <a:rPr lang="en-US" sz="3200" dirty="0"/>
              <a:t>one from the </a:t>
            </a:r>
            <a:r>
              <a:rPr lang="en-US" sz="3200" u="sng" dirty="0">
                <a:solidFill>
                  <a:srgbClr val="FF0000"/>
                </a:solidFill>
              </a:rPr>
              <a:t>Hawk</a:t>
            </a:r>
            <a:r>
              <a:rPr lang="en-US" sz="3200" dirty="0">
                <a:solidFill>
                  <a:srgbClr val="FF0000"/>
                </a:solidFill>
              </a:rPr>
              <a:t> perspective </a:t>
            </a:r>
            <a:r>
              <a:rPr lang="en-US" sz="3200" dirty="0"/>
              <a:t>and one from the </a:t>
            </a:r>
            <a:r>
              <a:rPr lang="en-US" sz="3200" u="sng" dirty="0">
                <a:solidFill>
                  <a:srgbClr val="FF0000"/>
                </a:solidFill>
              </a:rPr>
              <a:t>Dove</a:t>
            </a:r>
            <a:r>
              <a:rPr lang="en-US" sz="3200" dirty="0">
                <a:solidFill>
                  <a:srgbClr val="FF0000"/>
                </a:solidFill>
              </a:rPr>
              <a:t> perspective</a:t>
            </a:r>
          </a:p>
          <a:p>
            <a:pPr lvl="2"/>
            <a:r>
              <a:rPr lang="en-US" sz="2800" dirty="0"/>
              <a:t>You must include at least </a:t>
            </a:r>
            <a:r>
              <a:rPr lang="en-US" sz="2800" b="1" dirty="0">
                <a:solidFill>
                  <a:srgbClr val="FF0000"/>
                </a:solidFill>
              </a:rPr>
              <a:t>two supporting arguments</a:t>
            </a:r>
          </a:p>
          <a:p>
            <a:r>
              <a:rPr lang="en-US" sz="3600" dirty="0"/>
              <a:t>Answering the question:</a:t>
            </a:r>
          </a:p>
          <a:p>
            <a:pPr lvl="1"/>
            <a:r>
              <a:rPr lang="en-US" sz="3200" b="1" i="1" dirty="0"/>
              <a:t>Should the president significantly increase U.S. military involvement in Vietnam?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5/4 (#2)</a:t>
            </a:r>
            <a:endParaRPr lang="en-US" altLang="en-US" sz="6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/>
              <a:t>Name one Hawk argument and one Dove argument.</a:t>
            </a:r>
            <a:endParaRPr lang="en-US" alt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0499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 </a:t>
            </a: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Georgia" panose="02040502050405020303" pitchFamily="18" charset="0"/>
              </a:rPr>
              <a:t>Chapter 50 Notes</a:t>
            </a: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Early War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Finding main ideas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838199"/>
            <a:ext cx="4632325" cy="5889625"/>
          </a:xfrm>
        </p:spPr>
        <p:txBody>
          <a:bodyPr>
            <a:no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 describe the First Indochina War and America’s early involvement.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5/4: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Hawk/Dove T-Chart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</a:t>
            </a: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 </a:t>
            </a: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Americanization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Persuasive arguments</a:t>
            </a:r>
            <a:endParaRPr lang="en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62475" y="838199"/>
            <a:ext cx="4489450" cy="5889625"/>
          </a:xfrm>
        </p:spPr>
        <p:txBody>
          <a:bodyPr>
            <a:no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Explain the differing perspectives on increased military involvement in the war.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endParaRPr lang="en" sz="788" b="1" dirty="0" smtClean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</a:t>
            </a: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Dates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5/4: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Hawk/Dove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T-Chart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5/7: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Reading Notes TCI 51.1-51.2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8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65127"/>
            <a:ext cx="8515350" cy="8540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Meeting Agenda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28750"/>
            <a:ext cx="8362950" cy="4118487"/>
          </a:xfrm>
        </p:spPr>
        <p:txBody>
          <a:bodyPr>
            <a:normAutofit/>
          </a:bodyPr>
          <a:lstStyle/>
          <a:p>
            <a:r>
              <a:rPr lang="en-US" sz="3200" dirty="0"/>
              <a:t>Now that you have carefully crafted a recommendation for POTUS, you have been invited to a </a:t>
            </a:r>
            <a:r>
              <a:rPr lang="en-US" sz="3200" b="1" dirty="0"/>
              <a:t>National Security meeting</a:t>
            </a:r>
            <a:r>
              <a:rPr lang="en-US" sz="3200" dirty="0"/>
              <a:t> regarding the US involvement in Vietnam. </a:t>
            </a:r>
          </a:p>
          <a:p>
            <a:endParaRPr lang="en-US" sz="3200" dirty="0"/>
          </a:p>
          <a:p>
            <a:r>
              <a:rPr lang="en-US" sz="3200" dirty="0"/>
              <a:t>At this time please  carefully read through your </a:t>
            </a:r>
            <a:r>
              <a:rPr lang="en-US" sz="3200" b="1" dirty="0"/>
              <a:t>agenda</a:t>
            </a:r>
            <a:r>
              <a:rPr lang="en-US" sz="3200" dirty="0"/>
              <a:t> and make any last minute preparations. </a:t>
            </a:r>
          </a:p>
        </p:txBody>
      </p:sp>
    </p:spTree>
    <p:extLst>
      <p:ext uri="{BB962C8B-B14F-4D97-AF65-F5344CB8AC3E}">
        <p14:creationId xmlns:p14="http://schemas.microsoft.com/office/powerpoint/2010/main" val="40499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19996"/>
            <a:ext cx="7543800" cy="5861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Agenda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88" y="1000125"/>
            <a:ext cx="8150902" cy="5276850"/>
          </a:xfrm>
        </p:spPr>
        <p:txBody>
          <a:bodyPr>
            <a:normAutofit/>
          </a:bodyPr>
          <a:lstStyle/>
          <a:p>
            <a:r>
              <a:rPr lang="en-US" sz="3200" dirty="0"/>
              <a:t>Decide who will take on the role of President Johnson </a:t>
            </a:r>
          </a:p>
          <a:p>
            <a:r>
              <a:rPr lang="en-US" sz="3200" dirty="0"/>
              <a:t>Taking turns, you need to discuss/argue as many options/recommendations regarding involvement in Vietnam </a:t>
            </a:r>
          </a:p>
          <a:p>
            <a:pPr lvl="1"/>
            <a:r>
              <a:rPr lang="en-US" sz="2800" i="1" dirty="0"/>
              <a:t>Both Hawks and Doves should have opportunity to speak </a:t>
            </a:r>
          </a:p>
          <a:p>
            <a:r>
              <a:rPr lang="en-US" sz="3200" dirty="0"/>
              <a:t>Allow yourself time to prepare rebuttal arguments if needed. </a:t>
            </a:r>
          </a:p>
        </p:txBody>
      </p:sp>
    </p:spTree>
    <p:extLst>
      <p:ext uri="{BB962C8B-B14F-4D97-AF65-F5344CB8AC3E}">
        <p14:creationId xmlns:p14="http://schemas.microsoft.com/office/powerpoint/2010/main" val="24328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93" y="0"/>
            <a:ext cx="7543800" cy="4765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Slip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09" y="476564"/>
            <a:ext cx="8325314" cy="6238561"/>
          </a:xfrm>
        </p:spPr>
        <p:txBody>
          <a:bodyPr>
            <a:noAutofit/>
          </a:bodyPr>
          <a:lstStyle/>
          <a:p>
            <a:r>
              <a:rPr lang="en-US" dirty="0">
                <a:cs typeface="Andalus" panose="02020603050405020304" pitchFamily="18" charset="-78"/>
              </a:rPr>
              <a:t>Please answer on a separate piece of paper– your ticket to leave class today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60066"/>
                </a:solidFill>
                <a:cs typeface="Andalus" panose="02020603050405020304" pitchFamily="18" charset="-78"/>
              </a:rPr>
              <a:t>What did your group decide to do regarding Vietnam involvement? What was the reasoning behind this decision?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ndalus" panose="02020603050405020304" pitchFamily="18" charset="-78"/>
              </a:rPr>
              <a:t>Why did the United States increase its military involvement in Vietnam? (50.2/50.3)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60066"/>
                </a:solidFill>
              </a:rPr>
              <a:t>Did President Johnson’s decision to increase US Military involvement in Vietnam </a:t>
            </a:r>
            <a:r>
              <a:rPr lang="en-US" sz="2000" b="1" dirty="0">
                <a:solidFill>
                  <a:srgbClr val="660066"/>
                </a:solidFill>
              </a:rPr>
              <a:t>support</a:t>
            </a:r>
            <a:r>
              <a:rPr lang="en-US" sz="2000" dirty="0">
                <a:solidFill>
                  <a:srgbClr val="660066"/>
                </a:solidFill>
              </a:rPr>
              <a:t> or </a:t>
            </a:r>
            <a:r>
              <a:rPr lang="en-US" sz="2000" b="1" dirty="0">
                <a:solidFill>
                  <a:srgbClr val="660066"/>
                </a:solidFill>
              </a:rPr>
              <a:t>undermine</a:t>
            </a:r>
            <a:r>
              <a:rPr lang="en-US" sz="2000" dirty="0">
                <a:solidFill>
                  <a:srgbClr val="660066"/>
                </a:solidFill>
              </a:rPr>
              <a:t> American Ideals?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How would you respond if living at the start of the war? 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60066"/>
                </a:solidFill>
                <a:cs typeface="Andalus" panose="02020603050405020304" pitchFamily="18" charset="-78"/>
              </a:rPr>
              <a:t>1</a:t>
            </a:r>
            <a:r>
              <a:rPr lang="en-US" sz="2000" dirty="0" smtClean="0">
                <a:solidFill>
                  <a:srgbClr val="660066"/>
                </a:solidFill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srgbClr val="660066"/>
                </a:solidFill>
                <a:cs typeface="Andalus" panose="02020603050405020304" pitchFamily="18" charset="-78"/>
              </a:rPr>
              <a:t>new or interesting things you learned today.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Andalus" panose="02020603050405020304" pitchFamily="18" charset="-78"/>
              </a:rPr>
              <a:t>1 question you still have. </a:t>
            </a:r>
          </a:p>
          <a:p>
            <a:pPr marL="205740" lvl="1" indent="0">
              <a:buNone/>
            </a:pPr>
            <a:endParaRPr lang="en-US" sz="2000" dirty="0">
              <a:cs typeface="Andalus" panose="02020603050405020304" pitchFamily="18" charset="-78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cs typeface="Andalus" panose="02020603050405020304" pitchFamily="18" charset="-78"/>
              </a:rPr>
              <a:t>Please staple the following together and turn in</a:t>
            </a:r>
          </a:p>
          <a:p>
            <a:pPr lvl="2"/>
            <a:r>
              <a:rPr lang="en-US" sz="2800" dirty="0" smtClean="0">
                <a:cs typeface="Andalus" panose="02020603050405020304" pitchFamily="18" charset="-78"/>
              </a:rPr>
              <a:t>Argument preparation (may be annotated sources)</a:t>
            </a:r>
            <a:endParaRPr lang="en-US" sz="2800" dirty="0">
              <a:cs typeface="Andalus" panose="02020603050405020304" pitchFamily="18" charset="-78"/>
            </a:endParaRPr>
          </a:p>
          <a:p>
            <a:pPr lvl="2"/>
            <a:r>
              <a:rPr lang="en-US" sz="2800" dirty="0">
                <a:cs typeface="Andalus" panose="02020603050405020304" pitchFamily="18" charset="-78"/>
              </a:rPr>
              <a:t>Hawk/Dove T Chart</a:t>
            </a:r>
          </a:p>
          <a:p>
            <a:pPr lvl="2"/>
            <a:r>
              <a:rPr lang="en-US" sz="2800" dirty="0">
                <a:cs typeface="Andalus" panose="02020603050405020304" pitchFamily="18" charset="-78"/>
              </a:rPr>
              <a:t>Exit Slip </a:t>
            </a:r>
          </a:p>
          <a:p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57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09662"/>
            <a:ext cx="7543800" cy="52310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Gulf of Tonkin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7" y="847725"/>
            <a:ext cx="8437508" cy="5419725"/>
          </a:xfrm>
        </p:spPr>
        <p:txBody>
          <a:bodyPr>
            <a:noAutofit/>
          </a:bodyPr>
          <a:lstStyle/>
          <a:p>
            <a:r>
              <a:rPr lang="en-US" dirty="0">
                <a:cs typeface="Andalus" panose="02020603050405020304" pitchFamily="18" charset="-78"/>
              </a:rPr>
              <a:t>1964 </a:t>
            </a:r>
            <a:r>
              <a:rPr lang="en-US" dirty="0" smtClean="0">
                <a:cs typeface="Andalus" panose="02020603050405020304" pitchFamily="18" charset="-78"/>
              </a:rPr>
              <a:t>: North </a:t>
            </a:r>
            <a:r>
              <a:rPr lang="en-US" dirty="0">
                <a:cs typeface="Andalus" panose="02020603050405020304" pitchFamily="18" charset="-78"/>
              </a:rPr>
              <a:t>Vietnamese torpedo boats had attacked US Destroyers in international waters in the Gulf of Tonkin </a:t>
            </a:r>
          </a:p>
          <a:p>
            <a:pPr lvl="1"/>
            <a:r>
              <a:rPr lang="en-US" sz="3200" b="1" dirty="0">
                <a:cs typeface="Andalus" panose="02020603050405020304" pitchFamily="18" charset="-78"/>
              </a:rPr>
              <a:t>Sketchy details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Attack actually never happened </a:t>
            </a:r>
          </a:p>
          <a:p>
            <a:r>
              <a:rPr lang="en-US" dirty="0">
                <a:cs typeface="Andalus" panose="02020603050405020304" pitchFamily="18" charset="-78"/>
              </a:rPr>
              <a:t>Johnson asked congress for a resolution to:</a:t>
            </a:r>
          </a:p>
          <a:p>
            <a:pPr lvl="1"/>
            <a:r>
              <a:rPr lang="en-US" dirty="0">
                <a:cs typeface="Andalus" panose="02020603050405020304" pitchFamily="18" charset="-78"/>
              </a:rPr>
              <a:t>“</a:t>
            </a:r>
            <a:r>
              <a:rPr lang="en-US" i="1" dirty="0">
                <a:cs typeface="Andalus" panose="02020603050405020304" pitchFamily="18" charset="-78"/>
              </a:rPr>
              <a:t>T</a:t>
            </a:r>
            <a:r>
              <a:rPr lang="en-US" i="1" dirty="0">
                <a:cs typeface="Andalus" panose="02020603050405020304" pitchFamily="18" charset="-78"/>
              </a:rPr>
              <a:t>ake all necessary measures to repel any armed attack against the US and prevent further aggression.”</a:t>
            </a:r>
          </a:p>
          <a:p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Gulf of Tonkin Resolution</a:t>
            </a:r>
          </a:p>
          <a:p>
            <a:pPr lvl="1"/>
            <a:r>
              <a:rPr lang="en-US" sz="2800" dirty="0">
                <a:cs typeface="Andalus" panose="02020603050405020304" pitchFamily="18" charset="-78"/>
              </a:rPr>
              <a:t>Unanimous vote</a:t>
            </a:r>
          </a:p>
          <a:p>
            <a:pPr lvl="1"/>
            <a:r>
              <a:rPr lang="en-US" sz="2800" dirty="0">
                <a:cs typeface="Andalus" panose="02020603050405020304" pitchFamily="18" charset="-78"/>
              </a:rPr>
              <a:t>Johnson had nearly complete control over the US involvement in Vietnam </a:t>
            </a:r>
          </a:p>
        </p:txBody>
      </p:sp>
    </p:spTree>
    <p:extLst>
      <p:ext uri="{BB962C8B-B14F-4D97-AF65-F5344CB8AC3E}">
        <p14:creationId xmlns:p14="http://schemas.microsoft.com/office/powerpoint/2010/main" val="268563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2233"/>
            <a:ext cx="7543800" cy="10287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Americanizes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130933"/>
            <a:ext cx="8521786" cy="5527042"/>
          </a:xfrm>
        </p:spPr>
        <p:txBody>
          <a:bodyPr>
            <a:noAutofit/>
          </a:bodyPr>
          <a:lstStyle/>
          <a:p>
            <a:r>
              <a:rPr lang="en-US" sz="3600" dirty="0"/>
              <a:t>Johnson </a:t>
            </a:r>
            <a:r>
              <a:rPr lang="en-US" sz="3600" dirty="0"/>
              <a:t>decided to send troops. </a:t>
            </a:r>
            <a:endParaRPr lang="en-US" sz="3600" dirty="0"/>
          </a:p>
          <a:p>
            <a:r>
              <a:rPr lang="en-US" sz="3600" dirty="0"/>
              <a:t>On March </a:t>
            </a:r>
            <a:r>
              <a:rPr lang="en-US" sz="3600" dirty="0"/>
              <a:t>1965, about 3,500 U.S. marines </a:t>
            </a:r>
            <a:endParaRPr lang="en-US" sz="3600" dirty="0"/>
          </a:p>
          <a:p>
            <a:pPr lvl="1"/>
            <a:r>
              <a:rPr lang="en-US" sz="3600" dirty="0"/>
              <a:t>marines</a:t>
            </a:r>
            <a:r>
              <a:rPr lang="en-US" sz="3600" dirty="0"/>
              <a:t>’ job was to </a:t>
            </a:r>
            <a:r>
              <a:rPr lang="en-US" sz="3600" b="1" dirty="0">
                <a:solidFill>
                  <a:srgbClr val="FF0000"/>
                </a:solidFill>
              </a:rPr>
              <a:t>defend the air base </a:t>
            </a:r>
            <a:r>
              <a:rPr lang="en-US" sz="3600" dirty="0"/>
              <a:t>at Da Nang, </a:t>
            </a:r>
            <a:r>
              <a:rPr lang="en-US" sz="3600" dirty="0"/>
              <a:t> </a:t>
            </a:r>
          </a:p>
          <a:p>
            <a:pPr lvl="2"/>
            <a:r>
              <a:rPr lang="en-US" sz="3200" dirty="0"/>
              <a:t>home </a:t>
            </a:r>
            <a:r>
              <a:rPr lang="en-US" sz="3200" dirty="0"/>
              <a:t>base for bombers taking part in Operation Rolling </a:t>
            </a:r>
            <a:r>
              <a:rPr lang="en-US" sz="3200" dirty="0"/>
              <a:t>Thunder</a:t>
            </a:r>
          </a:p>
          <a:p>
            <a:pPr lvl="1"/>
            <a:r>
              <a:rPr lang="en-US" sz="3600" dirty="0"/>
              <a:t>They were sent on patrol to </a:t>
            </a:r>
            <a:r>
              <a:rPr lang="en-US" sz="3600" dirty="0" smtClean="0">
                <a:solidFill>
                  <a:srgbClr val="FF0000"/>
                </a:solidFill>
              </a:rPr>
              <a:t>search</a:t>
            </a:r>
            <a:r>
              <a:rPr lang="en-US" sz="3600" dirty="0" smtClean="0"/>
              <a:t>/find </a:t>
            </a:r>
            <a:r>
              <a:rPr lang="en-US" sz="3600" dirty="0">
                <a:solidFill>
                  <a:srgbClr val="FF0000"/>
                </a:solidFill>
              </a:rPr>
              <a:t>and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destroy </a:t>
            </a:r>
            <a:r>
              <a:rPr lang="en-US" sz="3600" dirty="0"/>
              <a:t>enemy forces. </a:t>
            </a:r>
            <a:endParaRPr lang="en-US" sz="3600" dirty="0"/>
          </a:p>
          <a:p>
            <a:pPr lvl="2"/>
            <a:r>
              <a:rPr lang="en-US" sz="2800" b="1" dirty="0"/>
              <a:t>LBJ </a:t>
            </a:r>
            <a:r>
              <a:rPr lang="en-US" sz="2800" b="1" dirty="0"/>
              <a:t>kept this shift to combat status a secret from the American people.</a:t>
            </a:r>
          </a:p>
        </p:txBody>
      </p:sp>
    </p:spTree>
    <p:extLst>
      <p:ext uri="{BB962C8B-B14F-4D97-AF65-F5344CB8AC3E}">
        <p14:creationId xmlns:p14="http://schemas.microsoft.com/office/powerpoint/2010/main" val="42671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3423"/>
            <a:ext cx="7543800" cy="45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Escalation of War	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38" y="921208"/>
            <a:ext cx="6703597" cy="5412917"/>
          </a:xfrm>
        </p:spPr>
        <p:txBody>
          <a:bodyPr>
            <a:noAutofit/>
          </a:bodyPr>
          <a:lstStyle/>
          <a:p>
            <a:r>
              <a:rPr lang="en-US" sz="3200" dirty="0">
                <a:cs typeface="Andalus" panose="02020603050405020304" pitchFamily="18" charset="-78"/>
              </a:rPr>
              <a:t>Johnson  devote almost all energy to Vietnam </a:t>
            </a:r>
          </a:p>
          <a:p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Ho Chi Minh Trail </a:t>
            </a:r>
          </a:p>
          <a:p>
            <a:pPr lvl="1"/>
            <a:r>
              <a:rPr lang="en-US" dirty="0">
                <a:cs typeface="Andalus" panose="02020603050405020304" pitchFamily="18" charset="-78"/>
              </a:rPr>
              <a:t>Supply route through Laos and Cambodia </a:t>
            </a:r>
          </a:p>
          <a:p>
            <a:r>
              <a:rPr lang="en-US" sz="3200" b="1" dirty="0" smtClean="0">
                <a:solidFill>
                  <a:srgbClr val="FF0000"/>
                </a:solidFill>
                <a:cs typeface="Andalus" panose="02020603050405020304" pitchFamily="18" charset="-78"/>
              </a:rPr>
              <a:t>Operation </a:t>
            </a:r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Rolling Thunder </a:t>
            </a:r>
          </a:p>
          <a:p>
            <a:pPr lvl="1"/>
            <a:r>
              <a:rPr lang="en-US" dirty="0">
                <a:cs typeface="Andalus" panose="02020603050405020304" pitchFamily="18" charset="-78"/>
              </a:rPr>
              <a:t>Relentless bombing campaign </a:t>
            </a:r>
          </a:p>
          <a:p>
            <a:pPr lvl="1"/>
            <a:r>
              <a:rPr lang="en-US" dirty="0" smtClean="0">
                <a:cs typeface="Andalus" panose="02020603050405020304" pitchFamily="18" charset="-78"/>
              </a:rPr>
              <a:t>Damaged, </a:t>
            </a:r>
            <a:r>
              <a:rPr lang="en-US" dirty="0">
                <a:cs typeface="Andalus" panose="02020603050405020304" pitchFamily="18" charset="-78"/>
              </a:rPr>
              <a:t>but did not destroy </a:t>
            </a:r>
          </a:p>
          <a:p>
            <a:r>
              <a:rPr lang="en-US" sz="3200" dirty="0">
                <a:cs typeface="Andalus" panose="02020603050405020304" pitchFamily="18" charset="-78"/>
              </a:rPr>
              <a:t>Search and destroy missions </a:t>
            </a:r>
          </a:p>
          <a:p>
            <a:pPr lvl="1"/>
            <a:r>
              <a:rPr lang="en-US" dirty="0">
                <a:cs typeface="Andalus" panose="02020603050405020304" pitchFamily="18" charset="-78"/>
              </a:rPr>
              <a:t>Often failed to make significant impact </a:t>
            </a:r>
          </a:p>
          <a:p>
            <a:r>
              <a:rPr lang="en-US" sz="3200" dirty="0">
                <a:cs typeface="Andalus" panose="02020603050405020304" pitchFamily="18" charset="-78"/>
              </a:rPr>
              <a:t>VC would just send more men </a:t>
            </a:r>
            <a:endParaRPr lang="en-US" sz="3200" dirty="0" smtClean="0">
              <a:cs typeface="Andalus" panose="02020603050405020304" pitchFamily="18" charset="-78"/>
            </a:endParaRPr>
          </a:p>
          <a:p>
            <a:endParaRPr lang="en-US" dirty="0">
              <a:cs typeface="Andalus" panose="02020603050405020304" pitchFamily="18" charset="-78"/>
            </a:endParaRPr>
          </a:p>
          <a:p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http://vietnamwarproject-sam.wikispaces.com/file/view/OPERATION_ROLLING_THUNDER.jpg/284555152/293x271/OPERATION_ROLLING_THU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35" y="1007178"/>
            <a:ext cx="2093119" cy="19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arriorgirl3.files.wordpress.com/2015/03/wpid-454805361_99a2f1f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79" y="3234728"/>
            <a:ext cx="2857500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1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57" y="157838"/>
            <a:ext cx="7543800" cy="6232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57" y="933450"/>
            <a:ext cx="6401771" cy="5924550"/>
          </a:xfrm>
        </p:spPr>
        <p:txBody>
          <a:bodyPr>
            <a:noAutofit/>
          </a:bodyPr>
          <a:lstStyle/>
          <a:p>
            <a:r>
              <a:rPr lang="en-US" sz="2400" dirty="0"/>
              <a:t>E</a:t>
            </a:r>
            <a:r>
              <a:rPr lang="en-US" sz="2400" dirty="0"/>
              <a:t>nd </a:t>
            </a:r>
            <a:r>
              <a:rPr lang="en-US" sz="2400" dirty="0"/>
              <a:t>of April, President Johnson had approved the dispatch of 60,000 more combat troops to Vietnam</a:t>
            </a:r>
            <a:r>
              <a:rPr lang="en-US" sz="2400" dirty="0"/>
              <a:t>.</a:t>
            </a:r>
          </a:p>
          <a:p>
            <a:r>
              <a:rPr lang="en-US" sz="2400" dirty="0"/>
              <a:t>LBJ </a:t>
            </a:r>
            <a:r>
              <a:rPr lang="en-US" sz="2400" b="1" dirty="0">
                <a:solidFill>
                  <a:srgbClr val="FF0000"/>
                </a:solidFill>
              </a:rPr>
              <a:t>did </a:t>
            </a:r>
            <a:r>
              <a:rPr lang="en-US" sz="2400" b="1" dirty="0">
                <a:solidFill>
                  <a:srgbClr val="FF0000"/>
                </a:solidFill>
              </a:rPr>
              <a:t>not officially declare war or ask Congress for permission to expand troop levels. 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000" b="1" dirty="0"/>
              <a:t>He </a:t>
            </a:r>
            <a:r>
              <a:rPr lang="en-US" sz="2000" b="1" dirty="0"/>
              <a:t>based his authority to act on the Gulf of Tonkin Resolution</a:t>
            </a:r>
            <a:r>
              <a:rPr lang="en-US" sz="2000" b="1" dirty="0"/>
              <a:t>.</a:t>
            </a:r>
          </a:p>
          <a:p>
            <a:r>
              <a:rPr lang="en-US" sz="2400" dirty="0"/>
              <a:t>D</a:t>
            </a:r>
            <a:r>
              <a:rPr lang="en-US" sz="2400" dirty="0"/>
              <a:t>elivered </a:t>
            </a:r>
            <a:r>
              <a:rPr lang="en-US" sz="2400" dirty="0"/>
              <a:t>troops by </a:t>
            </a:r>
            <a:r>
              <a:rPr lang="en-US" sz="2400" b="1" dirty="0"/>
              <a:t>helicopter</a:t>
            </a:r>
            <a:r>
              <a:rPr lang="en-US" sz="2400" dirty="0"/>
              <a:t> while battering the enemy with overwhelming </a:t>
            </a:r>
            <a:r>
              <a:rPr lang="en-US" sz="2400" dirty="0" smtClean="0"/>
              <a:t>firepower</a:t>
            </a:r>
          </a:p>
          <a:p>
            <a:r>
              <a:rPr lang="en-US" sz="2400" dirty="0" smtClean="0">
                <a:cs typeface="Andalus" panose="02020603050405020304" pitchFamily="18" charset="-78"/>
              </a:rPr>
              <a:t>Westmoreland </a:t>
            </a:r>
            <a:r>
              <a:rPr lang="en-US" sz="2400" dirty="0">
                <a:cs typeface="Andalus" panose="02020603050405020304" pitchFamily="18" charset="-78"/>
              </a:rPr>
              <a:t>continues to ask for more soldiers </a:t>
            </a:r>
          </a:p>
          <a:p>
            <a:pPr lvl="1"/>
            <a:r>
              <a:rPr lang="en-US" sz="2000" b="1" dirty="0">
                <a:cs typeface="Andalus" panose="02020603050405020304" pitchFamily="18" charset="-78"/>
              </a:rPr>
              <a:t>By 1965 184,000 soldiers in Vietnam </a:t>
            </a:r>
            <a:endParaRPr lang="en-US" sz="2400" dirty="0"/>
          </a:p>
          <a:p>
            <a:r>
              <a:rPr lang="en-US" sz="2400" dirty="0"/>
              <a:t>By late 1967, nearly </a:t>
            </a:r>
            <a:r>
              <a:rPr lang="en-US" sz="3200" b="1" dirty="0">
                <a:solidFill>
                  <a:srgbClr val="FF0000"/>
                </a:solidFill>
              </a:rPr>
              <a:t>half a million </a:t>
            </a:r>
            <a:r>
              <a:rPr lang="en-US" sz="2400" dirty="0"/>
              <a:t>Americans were serving in 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703" t="23689" r="21473" b="9374"/>
          <a:stretch/>
        </p:blipFill>
        <p:spPr>
          <a:xfrm>
            <a:off x="6592529" y="1311132"/>
            <a:ext cx="2422422" cy="36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Object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15463"/>
          <a:stretch>
            <a:fillRect/>
          </a:stretch>
        </p:blipFill>
        <p:spPr bwMode="auto">
          <a:xfrm>
            <a:off x="949828" y="985015"/>
            <a:ext cx="7044317" cy="4255121"/>
          </a:xfrm>
          <a:noFill/>
          <a:ln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Troop Deployment in Vietnam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5000625"/>
            <a:ext cx="8029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</a:rPr>
              <a:t>Kennedy’s advisors were clearly fighting a covert war by 1963.  </a:t>
            </a:r>
          </a:p>
          <a:p>
            <a:endParaRPr lang="en-US" sz="1400" dirty="0">
              <a:latin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</a:rPr>
              <a:t>JFK </a:t>
            </a:r>
            <a:r>
              <a:rPr lang="en-US" sz="1400" dirty="0">
                <a:latin typeface="Arial" pitchFamily="34" charset="0"/>
              </a:rPr>
              <a:t>realizes Diem is a liability; offers quiet support to a Vietnamese military coup </a:t>
            </a:r>
            <a:r>
              <a:rPr lang="en-US" sz="1400" dirty="0" err="1">
                <a:latin typeface="Arial" pitchFamily="34" charset="0"/>
              </a:rPr>
              <a:t>d’etat</a:t>
            </a:r>
            <a:r>
              <a:rPr lang="en-US" sz="1400" dirty="0">
                <a:latin typeface="Arial" pitchFamily="34" charset="0"/>
              </a:rPr>
              <a:t>.</a:t>
            </a:r>
          </a:p>
          <a:p>
            <a:pPr lvl="1"/>
            <a:endParaRPr lang="en-US" sz="1400" dirty="0">
              <a:latin typeface="Arial" pitchFamily="34" charset="0"/>
            </a:endParaRPr>
          </a:p>
          <a:p>
            <a:pPr lvl="1"/>
            <a:r>
              <a:rPr lang="en-US" sz="1400" dirty="0">
                <a:latin typeface="Arial" pitchFamily="34" charset="0"/>
              </a:rPr>
              <a:t>The coup results in the brutal murders of Diem and his brother</a:t>
            </a:r>
          </a:p>
          <a:p>
            <a:endParaRPr lang="en-US" sz="1400" dirty="0">
              <a:latin typeface="Arial" pitchFamily="34" charset="0"/>
            </a:endParaRPr>
          </a:p>
          <a:p>
            <a:pPr lvl="1"/>
            <a:r>
              <a:rPr lang="en-US" sz="1400" dirty="0">
                <a:latin typeface="Arial" pitchFamily="34" charset="0"/>
              </a:rPr>
              <a:t>The Vietnamese generals overthrow one another. A relatively stable, but tyrannical government emerges. It is little better than Diem’s.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240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Americanization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085852"/>
            <a:ext cx="8359346" cy="5657848"/>
          </a:xfrm>
        </p:spPr>
        <p:txBody>
          <a:bodyPr>
            <a:noAutofit/>
          </a:bodyPr>
          <a:lstStyle/>
          <a:p>
            <a:r>
              <a:rPr lang="en-US" dirty="0"/>
              <a:t> The United States took over the </a:t>
            </a:r>
            <a:r>
              <a:rPr lang="en-US" b="1" dirty="0"/>
              <a:t>main responsibility </a:t>
            </a:r>
            <a:r>
              <a:rPr lang="en-US" dirty="0"/>
              <a:t>for fighting the war, adopting a </a:t>
            </a:r>
            <a:r>
              <a:rPr lang="en-US" b="1" dirty="0"/>
              <a:t>two-pronged</a:t>
            </a:r>
            <a:r>
              <a:rPr lang="en-US" dirty="0"/>
              <a:t> strategy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First, U.S. marines would take key cities and other vital sites along the coast and transform them into </a:t>
            </a:r>
            <a:r>
              <a:rPr lang="en-US" b="1" dirty="0"/>
              <a:t>modern military </a:t>
            </a:r>
            <a:r>
              <a:rPr lang="en-US" b="1" dirty="0"/>
              <a:t>bases</a:t>
            </a:r>
          </a:p>
          <a:p>
            <a:pPr lvl="1"/>
            <a:r>
              <a:rPr lang="en-US" dirty="0"/>
              <a:t>U</a:t>
            </a:r>
            <a:r>
              <a:rPr lang="en-US" dirty="0"/>
              <a:t>se </a:t>
            </a:r>
            <a:r>
              <a:rPr lang="en-US" dirty="0"/>
              <a:t>those bases to launch </a:t>
            </a:r>
            <a:r>
              <a:rPr lang="en-US" b="1" dirty="0">
                <a:solidFill>
                  <a:srgbClr val="FF0000"/>
                </a:solidFill>
              </a:rPr>
              <a:t>search-and-destroy missions </a:t>
            </a:r>
            <a:r>
              <a:rPr lang="en-US" dirty="0"/>
              <a:t>against the Viet Cong. 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that time forward, the </a:t>
            </a:r>
            <a:r>
              <a:rPr lang="en-US" b="1" dirty="0">
                <a:solidFill>
                  <a:srgbClr val="FF0000"/>
                </a:solidFill>
              </a:rPr>
              <a:t>South Vietnamese </a:t>
            </a:r>
            <a:r>
              <a:rPr lang="en-US" dirty="0">
                <a:solidFill>
                  <a:srgbClr val="FF0000"/>
                </a:solidFill>
              </a:rPr>
              <a:t>would play only a </a:t>
            </a:r>
            <a:r>
              <a:rPr lang="en-US" b="1" dirty="0">
                <a:solidFill>
                  <a:srgbClr val="FF0000"/>
                </a:solidFill>
              </a:rPr>
              <a:t>supporting role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i="1" dirty="0"/>
              <a:t>“This is no longer South Vietnam’s war. We are no longer advisers. The stakes are no longer South Vietnam’s. The war is ours.”</a:t>
            </a:r>
          </a:p>
        </p:txBody>
      </p:sp>
    </p:spTree>
    <p:extLst>
      <p:ext uri="{BB962C8B-B14F-4D97-AF65-F5344CB8AC3E}">
        <p14:creationId xmlns:p14="http://schemas.microsoft.com/office/powerpoint/2010/main" val="2387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7543800" cy="4736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Questions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81049"/>
            <a:ext cx="8582025" cy="5686425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3200" dirty="0">
                <a:cs typeface="Arial" panose="020B0604020202020204" pitchFamily="34" charset="0"/>
              </a:rPr>
              <a:t>What evidence is necessary in order to support an armed conflict?</a:t>
            </a: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2. Is it better to support a foreign leader who serves American purposes, but may not have the support of their people, or a foreign leader who serves their people, but is against American Ideals?</a:t>
            </a: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3. What role should the U.S./Western Countries have in other parts of the world?</a:t>
            </a:r>
          </a:p>
        </p:txBody>
      </p:sp>
    </p:spTree>
    <p:extLst>
      <p:ext uri="{BB962C8B-B14F-4D97-AF65-F5344CB8AC3E}">
        <p14:creationId xmlns:p14="http://schemas.microsoft.com/office/powerpoint/2010/main" val="40791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9317" y="1850478"/>
            <a:ext cx="8052238" cy="3750223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31006" indent="-431006">
              <a:buClr>
                <a:schemeClr val="accent1"/>
              </a:buClr>
              <a:buFont typeface="Transport MT" pitchFamily="2" charset="2"/>
              <a:buChar char="z"/>
              <a:defRPr/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Remembers Truman’s “loss” </a:t>
            </a:r>
            <a:b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of China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  <a:sym typeface="Wingdings" pitchFamily="2" charset="2"/>
              </a:rPr>
              <a:t>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Domino Theory </a:t>
            </a:r>
            <a:r>
              <a:rPr lang="en-US" b="1" dirty="0">
                <a:solidFill>
                  <a:schemeClr val="hlin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>
                <a:solidFill>
                  <a:schemeClr val="hlin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revived</a:t>
            </a:r>
            <a:endParaRPr lang="en-US" b="1" dirty="0">
              <a:solidFill>
                <a:schemeClr val="hlin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050100" y="3648053"/>
            <a:ext cx="299638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 b="1" i="1" dirty="0">
                <a:latin typeface="Bradley Hand ITC" panose="03070402050302030203" pitchFamily="66" charset="0"/>
              </a:rPr>
              <a:t>“I’m </a:t>
            </a:r>
            <a:r>
              <a:rPr lang="en-US" sz="2700" b="1" i="1" dirty="0">
                <a:latin typeface="Bradley Hand ITC" panose="03070402050302030203" pitchFamily="66" charset="0"/>
              </a:rPr>
              <a:t>not going to be the president who saw Southeast Asia go the way China went</a:t>
            </a:r>
            <a:r>
              <a:rPr lang="en-US" sz="2700" b="1" i="1" dirty="0">
                <a:latin typeface="Bradley Hand ITC" panose="03070402050302030203" pitchFamily="66" charset="0"/>
              </a:rPr>
              <a:t>.”</a:t>
            </a:r>
            <a:endParaRPr lang="en-US" sz="2700" b="1" i="1" dirty="0">
              <a:latin typeface="Bradley Hand ITC" panose="03070402050302030203" pitchFamily="66" charset="0"/>
            </a:endParaRPr>
          </a:p>
        </p:txBody>
      </p:sp>
      <p:pic>
        <p:nvPicPr>
          <p:cNvPr id="25614" name="Picture 14" descr="viet-show5"/>
          <p:cNvPicPr>
            <a:picLocks noChangeAspect="1" noChangeArrowheads="1"/>
          </p:cNvPicPr>
          <p:nvPr/>
        </p:nvPicPr>
        <p:blipFill>
          <a:blip r:embed="rId3" cstate="print">
            <a:lum bright="20000" contrast="6000"/>
          </a:blip>
          <a:srcRect/>
          <a:stretch>
            <a:fillRect/>
          </a:stretch>
        </p:blipFill>
        <p:spPr bwMode="auto">
          <a:xfrm>
            <a:off x="449317" y="3430512"/>
            <a:ext cx="2484962" cy="189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6116571" y="1852178"/>
            <a:ext cx="2500805" cy="2275828"/>
            <a:chOff x="4080" y="1248"/>
            <a:chExt cx="1056" cy="961"/>
          </a:xfrm>
        </p:grpSpPr>
        <p:sp>
          <p:nvSpPr>
            <p:cNvPr id="1024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080" y="1248"/>
              <a:ext cx="1056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48" name="Freeform 19"/>
            <p:cNvSpPr>
              <a:spLocks/>
            </p:cNvSpPr>
            <p:nvPr/>
          </p:nvSpPr>
          <p:spPr bwMode="auto">
            <a:xfrm>
              <a:off x="4100" y="1284"/>
              <a:ext cx="1004" cy="584"/>
            </a:xfrm>
            <a:custGeom>
              <a:avLst/>
              <a:gdLst>
                <a:gd name="T0" fmla="*/ 3 w 3011"/>
                <a:gd name="T1" fmla="*/ 0 h 1754"/>
                <a:gd name="T2" fmla="*/ 332 w 3011"/>
                <a:gd name="T3" fmla="*/ 0 h 1754"/>
                <a:gd name="T4" fmla="*/ 335 w 3011"/>
                <a:gd name="T5" fmla="*/ 175 h 1754"/>
                <a:gd name="T6" fmla="*/ 0 w 3011"/>
                <a:gd name="T7" fmla="*/ 194 h 1754"/>
                <a:gd name="T8" fmla="*/ 3 w 3011"/>
                <a:gd name="T9" fmla="*/ 0 h 1754"/>
                <a:gd name="T10" fmla="*/ 3 w 3011"/>
                <a:gd name="T11" fmla="*/ 0 h 1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1"/>
                <a:gd name="T19" fmla="*/ 0 h 1754"/>
                <a:gd name="T20" fmla="*/ 3011 w 3011"/>
                <a:gd name="T21" fmla="*/ 1754 h 1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1" h="1754">
                  <a:moveTo>
                    <a:pt x="29" y="0"/>
                  </a:moveTo>
                  <a:lnTo>
                    <a:pt x="2990" y="2"/>
                  </a:lnTo>
                  <a:lnTo>
                    <a:pt x="3011" y="1576"/>
                  </a:lnTo>
                  <a:lnTo>
                    <a:pt x="0" y="17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7DE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49" name="Freeform 20"/>
            <p:cNvSpPr>
              <a:spLocks/>
            </p:cNvSpPr>
            <p:nvPr/>
          </p:nvSpPr>
          <p:spPr bwMode="auto">
            <a:xfrm>
              <a:off x="4103" y="1761"/>
              <a:ext cx="1007" cy="424"/>
            </a:xfrm>
            <a:custGeom>
              <a:avLst/>
              <a:gdLst>
                <a:gd name="T0" fmla="*/ 1 w 3020"/>
                <a:gd name="T1" fmla="*/ 22 h 1271"/>
                <a:gd name="T2" fmla="*/ 336 w 3020"/>
                <a:gd name="T3" fmla="*/ 0 h 1271"/>
                <a:gd name="T4" fmla="*/ 333 w 3020"/>
                <a:gd name="T5" fmla="*/ 141 h 1271"/>
                <a:gd name="T6" fmla="*/ 0 w 3020"/>
                <a:gd name="T7" fmla="*/ 141 h 1271"/>
                <a:gd name="T8" fmla="*/ 1 w 3020"/>
                <a:gd name="T9" fmla="*/ 22 h 1271"/>
                <a:gd name="T10" fmla="*/ 1 w 3020"/>
                <a:gd name="T11" fmla="*/ 22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0"/>
                <a:gd name="T19" fmla="*/ 0 h 1271"/>
                <a:gd name="T20" fmla="*/ 3020 w 3020"/>
                <a:gd name="T21" fmla="*/ 1271 h 1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0" h="1271">
                  <a:moveTo>
                    <a:pt x="6" y="201"/>
                  </a:moveTo>
                  <a:lnTo>
                    <a:pt x="3020" y="0"/>
                  </a:lnTo>
                  <a:lnTo>
                    <a:pt x="2995" y="1271"/>
                  </a:lnTo>
                  <a:lnTo>
                    <a:pt x="0" y="1266"/>
                  </a:lnTo>
                  <a:lnTo>
                    <a:pt x="6" y="201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0" name="Freeform 21"/>
            <p:cNvSpPr>
              <a:spLocks/>
            </p:cNvSpPr>
            <p:nvPr/>
          </p:nvSpPr>
          <p:spPr bwMode="auto">
            <a:xfrm>
              <a:off x="4158" y="1985"/>
              <a:ext cx="134" cy="119"/>
            </a:xfrm>
            <a:custGeom>
              <a:avLst/>
              <a:gdLst>
                <a:gd name="T0" fmla="*/ 45 w 401"/>
                <a:gd name="T1" fmla="*/ 39 h 359"/>
                <a:gd name="T2" fmla="*/ 0 w 401"/>
                <a:gd name="T3" fmla="*/ 31 h 359"/>
                <a:gd name="T4" fmla="*/ 6 w 401"/>
                <a:gd name="T5" fmla="*/ 0 h 359"/>
                <a:gd name="T6" fmla="*/ 45 w 401"/>
                <a:gd name="T7" fmla="*/ 39 h 359"/>
                <a:gd name="T8" fmla="*/ 45 w 401"/>
                <a:gd name="T9" fmla="*/ 39 h 3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"/>
                <a:gd name="T16" fmla="*/ 0 h 359"/>
                <a:gd name="T17" fmla="*/ 401 w 401"/>
                <a:gd name="T18" fmla="*/ 359 h 3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" h="359">
                  <a:moveTo>
                    <a:pt x="401" y="359"/>
                  </a:moveTo>
                  <a:lnTo>
                    <a:pt x="0" y="285"/>
                  </a:lnTo>
                  <a:lnTo>
                    <a:pt x="57" y="0"/>
                  </a:lnTo>
                  <a:lnTo>
                    <a:pt x="401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1" name="Freeform 22"/>
            <p:cNvSpPr>
              <a:spLocks/>
            </p:cNvSpPr>
            <p:nvPr/>
          </p:nvSpPr>
          <p:spPr bwMode="auto">
            <a:xfrm>
              <a:off x="4353" y="1906"/>
              <a:ext cx="143" cy="164"/>
            </a:xfrm>
            <a:custGeom>
              <a:avLst/>
              <a:gdLst>
                <a:gd name="T0" fmla="*/ 47 w 431"/>
                <a:gd name="T1" fmla="*/ 55 h 492"/>
                <a:gd name="T2" fmla="*/ 0 w 431"/>
                <a:gd name="T3" fmla="*/ 45 h 492"/>
                <a:gd name="T4" fmla="*/ 18 w 431"/>
                <a:gd name="T5" fmla="*/ 0 h 492"/>
                <a:gd name="T6" fmla="*/ 47 w 431"/>
                <a:gd name="T7" fmla="*/ 55 h 492"/>
                <a:gd name="T8" fmla="*/ 47 w 431"/>
                <a:gd name="T9" fmla="*/ 55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92"/>
                <a:gd name="T17" fmla="*/ 431 w 431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92">
                  <a:moveTo>
                    <a:pt x="431" y="492"/>
                  </a:moveTo>
                  <a:lnTo>
                    <a:pt x="0" y="407"/>
                  </a:lnTo>
                  <a:lnTo>
                    <a:pt x="162" y="0"/>
                  </a:lnTo>
                  <a:lnTo>
                    <a:pt x="431" y="4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2" name="Freeform 23"/>
            <p:cNvSpPr>
              <a:spLocks/>
            </p:cNvSpPr>
            <p:nvPr/>
          </p:nvSpPr>
          <p:spPr bwMode="auto">
            <a:xfrm>
              <a:off x="4558" y="1824"/>
              <a:ext cx="206" cy="209"/>
            </a:xfrm>
            <a:custGeom>
              <a:avLst/>
              <a:gdLst>
                <a:gd name="T0" fmla="*/ 69 w 619"/>
                <a:gd name="T1" fmla="*/ 70 h 627"/>
                <a:gd name="T2" fmla="*/ 0 w 619"/>
                <a:gd name="T3" fmla="*/ 54 h 627"/>
                <a:gd name="T4" fmla="*/ 4 w 619"/>
                <a:gd name="T5" fmla="*/ 0 h 627"/>
                <a:gd name="T6" fmla="*/ 53 w 619"/>
                <a:gd name="T7" fmla="*/ 16 h 627"/>
                <a:gd name="T8" fmla="*/ 69 w 619"/>
                <a:gd name="T9" fmla="*/ 70 h 627"/>
                <a:gd name="T10" fmla="*/ 69 w 619"/>
                <a:gd name="T11" fmla="*/ 70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9"/>
                <a:gd name="T19" fmla="*/ 0 h 627"/>
                <a:gd name="T20" fmla="*/ 619 w 61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9" h="627">
                  <a:moveTo>
                    <a:pt x="619" y="627"/>
                  </a:moveTo>
                  <a:lnTo>
                    <a:pt x="0" y="482"/>
                  </a:lnTo>
                  <a:lnTo>
                    <a:pt x="39" y="0"/>
                  </a:lnTo>
                  <a:lnTo>
                    <a:pt x="475" y="142"/>
                  </a:lnTo>
                  <a:lnTo>
                    <a:pt x="619" y="6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3" name="Freeform 24"/>
            <p:cNvSpPr>
              <a:spLocks/>
            </p:cNvSpPr>
            <p:nvPr/>
          </p:nvSpPr>
          <p:spPr bwMode="auto">
            <a:xfrm>
              <a:off x="4782" y="1845"/>
              <a:ext cx="177" cy="154"/>
            </a:xfrm>
            <a:custGeom>
              <a:avLst/>
              <a:gdLst>
                <a:gd name="T0" fmla="*/ 59 w 531"/>
                <a:gd name="T1" fmla="*/ 51 h 463"/>
                <a:gd name="T2" fmla="*/ 0 w 531"/>
                <a:gd name="T3" fmla="*/ 48 h 463"/>
                <a:gd name="T4" fmla="*/ 12 w 531"/>
                <a:gd name="T5" fmla="*/ 0 h 463"/>
                <a:gd name="T6" fmla="*/ 59 w 531"/>
                <a:gd name="T7" fmla="*/ 51 h 463"/>
                <a:gd name="T8" fmla="*/ 59 w 531"/>
                <a:gd name="T9" fmla="*/ 51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463"/>
                <a:gd name="T17" fmla="*/ 531 w 531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463">
                  <a:moveTo>
                    <a:pt x="531" y="463"/>
                  </a:moveTo>
                  <a:lnTo>
                    <a:pt x="0" y="429"/>
                  </a:lnTo>
                  <a:lnTo>
                    <a:pt x="104" y="0"/>
                  </a:lnTo>
                  <a:lnTo>
                    <a:pt x="531" y="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4" name="Freeform 25"/>
            <p:cNvSpPr>
              <a:spLocks/>
            </p:cNvSpPr>
            <p:nvPr/>
          </p:nvSpPr>
          <p:spPr bwMode="auto">
            <a:xfrm>
              <a:off x="4971" y="1831"/>
              <a:ext cx="140" cy="139"/>
            </a:xfrm>
            <a:custGeom>
              <a:avLst/>
              <a:gdLst>
                <a:gd name="T0" fmla="*/ 46 w 422"/>
                <a:gd name="T1" fmla="*/ 46 h 419"/>
                <a:gd name="T2" fmla="*/ 0 w 422"/>
                <a:gd name="T3" fmla="*/ 38 h 419"/>
                <a:gd name="T4" fmla="*/ 1 w 422"/>
                <a:gd name="T5" fmla="*/ 0 h 419"/>
                <a:gd name="T6" fmla="*/ 41 w 422"/>
                <a:gd name="T7" fmla="*/ 24 h 419"/>
                <a:gd name="T8" fmla="*/ 46 w 422"/>
                <a:gd name="T9" fmla="*/ 46 h 419"/>
                <a:gd name="T10" fmla="*/ 46 w 422"/>
                <a:gd name="T11" fmla="*/ 46 h 4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2"/>
                <a:gd name="T19" fmla="*/ 0 h 419"/>
                <a:gd name="T20" fmla="*/ 422 w 422"/>
                <a:gd name="T21" fmla="*/ 419 h 4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2" h="419">
                  <a:moveTo>
                    <a:pt x="422" y="419"/>
                  </a:moveTo>
                  <a:lnTo>
                    <a:pt x="0" y="345"/>
                  </a:lnTo>
                  <a:lnTo>
                    <a:pt x="6" y="0"/>
                  </a:lnTo>
                  <a:lnTo>
                    <a:pt x="370" y="219"/>
                  </a:lnTo>
                  <a:lnTo>
                    <a:pt x="422" y="4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5" name="Freeform 26"/>
            <p:cNvSpPr>
              <a:spLocks/>
            </p:cNvSpPr>
            <p:nvPr/>
          </p:nvSpPr>
          <p:spPr bwMode="auto">
            <a:xfrm>
              <a:off x="4964" y="1631"/>
              <a:ext cx="133" cy="155"/>
            </a:xfrm>
            <a:custGeom>
              <a:avLst/>
              <a:gdLst>
                <a:gd name="T0" fmla="*/ 0 w 397"/>
                <a:gd name="T1" fmla="*/ 17 h 463"/>
                <a:gd name="T2" fmla="*/ 9 w 397"/>
                <a:gd name="T3" fmla="*/ 0 h 463"/>
                <a:gd name="T4" fmla="*/ 45 w 397"/>
                <a:gd name="T5" fmla="*/ 16 h 463"/>
                <a:gd name="T6" fmla="*/ 41 w 397"/>
                <a:gd name="T7" fmla="*/ 52 h 463"/>
                <a:gd name="T8" fmla="*/ 0 w 397"/>
                <a:gd name="T9" fmla="*/ 17 h 463"/>
                <a:gd name="T10" fmla="*/ 0 w 397"/>
                <a:gd name="T11" fmla="*/ 17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7"/>
                <a:gd name="T19" fmla="*/ 0 h 463"/>
                <a:gd name="T20" fmla="*/ 397 w 397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7" h="463">
                  <a:moveTo>
                    <a:pt x="0" y="153"/>
                  </a:moveTo>
                  <a:lnTo>
                    <a:pt x="82" y="0"/>
                  </a:lnTo>
                  <a:lnTo>
                    <a:pt x="397" y="144"/>
                  </a:lnTo>
                  <a:lnTo>
                    <a:pt x="367" y="46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6" name="Freeform 27"/>
            <p:cNvSpPr>
              <a:spLocks/>
            </p:cNvSpPr>
            <p:nvPr/>
          </p:nvSpPr>
          <p:spPr bwMode="auto">
            <a:xfrm>
              <a:off x="4871" y="1691"/>
              <a:ext cx="243" cy="258"/>
            </a:xfrm>
            <a:custGeom>
              <a:avLst/>
              <a:gdLst>
                <a:gd name="T0" fmla="*/ 81 w 731"/>
                <a:gd name="T1" fmla="*/ 86 h 774"/>
                <a:gd name="T2" fmla="*/ 28 w 731"/>
                <a:gd name="T3" fmla="*/ 63 h 774"/>
                <a:gd name="T4" fmla="*/ 0 w 731"/>
                <a:gd name="T5" fmla="*/ 0 h 774"/>
                <a:gd name="T6" fmla="*/ 54 w 731"/>
                <a:gd name="T7" fmla="*/ 26 h 774"/>
                <a:gd name="T8" fmla="*/ 79 w 731"/>
                <a:gd name="T9" fmla="*/ 62 h 774"/>
                <a:gd name="T10" fmla="*/ 81 w 731"/>
                <a:gd name="T11" fmla="*/ 86 h 774"/>
                <a:gd name="T12" fmla="*/ 81 w 731"/>
                <a:gd name="T13" fmla="*/ 86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1"/>
                <a:gd name="T22" fmla="*/ 0 h 774"/>
                <a:gd name="T23" fmla="*/ 731 w 731"/>
                <a:gd name="T24" fmla="*/ 774 h 7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1" h="774">
                  <a:moveTo>
                    <a:pt x="731" y="774"/>
                  </a:moveTo>
                  <a:lnTo>
                    <a:pt x="254" y="565"/>
                  </a:lnTo>
                  <a:lnTo>
                    <a:pt x="0" y="0"/>
                  </a:lnTo>
                  <a:lnTo>
                    <a:pt x="487" y="237"/>
                  </a:lnTo>
                  <a:lnTo>
                    <a:pt x="713" y="561"/>
                  </a:lnTo>
                  <a:lnTo>
                    <a:pt x="731" y="774"/>
                  </a:lnTo>
                  <a:close/>
                </a:path>
              </a:pathLst>
            </a:custGeom>
            <a:solidFill>
              <a:srgbClr val="3F4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7" name="Freeform 28"/>
            <p:cNvSpPr>
              <a:spLocks/>
            </p:cNvSpPr>
            <p:nvPr/>
          </p:nvSpPr>
          <p:spPr bwMode="auto">
            <a:xfrm>
              <a:off x="4968" y="1704"/>
              <a:ext cx="139" cy="203"/>
            </a:xfrm>
            <a:custGeom>
              <a:avLst/>
              <a:gdLst>
                <a:gd name="T0" fmla="*/ 21 w 417"/>
                <a:gd name="T1" fmla="*/ 0 h 609"/>
                <a:gd name="T2" fmla="*/ 46 w 417"/>
                <a:gd name="T3" fmla="*/ 30 h 609"/>
                <a:gd name="T4" fmla="*/ 45 w 417"/>
                <a:gd name="T5" fmla="*/ 68 h 609"/>
                <a:gd name="T6" fmla="*/ 0 w 417"/>
                <a:gd name="T7" fmla="*/ 15 h 609"/>
                <a:gd name="T8" fmla="*/ 21 w 417"/>
                <a:gd name="T9" fmla="*/ 0 h 609"/>
                <a:gd name="T10" fmla="*/ 21 w 417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7"/>
                <a:gd name="T19" fmla="*/ 0 h 609"/>
                <a:gd name="T20" fmla="*/ 417 w 417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7" h="609">
                  <a:moveTo>
                    <a:pt x="192" y="0"/>
                  </a:moveTo>
                  <a:lnTo>
                    <a:pt x="417" y="266"/>
                  </a:lnTo>
                  <a:lnTo>
                    <a:pt x="408" y="609"/>
                  </a:lnTo>
                  <a:lnTo>
                    <a:pt x="0" y="13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8" name="Freeform 29"/>
            <p:cNvSpPr>
              <a:spLocks/>
            </p:cNvSpPr>
            <p:nvPr/>
          </p:nvSpPr>
          <p:spPr bwMode="auto">
            <a:xfrm>
              <a:off x="4949" y="1799"/>
              <a:ext cx="59" cy="39"/>
            </a:xfrm>
            <a:custGeom>
              <a:avLst/>
              <a:gdLst>
                <a:gd name="T0" fmla="*/ 3 w 177"/>
                <a:gd name="T1" fmla="*/ 0 h 118"/>
                <a:gd name="T2" fmla="*/ 9 w 177"/>
                <a:gd name="T3" fmla="*/ 1 h 118"/>
                <a:gd name="T4" fmla="*/ 19 w 177"/>
                <a:gd name="T5" fmla="*/ 7 h 118"/>
                <a:gd name="T6" fmla="*/ 20 w 177"/>
                <a:gd name="T7" fmla="*/ 12 h 118"/>
                <a:gd name="T8" fmla="*/ 11 w 177"/>
                <a:gd name="T9" fmla="*/ 13 h 118"/>
                <a:gd name="T10" fmla="*/ 0 w 177"/>
                <a:gd name="T11" fmla="*/ 7 h 118"/>
                <a:gd name="T12" fmla="*/ 3 w 177"/>
                <a:gd name="T13" fmla="*/ 0 h 118"/>
                <a:gd name="T14" fmla="*/ 3 w 177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18"/>
                <a:gd name="T26" fmla="*/ 177 w 177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18">
                  <a:moveTo>
                    <a:pt x="24" y="0"/>
                  </a:moveTo>
                  <a:lnTo>
                    <a:pt x="85" y="5"/>
                  </a:lnTo>
                  <a:lnTo>
                    <a:pt x="172" y="65"/>
                  </a:lnTo>
                  <a:lnTo>
                    <a:pt x="177" y="109"/>
                  </a:lnTo>
                  <a:lnTo>
                    <a:pt x="103" y="118"/>
                  </a:lnTo>
                  <a:lnTo>
                    <a:pt x="0" y="6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59" name="Freeform 30"/>
            <p:cNvSpPr>
              <a:spLocks/>
            </p:cNvSpPr>
            <p:nvPr/>
          </p:nvSpPr>
          <p:spPr bwMode="auto">
            <a:xfrm>
              <a:off x="4789" y="1595"/>
              <a:ext cx="243" cy="175"/>
            </a:xfrm>
            <a:custGeom>
              <a:avLst/>
              <a:gdLst>
                <a:gd name="T0" fmla="*/ 0 w 729"/>
                <a:gd name="T1" fmla="*/ 20 h 523"/>
                <a:gd name="T2" fmla="*/ 66 w 729"/>
                <a:gd name="T3" fmla="*/ 59 h 523"/>
                <a:gd name="T4" fmla="*/ 81 w 729"/>
                <a:gd name="T5" fmla="*/ 36 h 523"/>
                <a:gd name="T6" fmla="*/ 13 w 729"/>
                <a:gd name="T7" fmla="*/ 0 h 523"/>
                <a:gd name="T8" fmla="*/ 0 w 729"/>
                <a:gd name="T9" fmla="*/ 20 h 523"/>
                <a:gd name="T10" fmla="*/ 0 w 729"/>
                <a:gd name="T11" fmla="*/ 20 h 5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9"/>
                <a:gd name="T19" fmla="*/ 0 h 523"/>
                <a:gd name="T20" fmla="*/ 729 w 729"/>
                <a:gd name="T21" fmla="*/ 523 h 5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9" h="523">
                  <a:moveTo>
                    <a:pt x="0" y="182"/>
                  </a:moveTo>
                  <a:lnTo>
                    <a:pt x="592" y="523"/>
                  </a:lnTo>
                  <a:lnTo>
                    <a:pt x="729" y="327"/>
                  </a:lnTo>
                  <a:lnTo>
                    <a:pt x="115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0" name="Freeform 31"/>
            <p:cNvSpPr>
              <a:spLocks/>
            </p:cNvSpPr>
            <p:nvPr/>
          </p:nvSpPr>
          <p:spPr bwMode="auto">
            <a:xfrm>
              <a:off x="4723" y="1653"/>
              <a:ext cx="236" cy="346"/>
            </a:xfrm>
            <a:custGeom>
              <a:avLst/>
              <a:gdLst>
                <a:gd name="T0" fmla="*/ 79 w 707"/>
                <a:gd name="T1" fmla="*/ 115 h 1038"/>
                <a:gd name="T2" fmla="*/ 14 w 707"/>
                <a:gd name="T3" fmla="*/ 82 h 1038"/>
                <a:gd name="T4" fmla="*/ 0 w 707"/>
                <a:gd name="T5" fmla="*/ 0 h 1038"/>
                <a:gd name="T6" fmla="*/ 52 w 707"/>
                <a:gd name="T7" fmla="*/ 26 h 1038"/>
                <a:gd name="T8" fmla="*/ 79 w 707"/>
                <a:gd name="T9" fmla="*/ 115 h 1038"/>
                <a:gd name="T10" fmla="*/ 79 w 707"/>
                <a:gd name="T11" fmla="*/ 115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1038"/>
                <a:gd name="T20" fmla="*/ 707 w 707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1038">
                  <a:moveTo>
                    <a:pt x="707" y="1038"/>
                  </a:moveTo>
                  <a:lnTo>
                    <a:pt x="127" y="737"/>
                  </a:lnTo>
                  <a:lnTo>
                    <a:pt x="0" y="0"/>
                  </a:lnTo>
                  <a:lnTo>
                    <a:pt x="467" y="232"/>
                  </a:lnTo>
                  <a:lnTo>
                    <a:pt x="707" y="1038"/>
                  </a:lnTo>
                  <a:close/>
                </a:path>
              </a:pathLst>
            </a:custGeom>
            <a:solidFill>
              <a:srgbClr val="3F4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1" name="Freeform 32"/>
            <p:cNvSpPr>
              <a:spLocks/>
            </p:cNvSpPr>
            <p:nvPr/>
          </p:nvSpPr>
          <p:spPr bwMode="auto">
            <a:xfrm>
              <a:off x="4812" y="1684"/>
              <a:ext cx="209" cy="315"/>
            </a:xfrm>
            <a:custGeom>
              <a:avLst/>
              <a:gdLst>
                <a:gd name="T0" fmla="*/ 22 w 628"/>
                <a:gd name="T1" fmla="*/ 0 h 946"/>
                <a:gd name="T2" fmla="*/ 70 w 628"/>
                <a:gd name="T3" fmla="*/ 86 h 946"/>
                <a:gd name="T4" fmla="*/ 49 w 628"/>
                <a:gd name="T5" fmla="*/ 105 h 946"/>
                <a:gd name="T6" fmla="*/ 0 w 628"/>
                <a:gd name="T7" fmla="*/ 8 h 946"/>
                <a:gd name="T8" fmla="*/ 22 w 628"/>
                <a:gd name="T9" fmla="*/ 0 h 946"/>
                <a:gd name="T10" fmla="*/ 22 w 628"/>
                <a:gd name="T11" fmla="*/ 0 h 9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8"/>
                <a:gd name="T19" fmla="*/ 0 h 946"/>
                <a:gd name="T20" fmla="*/ 628 w 628"/>
                <a:gd name="T21" fmla="*/ 946 h 9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8" h="946">
                  <a:moveTo>
                    <a:pt x="201" y="0"/>
                  </a:moveTo>
                  <a:lnTo>
                    <a:pt x="628" y="772"/>
                  </a:lnTo>
                  <a:lnTo>
                    <a:pt x="441" y="946"/>
                  </a:lnTo>
                  <a:lnTo>
                    <a:pt x="0" y="7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2" name="Freeform 33"/>
            <p:cNvSpPr>
              <a:spLocks/>
            </p:cNvSpPr>
            <p:nvPr/>
          </p:nvSpPr>
          <p:spPr bwMode="auto">
            <a:xfrm>
              <a:off x="4635" y="1556"/>
              <a:ext cx="244" cy="181"/>
            </a:xfrm>
            <a:custGeom>
              <a:avLst/>
              <a:gdLst>
                <a:gd name="T0" fmla="*/ 0 w 733"/>
                <a:gd name="T1" fmla="*/ 18 h 541"/>
                <a:gd name="T2" fmla="*/ 17 w 733"/>
                <a:gd name="T3" fmla="*/ 0 h 541"/>
                <a:gd name="T4" fmla="*/ 81 w 733"/>
                <a:gd name="T5" fmla="*/ 43 h 541"/>
                <a:gd name="T6" fmla="*/ 65 w 733"/>
                <a:gd name="T7" fmla="*/ 61 h 541"/>
                <a:gd name="T8" fmla="*/ 0 w 733"/>
                <a:gd name="T9" fmla="*/ 18 h 541"/>
                <a:gd name="T10" fmla="*/ 0 w 733"/>
                <a:gd name="T11" fmla="*/ 18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"/>
                <a:gd name="T19" fmla="*/ 0 h 541"/>
                <a:gd name="T20" fmla="*/ 733 w 733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" h="541">
                  <a:moveTo>
                    <a:pt x="0" y="162"/>
                  </a:moveTo>
                  <a:lnTo>
                    <a:pt x="153" y="0"/>
                  </a:lnTo>
                  <a:lnTo>
                    <a:pt x="733" y="383"/>
                  </a:lnTo>
                  <a:lnTo>
                    <a:pt x="584" y="54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3" name="Freeform 34"/>
            <p:cNvSpPr>
              <a:spLocks/>
            </p:cNvSpPr>
            <p:nvPr/>
          </p:nvSpPr>
          <p:spPr bwMode="auto">
            <a:xfrm>
              <a:off x="4617" y="1632"/>
              <a:ext cx="223" cy="401"/>
            </a:xfrm>
            <a:custGeom>
              <a:avLst/>
              <a:gdLst>
                <a:gd name="T0" fmla="*/ 39 w 668"/>
                <a:gd name="T1" fmla="*/ 0 h 1202"/>
                <a:gd name="T2" fmla="*/ 74 w 668"/>
                <a:gd name="T3" fmla="*/ 116 h 1202"/>
                <a:gd name="T4" fmla="*/ 49 w 668"/>
                <a:gd name="T5" fmla="*/ 134 h 1202"/>
                <a:gd name="T6" fmla="*/ 0 w 668"/>
                <a:gd name="T7" fmla="*/ 11 h 1202"/>
                <a:gd name="T8" fmla="*/ 39 w 668"/>
                <a:gd name="T9" fmla="*/ 0 h 1202"/>
                <a:gd name="T10" fmla="*/ 39 w 668"/>
                <a:gd name="T11" fmla="*/ 0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8"/>
                <a:gd name="T19" fmla="*/ 0 h 1202"/>
                <a:gd name="T20" fmla="*/ 668 w 668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8" h="1202">
                  <a:moveTo>
                    <a:pt x="351" y="0"/>
                  </a:moveTo>
                  <a:lnTo>
                    <a:pt x="668" y="1042"/>
                  </a:lnTo>
                  <a:lnTo>
                    <a:pt x="441" y="1202"/>
                  </a:lnTo>
                  <a:lnTo>
                    <a:pt x="0" y="9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4" name="Freeform 35"/>
            <p:cNvSpPr>
              <a:spLocks/>
            </p:cNvSpPr>
            <p:nvPr/>
          </p:nvSpPr>
          <p:spPr bwMode="auto">
            <a:xfrm>
              <a:off x="4507" y="1569"/>
              <a:ext cx="257" cy="464"/>
            </a:xfrm>
            <a:custGeom>
              <a:avLst/>
              <a:gdLst>
                <a:gd name="T0" fmla="*/ 0 w 772"/>
                <a:gd name="T1" fmla="*/ 0 h 1392"/>
                <a:gd name="T2" fmla="*/ 33 w 772"/>
                <a:gd name="T3" fmla="*/ 123 h 1392"/>
                <a:gd name="T4" fmla="*/ 86 w 772"/>
                <a:gd name="T5" fmla="*/ 155 h 1392"/>
                <a:gd name="T6" fmla="*/ 51 w 772"/>
                <a:gd name="T7" fmla="*/ 28 h 1392"/>
                <a:gd name="T8" fmla="*/ 0 w 772"/>
                <a:gd name="T9" fmla="*/ 0 h 1392"/>
                <a:gd name="T10" fmla="*/ 0 w 772"/>
                <a:gd name="T11" fmla="*/ 0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2"/>
                <a:gd name="T19" fmla="*/ 0 h 1392"/>
                <a:gd name="T20" fmla="*/ 772 w 772"/>
                <a:gd name="T21" fmla="*/ 1392 h 1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2" h="1392">
                  <a:moveTo>
                    <a:pt x="0" y="0"/>
                  </a:moveTo>
                  <a:lnTo>
                    <a:pt x="295" y="1111"/>
                  </a:lnTo>
                  <a:lnTo>
                    <a:pt x="772" y="1392"/>
                  </a:lnTo>
                  <a:lnTo>
                    <a:pt x="45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5" name="Freeform 36"/>
            <p:cNvSpPr>
              <a:spLocks/>
            </p:cNvSpPr>
            <p:nvPr/>
          </p:nvSpPr>
          <p:spPr bwMode="auto">
            <a:xfrm>
              <a:off x="4468" y="1622"/>
              <a:ext cx="116" cy="448"/>
            </a:xfrm>
            <a:custGeom>
              <a:avLst/>
              <a:gdLst>
                <a:gd name="T0" fmla="*/ 39 w 348"/>
                <a:gd name="T1" fmla="*/ 4 h 1346"/>
                <a:gd name="T2" fmla="*/ 39 w 348"/>
                <a:gd name="T3" fmla="*/ 143 h 1346"/>
                <a:gd name="T4" fmla="*/ 10 w 348"/>
                <a:gd name="T5" fmla="*/ 149 h 1346"/>
                <a:gd name="T6" fmla="*/ 0 w 348"/>
                <a:gd name="T7" fmla="*/ 130 h 1346"/>
                <a:gd name="T8" fmla="*/ 3 w 348"/>
                <a:gd name="T9" fmla="*/ 0 h 1346"/>
                <a:gd name="T10" fmla="*/ 39 w 348"/>
                <a:gd name="T11" fmla="*/ 4 h 1346"/>
                <a:gd name="T12" fmla="*/ 39 w 348"/>
                <a:gd name="T13" fmla="*/ 4 h 1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346"/>
                <a:gd name="T23" fmla="*/ 348 w 348"/>
                <a:gd name="T24" fmla="*/ 1346 h 1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346">
                  <a:moveTo>
                    <a:pt x="348" y="39"/>
                  </a:moveTo>
                  <a:lnTo>
                    <a:pt x="348" y="1291"/>
                  </a:lnTo>
                  <a:lnTo>
                    <a:pt x="86" y="1346"/>
                  </a:lnTo>
                  <a:lnTo>
                    <a:pt x="0" y="1173"/>
                  </a:lnTo>
                  <a:lnTo>
                    <a:pt x="25" y="0"/>
                  </a:lnTo>
                  <a:lnTo>
                    <a:pt x="348" y="39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6" name="Freeform 37"/>
            <p:cNvSpPr>
              <a:spLocks/>
            </p:cNvSpPr>
            <p:nvPr/>
          </p:nvSpPr>
          <p:spPr bwMode="auto">
            <a:xfrm>
              <a:off x="4332" y="1543"/>
              <a:ext cx="252" cy="109"/>
            </a:xfrm>
            <a:custGeom>
              <a:avLst/>
              <a:gdLst>
                <a:gd name="T0" fmla="*/ 0 w 755"/>
                <a:gd name="T1" fmla="*/ 3 h 327"/>
                <a:gd name="T2" fmla="*/ 32 w 755"/>
                <a:gd name="T3" fmla="*/ 0 h 327"/>
                <a:gd name="T4" fmla="*/ 84 w 755"/>
                <a:gd name="T5" fmla="*/ 31 h 327"/>
                <a:gd name="T6" fmla="*/ 42 w 755"/>
                <a:gd name="T7" fmla="*/ 36 h 327"/>
                <a:gd name="T8" fmla="*/ 0 w 755"/>
                <a:gd name="T9" fmla="*/ 3 h 327"/>
                <a:gd name="T10" fmla="*/ 0 w 755"/>
                <a:gd name="T11" fmla="*/ 3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327"/>
                <a:gd name="T20" fmla="*/ 755 w 755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327">
                  <a:moveTo>
                    <a:pt x="0" y="26"/>
                  </a:moveTo>
                  <a:lnTo>
                    <a:pt x="289" y="0"/>
                  </a:lnTo>
                  <a:lnTo>
                    <a:pt x="755" y="276"/>
                  </a:lnTo>
                  <a:lnTo>
                    <a:pt x="381" y="3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7" name="Freeform 38"/>
            <p:cNvSpPr>
              <a:spLocks/>
            </p:cNvSpPr>
            <p:nvPr/>
          </p:nvSpPr>
          <p:spPr bwMode="auto">
            <a:xfrm>
              <a:off x="4332" y="1551"/>
              <a:ext cx="164" cy="519"/>
            </a:xfrm>
            <a:custGeom>
              <a:avLst/>
              <a:gdLst>
                <a:gd name="T0" fmla="*/ 0 w 493"/>
                <a:gd name="T1" fmla="*/ 0 h 1557"/>
                <a:gd name="T2" fmla="*/ 55 w 493"/>
                <a:gd name="T3" fmla="*/ 31 h 1557"/>
                <a:gd name="T4" fmla="*/ 55 w 493"/>
                <a:gd name="T5" fmla="*/ 173 h 1557"/>
                <a:gd name="T6" fmla="*/ 4 w 493"/>
                <a:gd name="T7" fmla="*/ 144 h 1557"/>
                <a:gd name="T8" fmla="*/ 0 w 493"/>
                <a:gd name="T9" fmla="*/ 0 h 1557"/>
                <a:gd name="T10" fmla="*/ 0 w 493"/>
                <a:gd name="T11" fmla="*/ 0 h 1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3"/>
                <a:gd name="T19" fmla="*/ 0 h 1557"/>
                <a:gd name="T20" fmla="*/ 493 w 493"/>
                <a:gd name="T21" fmla="*/ 1557 h 1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3" h="1557">
                  <a:moveTo>
                    <a:pt x="0" y="0"/>
                  </a:moveTo>
                  <a:lnTo>
                    <a:pt x="493" y="281"/>
                  </a:lnTo>
                  <a:lnTo>
                    <a:pt x="493" y="1557"/>
                  </a:lnTo>
                  <a:lnTo>
                    <a:pt x="39" y="1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8" name="Freeform 39"/>
            <p:cNvSpPr>
              <a:spLocks/>
            </p:cNvSpPr>
            <p:nvPr/>
          </p:nvSpPr>
          <p:spPr bwMode="auto">
            <a:xfrm>
              <a:off x="4507" y="1534"/>
              <a:ext cx="227" cy="144"/>
            </a:xfrm>
            <a:custGeom>
              <a:avLst/>
              <a:gdLst>
                <a:gd name="T0" fmla="*/ 0 w 682"/>
                <a:gd name="T1" fmla="*/ 12 h 432"/>
                <a:gd name="T2" fmla="*/ 20 w 682"/>
                <a:gd name="T3" fmla="*/ 0 h 432"/>
                <a:gd name="T4" fmla="*/ 76 w 682"/>
                <a:gd name="T5" fmla="*/ 33 h 432"/>
                <a:gd name="T6" fmla="*/ 54 w 682"/>
                <a:gd name="T7" fmla="*/ 48 h 432"/>
                <a:gd name="T8" fmla="*/ 0 w 682"/>
                <a:gd name="T9" fmla="*/ 12 h 432"/>
                <a:gd name="T10" fmla="*/ 0 w 682"/>
                <a:gd name="T11" fmla="*/ 12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2"/>
                <a:gd name="T19" fmla="*/ 0 h 432"/>
                <a:gd name="T20" fmla="*/ 682 w 682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2" h="432">
                  <a:moveTo>
                    <a:pt x="0" y="104"/>
                  </a:moveTo>
                  <a:lnTo>
                    <a:pt x="178" y="0"/>
                  </a:lnTo>
                  <a:lnTo>
                    <a:pt x="682" y="294"/>
                  </a:lnTo>
                  <a:lnTo>
                    <a:pt x="488" y="43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69" name="Freeform 40"/>
            <p:cNvSpPr>
              <a:spLocks/>
            </p:cNvSpPr>
            <p:nvPr/>
          </p:nvSpPr>
          <p:spPr bwMode="auto">
            <a:xfrm>
              <a:off x="4195" y="1427"/>
              <a:ext cx="173" cy="55"/>
            </a:xfrm>
            <a:custGeom>
              <a:avLst/>
              <a:gdLst>
                <a:gd name="T0" fmla="*/ 1 w 517"/>
                <a:gd name="T1" fmla="*/ 2 h 165"/>
                <a:gd name="T2" fmla="*/ 57 w 517"/>
                <a:gd name="T3" fmla="*/ 0 h 165"/>
                <a:gd name="T4" fmla="*/ 58 w 517"/>
                <a:gd name="T5" fmla="*/ 16 h 165"/>
                <a:gd name="T6" fmla="*/ 0 w 517"/>
                <a:gd name="T7" fmla="*/ 18 h 165"/>
                <a:gd name="T8" fmla="*/ 1 w 517"/>
                <a:gd name="T9" fmla="*/ 2 h 165"/>
                <a:gd name="T10" fmla="*/ 1 w 517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165"/>
                <a:gd name="T20" fmla="*/ 517 w 517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165">
                  <a:moveTo>
                    <a:pt x="5" y="16"/>
                  </a:moveTo>
                  <a:lnTo>
                    <a:pt x="506" y="0"/>
                  </a:lnTo>
                  <a:lnTo>
                    <a:pt x="517" y="147"/>
                  </a:lnTo>
                  <a:lnTo>
                    <a:pt x="0" y="165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985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0" name="Freeform 41"/>
            <p:cNvSpPr>
              <a:spLocks/>
            </p:cNvSpPr>
            <p:nvPr/>
          </p:nvSpPr>
          <p:spPr bwMode="auto">
            <a:xfrm>
              <a:off x="4505" y="1348"/>
              <a:ext cx="215" cy="57"/>
            </a:xfrm>
            <a:custGeom>
              <a:avLst/>
              <a:gdLst>
                <a:gd name="T0" fmla="*/ 0 w 645"/>
                <a:gd name="T1" fmla="*/ 1 h 172"/>
                <a:gd name="T2" fmla="*/ 72 w 645"/>
                <a:gd name="T3" fmla="*/ 0 h 172"/>
                <a:gd name="T4" fmla="*/ 72 w 645"/>
                <a:gd name="T5" fmla="*/ 16 h 172"/>
                <a:gd name="T6" fmla="*/ 0 w 645"/>
                <a:gd name="T7" fmla="*/ 19 h 172"/>
                <a:gd name="T8" fmla="*/ 0 w 645"/>
                <a:gd name="T9" fmla="*/ 1 h 172"/>
                <a:gd name="T10" fmla="*/ 0 w 645"/>
                <a:gd name="T11" fmla="*/ 1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5"/>
                <a:gd name="T19" fmla="*/ 0 h 172"/>
                <a:gd name="T20" fmla="*/ 645 w 645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5" h="172">
                  <a:moveTo>
                    <a:pt x="0" y="10"/>
                  </a:moveTo>
                  <a:lnTo>
                    <a:pt x="645" y="0"/>
                  </a:lnTo>
                  <a:lnTo>
                    <a:pt x="645" y="149"/>
                  </a:lnTo>
                  <a:lnTo>
                    <a:pt x="0" y="1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985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1" name="Freeform 42"/>
            <p:cNvSpPr>
              <a:spLocks/>
            </p:cNvSpPr>
            <p:nvPr/>
          </p:nvSpPr>
          <p:spPr bwMode="auto">
            <a:xfrm>
              <a:off x="4782" y="1451"/>
              <a:ext cx="196" cy="52"/>
            </a:xfrm>
            <a:custGeom>
              <a:avLst/>
              <a:gdLst>
                <a:gd name="T0" fmla="*/ 1 w 587"/>
                <a:gd name="T1" fmla="*/ 0 h 158"/>
                <a:gd name="T2" fmla="*/ 65 w 587"/>
                <a:gd name="T3" fmla="*/ 1 h 158"/>
                <a:gd name="T4" fmla="*/ 65 w 587"/>
                <a:gd name="T5" fmla="*/ 17 h 158"/>
                <a:gd name="T6" fmla="*/ 0 w 587"/>
                <a:gd name="T7" fmla="*/ 17 h 158"/>
                <a:gd name="T8" fmla="*/ 1 w 587"/>
                <a:gd name="T9" fmla="*/ 0 h 158"/>
                <a:gd name="T10" fmla="*/ 1 w 587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7"/>
                <a:gd name="T19" fmla="*/ 0 h 158"/>
                <a:gd name="T20" fmla="*/ 587 w 58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7" h="158">
                  <a:moveTo>
                    <a:pt x="7" y="0"/>
                  </a:moveTo>
                  <a:lnTo>
                    <a:pt x="587" y="7"/>
                  </a:lnTo>
                  <a:lnTo>
                    <a:pt x="587" y="158"/>
                  </a:lnTo>
                  <a:lnTo>
                    <a:pt x="0" y="15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85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2" name="Freeform 43"/>
            <p:cNvSpPr>
              <a:spLocks/>
            </p:cNvSpPr>
            <p:nvPr/>
          </p:nvSpPr>
          <p:spPr bwMode="auto">
            <a:xfrm>
              <a:off x="4354" y="1642"/>
              <a:ext cx="60" cy="84"/>
            </a:xfrm>
            <a:custGeom>
              <a:avLst/>
              <a:gdLst>
                <a:gd name="T0" fmla="*/ 0 w 179"/>
                <a:gd name="T1" fmla="*/ 12 h 252"/>
                <a:gd name="T2" fmla="*/ 5 w 179"/>
                <a:gd name="T3" fmla="*/ 0 h 252"/>
                <a:gd name="T4" fmla="*/ 13 w 179"/>
                <a:gd name="T5" fmla="*/ 4 h 252"/>
                <a:gd name="T6" fmla="*/ 20 w 179"/>
                <a:gd name="T7" fmla="*/ 16 h 252"/>
                <a:gd name="T8" fmla="*/ 14 w 179"/>
                <a:gd name="T9" fmla="*/ 28 h 252"/>
                <a:gd name="T10" fmla="*/ 2 w 179"/>
                <a:gd name="T11" fmla="*/ 26 h 252"/>
                <a:gd name="T12" fmla="*/ 0 w 179"/>
                <a:gd name="T13" fmla="*/ 12 h 252"/>
                <a:gd name="T14" fmla="*/ 0 w 179"/>
                <a:gd name="T15" fmla="*/ 12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252"/>
                <a:gd name="T26" fmla="*/ 179 w 179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252">
                  <a:moveTo>
                    <a:pt x="0" y="104"/>
                  </a:moveTo>
                  <a:lnTo>
                    <a:pt x="41" y="0"/>
                  </a:lnTo>
                  <a:lnTo>
                    <a:pt x="113" y="35"/>
                  </a:lnTo>
                  <a:lnTo>
                    <a:pt x="179" y="140"/>
                  </a:lnTo>
                  <a:lnTo>
                    <a:pt x="127" y="252"/>
                  </a:lnTo>
                  <a:lnTo>
                    <a:pt x="16" y="23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3" name="Freeform 44"/>
            <p:cNvSpPr>
              <a:spLocks/>
            </p:cNvSpPr>
            <p:nvPr/>
          </p:nvSpPr>
          <p:spPr bwMode="auto">
            <a:xfrm>
              <a:off x="4426" y="1668"/>
              <a:ext cx="56" cy="79"/>
            </a:xfrm>
            <a:custGeom>
              <a:avLst/>
              <a:gdLst>
                <a:gd name="T0" fmla="*/ 2 w 168"/>
                <a:gd name="T1" fmla="*/ 5 h 236"/>
                <a:gd name="T2" fmla="*/ 9 w 168"/>
                <a:gd name="T3" fmla="*/ 0 h 236"/>
                <a:gd name="T4" fmla="*/ 17 w 168"/>
                <a:gd name="T5" fmla="*/ 5 h 236"/>
                <a:gd name="T6" fmla="*/ 19 w 168"/>
                <a:gd name="T7" fmla="*/ 18 h 236"/>
                <a:gd name="T8" fmla="*/ 12 w 168"/>
                <a:gd name="T9" fmla="*/ 26 h 236"/>
                <a:gd name="T10" fmla="*/ 0 w 168"/>
                <a:gd name="T11" fmla="*/ 21 h 236"/>
                <a:gd name="T12" fmla="*/ 2 w 168"/>
                <a:gd name="T13" fmla="*/ 5 h 236"/>
                <a:gd name="T14" fmla="*/ 2 w 168"/>
                <a:gd name="T15" fmla="*/ 5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236"/>
                <a:gd name="T26" fmla="*/ 168 w 168"/>
                <a:gd name="T27" fmla="*/ 236 h 2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236">
                  <a:moveTo>
                    <a:pt x="14" y="48"/>
                  </a:moveTo>
                  <a:lnTo>
                    <a:pt x="79" y="0"/>
                  </a:lnTo>
                  <a:lnTo>
                    <a:pt x="149" y="48"/>
                  </a:lnTo>
                  <a:lnTo>
                    <a:pt x="168" y="157"/>
                  </a:lnTo>
                  <a:lnTo>
                    <a:pt x="110" y="236"/>
                  </a:lnTo>
                  <a:lnTo>
                    <a:pt x="0" y="188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4" name="Freeform 45"/>
            <p:cNvSpPr>
              <a:spLocks/>
            </p:cNvSpPr>
            <p:nvPr/>
          </p:nvSpPr>
          <p:spPr bwMode="auto">
            <a:xfrm>
              <a:off x="4366" y="1879"/>
              <a:ext cx="55" cy="87"/>
            </a:xfrm>
            <a:custGeom>
              <a:avLst/>
              <a:gdLst>
                <a:gd name="T0" fmla="*/ 1 w 166"/>
                <a:gd name="T1" fmla="*/ 7 h 262"/>
                <a:gd name="T2" fmla="*/ 7 w 166"/>
                <a:gd name="T3" fmla="*/ 0 h 262"/>
                <a:gd name="T4" fmla="*/ 15 w 166"/>
                <a:gd name="T5" fmla="*/ 4 h 262"/>
                <a:gd name="T6" fmla="*/ 18 w 166"/>
                <a:gd name="T7" fmla="*/ 17 h 262"/>
                <a:gd name="T8" fmla="*/ 12 w 166"/>
                <a:gd name="T9" fmla="*/ 29 h 262"/>
                <a:gd name="T10" fmla="*/ 0 w 166"/>
                <a:gd name="T11" fmla="*/ 23 h 262"/>
                <a:gd name="T12" fmla="*/ 1 w 166"/>
                <a:gd name="T13" fmla="*/ 7 h 262"/>
                <a:gd name="T14" fmla="*/ 1 w 166"/>
                <a:gd name="T15" fmla="*/ 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262"/>
                <a:gd name="T26" fmla="*/ 166 w 166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262">
                  <a:moveTo>
                    <a:pt x="5" y="60"/>
                  </a:moveTo>
                  <a:lnTo>
                    <a:pt x="64" y="0"/>
                  </a:lnTo>
                  <a:lnTo>
                    <a:pt x="132" y="36"/>
                  </a:lnTo>
                  <a:lnTo>
                    <a:pt x="166" y="155"/>
                  </a:lnTo>
                  <a:lnTo>
                    <a:pt x="108" y="262"/>
                  </a:lnTo>
                  <a:lnTo>
                    <a:pt x="0" y="209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5" name="Freeform 46"/>
            <p:cNvSpPr>
              <a:spLocks/>
            </p:cNvSpPr>
            <p:nvPr/>
          </p:nvSpPr>
          <p:spPr bwMode="auto">
            <a:xfrm>
              <a:off x="4601" y="1692"/>
              <a:ext cx="54" cy="66"/>
            </a:xfrm>
            <a:custGeom>
              <a:avLst/>
              <a:gdLst>
                <a:gd name="T0" fmla="*/ 6 w 162"/>
                <a:gd name="T1" fmla="*/ 20 h 198"/>
                <a:gd name="T2" fmla="*/ 1 w 162"/>
                <a:gd name="T3" fmla="*/ 12 h 198"/>
                <a:gd name="T4" fmla="*/ 0 w 162"/>
                <a:gd name="T5" fmla="*/ 3 h 198"/>
                <a:gd name="T6" fmla="*/ 5 w 162"/>
                <a:gd name="T7" fmla="*/ 0 h 198"/>
                <a:gd name="T8" fmla="*/ 15 w 162"/>
                <a:gd name="T9" fmla="*/ 5 h 198"/>
                <a:gd name="T10" fmla="*/ 18 w 162"/>
                <a:gd name="T11" fmla="*/ 15 h 198"/>
                <a:gd name="T12" fmla="*/ 15 w 162"/>
                <a:gd name="T13" fmla="*/ 22 h 198"/>
                <a:gd name="T14" fmla="*/ 6 w 162"/>
                <a:gd name="T15" fmla="*/ 20 h 198"/>
                <a:gd name="T16" fmla="*/ 6 w 162"/>
                <a:gd name="T17" fmla="*/ 2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98"/>
                <a:gd name="T29" fmla="*/ 162 w 162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98">
                  <a:moveTo>
                    <a:pt x="58" y="184"/>
                  </a:moveTo>
                  <a:lnTo>
                    <a:pt x="5" y="105"/>
                  </a:lnTo>
                  <a:lnTo>
                    <a:pt x="0" y="26"/>
                  </a:lnTo>
                  <a:lnTo>
                    <a:pt x="44" y="0"/>
                  </a:lnTo>
                  <a:lnTo>
                    <a:pt x="137" y="49"/>
                  </a:lnTo>
                  <a:lnTo>
                    <a:pt x="162" y="133"/>
                  </a:lnTo>
                  <a:lnTo>
                    <a:pt x="133" y="198"/>
                  </a:lnTo>
                  <a:lnTo>
                    <a:pt x="58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6" name="Freeform 47"/>
            <p:cNvSpPr>
              <a:spLocks/>
            </p:cNvSpPr>
            <p:nvPr/>
          </p:nvSpPr>
          <p:spPr bwMode="auto">
            <a:xfrm>
              <a:off x="4136" y="1561"/>
              <a:ext cx="243" cy="202"/>
            </a:xfrm>
            <a:custGeom>
              <a:avLst/>
              <a:gdLst>
                <a:gd name="T0" fmla="*/ 81 w 729"/>
                <a:gd name="T1" fmla="*/ 38 h 606"/>
                <a:gd name="T2" fmla="*/ 31 w 729"/>
                <a:gd name="T3" fmla="*/ 0 h 606"/>
                <a:gd name="T4" fmla="*/ 0 w 729"/>
                <a:gd name="T5" fmla="*/ 3 h 606"/>
                <a:gd name="T6" fmla="*/ 42 w 729"/>
                <a:gd name="T7" fmla="*/ 67 h 606"/>
                <a:gd name="T8" fmla="*/ 81 w 729"/>
                <a:gd name="T9" fmla="*/ 38 h 606"/>
                <a:gd name="T10" fmla="*/ 81 w 729"/>
                <a:gd name="T11" fmla="*/ 38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9"/>
                <a:gd name="T19" fmla="*/ 0 h 606"/>
                <a:gd name="T20" fmla="*/ 729 w 729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9" h="606">
                  <a:moveTo>
                    <a:pt x="729" y="345"/>
                  </a:moveTo>
                  <a:lnTo>
                    <a:pt x="276" y="0"/>
                  </a:lnTo>
                  <a:lnTo>
                    <a:pt x="0" y="28"/>
                  </a:lnTo>
                  <a:lnTo>
                    <a:pt x="374" y="606"/>
                  </a:lnTo>
                  <a:lnTo>
                    <a:pt x="729" y="345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7" name="Freeform 48"/>
            <p:cNvSpPr>
              <a:spLocks/>
            </p:cNvSpPr>
            <p:nvPr/>
          </p:nvSpPr>
          <p:spPr bwMode="auto">
            <a:xfrm>
              <a:off x="4645" y="1878"/>
              <a:ext cx="62" cy="79"/>
            </a:xfrm>
            <a:custGeom>
              <a:avLst/>
              <a:gdLst>
                <a:gd name="T0" fmla="*/ 15 w 187"/>
                <a:gd name="T1" fmla="*/ 26 h 238"/>
                <a:gd name="T2" fmla="*/ 4 w 187"/>
                <a:gd name="T3" fmla="*/ 18 h 238"/>
                <a:gd name="T4" fmla="*/ 0 w 187"/>
                <a:gd name="T5" fmla="*/ 7 h 238"/>
                <a:gd name="T6" fmla="*/ 3 w 187"/>
                <a:gd name="T7" fmla="*/ 0 h 238"/>
                <a:gd name="T8" fmla="*/ 12 w 187"/>
                <a:gd name="T9" fmla="*/ 1 h 238"/>
                <a:gd name="T10" fmla="*/ 19 w 187"/>
                <a:gd name="T11" fmla="*/ 12 h 238"/>
                <a:gd name="T12" fmla="*/ 21 w 187"/>
                <a:gd name="T13" fmla="*/ 20 h 238"/>
                <a:gd name="T14" fmla="*/ 15 w 187"/>
                <a:gd name="T15" fmla="*/ 26 h 238"/>
                <a:gd name="T16" fmla="*/ 15 w 187"/>
                <a:gd name="T17" fmla="*/ 26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238"/>
                <a:gd name="T29" fmla="*/ 187 w 187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238">
                  <a:moveTo>
                    <a:pt x="135" y="238"/>
                  </a:moveTo>
                  <a:lnTo>
                    <a:pt x="34" y="159"/>
                  </a:lnTo>
                  <a:lnTo>
                    <a:pt x="0" y="64"/>
                  </a:lnTo>
                  <a:lnTo>
                    <a:pt x="25" y="0"/>
                  </a:lnTo>
                  <a:lnTo>
                    <a:pt x="112" y="12"/>
                  </a:lnTo>
                  <a:lnTo>
                    <a:pt x="170" y="105"/>
                  </a:lnTo>
                  <a:lnTo>
                    <a:pt x="187" y="17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8" name="Freeform 49"/>
            <p:cNvSpPr>
              <a:spLocks/>
            </p:cNvSpPr>
            <p:nvPr/>
          </p:nvSpPr>
          <p:spPr bwMode="auto">
            <a:xfrm>
              <a:off x="4804" y="1799"/>
              <a:ext cx="59" cy="71"/>
            </a:xfrm>
            <a:custGeom>
              <a:avLst/>
              <a:gdLst>
                <a:gd name="T0" fmla="*/ 3 w 178"/>
                <a:gd name="T1" fmla="*/ 0 h 213"/>
                <a:gd name="T2" fmla="*/ 14 w 178"/>
                <a:gd name="T3" fmla="*/ 7 h 213"/>
                <a:gd name="T4" fmla="*/ 20 w 178"/>
                <a:gd name="T5" fmla="*/ 17 h 213"/>
                <a:gd name="T6" fmla="*/ 17 w 178"/>
                <a:gd name="T7" fmla="*/ 24 h 213"/>
                <a:gd name="T8" fmla="*/ 7 w 178"/>
                <a:gd name="T9" fmla="*/ 22 h 213"/>
                <a:gd name="T10" fmla="*/ 0 w 178"/>
                <a:gd name="T11" fmla="*/ 10 h 213"/>
                <a:gd name="T12" fmla="*/ 3 w 178"/>
                <a:gd name="T13" fmla="*/ 0 h 213"/>
                <a:gd name="T14" fmla="*/ 3 w 178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213"/>
                <a:gd name="T26" fmla="*/ 178 w 178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213">
                  <a:moveTo>
                    <a:pt x="25" y="0"/>
                  </a:moveTo>
                  <a:lnTo>
                    <a:pt x="129" y="65"/>
                  </a:lnTo>
                  <a:lnTo>
                    <a:pt x="178" y="157"/>
                  </a:lnTo>
                  <a:lnTo>
                    <a:pt x="152" y="213"/>
                  </a:lnTo>
                  <a:lnTo>
                    <a:pt x="63" y="197"/>
                  </a:lnTo>
                  <a:lnTo>
                    <a:pt x="0" y="8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79" name="Freeform 50"/>
            <p:cNvSpPr>
              <a:spLocks/>
            </p:cNvSpPr>
            <p:nvPr/>
          </p:nvSpPr>
          <p:spPr bwMode="auto">
            <a:xfrm>
              <a:off x="4136" y="1571"/>
              <a:ext cx="199" cy="533"/>
            </a:xfrm>
            <a:custGeom>
              <a:avLst/>
              <a:gdLst>
                <a:gd name="T0" fmla="*/ 52 w 597"/>
                <a:gd name="T1" fmla="*/ 177 h 1601"/>
                <a:gd name="T2" fmla="*/ 1 w 597"/>
                <a:gd name="T3" fmla="*/ 142 h 1601"/>
                <a:gd name="T4" fmla="*/ 0 w 597"/>
                <a:gd name="T5" fmla="*/ 0 h 1601"/>
                <a:gd name="T6" fmla="*/ 66 w 597"/>
                <a:gd name="T7" fmla="*/ 49 h 1601"/>
                <a:gd name="T8" fmla="*/ 52 w 597"/>
                <a:gd name="T9" fmla="*/ 177 h 1601"/>
                <a:gd name="T10" fmla="*/ 52 w 597"/>
                <a:gd name="T11" fmla="*/ 177 h 1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1601"/>
                <a:gd name="T20" fmla="*/ 597 w 597"/>
                <a:gd name="T21" fmla="*/ 1601 h 1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1601">
                  <a:moveTo>
                    <a:pt x="467" y="1601"/>
                  </a:moveTo>
                  <a:lnTo>
                    <a:pt x="5" y="1286"/>
                  </a:lnTo>
                  <a:lnTo>
                    <a:pt x="0" y="0"/>
                  </a:lnTo>
                  <a:lnTo>
                    <a:pt x="597" y="439"/>
                  </a:lnTo>
                  <a:lnTo>
                    <a:pt x="467" y="1601"/>
                  </a:lnTo>
                  <a:close/>
                </a:path>
              </a:pathLst>
            </a:custGeom>
            <a:solidFill>
              <a:srgbClr val="3F4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0" name="Freeform 51"/>
            <p:cNvSpPr>
              <a:spLocks/>
            </p:cNvSpPr>
            <p:nvPr/>
          </p:nvSpPr>
          <p:spPr bwMode="auto">
            <a:xfrm>
              <a:off x="4292" y="1676"/>
              <a:ext cx="87" cy="428"/>
            </a:xfrm>
            <a:custGeom>
              <a:avLst/>
              <a:gdLst>
                <a:gd name="T0" fmla="*/ 0 w 262"/>
                <a:gd name="T1" fmla="*/ 143 h 1284"/>
                <a:gd name="T2" fmla="*/ 0 w 262"/>
                <a:gd name="T3" fmla="*/ 4 h 1284"/>
                <a:gd name="T4" fmla="*/ 29 w 262"/>
                <a:gd name="T5" fmla="*/ 0 h 1284"/>
                <a:gd name="T6" fmla="*/ 29 w 262"/>
                <a:gd name="T7" fmla="*/ 137 h 1284"/>
                <a:gd name="T8" fmla="*/ 0 w 262"/>
                <a:gd name="T9" fmla="*/ 143 h 1284"/>
                <a:gd name="T10" fmla="*/ 0 w 262"/>
                <a:gd name="T11" fmla="*/ 143 h 1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1284"/>
                <a:gd name="T20" fmla="*/ 262 w 262"/>
                <a:gd name="T21" fmla="*/ 1284 h 1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1284">
                  <a:moveTo>
                    <a:pt x="0" y="1284"/>
                  </a:moveTo>
                  <a:lnTo>
                    <a:pt x="0" y="36"/>
                  </a:lnTo>
                  <a:lnTo>
                    <a:pt x="262" y="0"/>
                  </a:lnTo>
                  <a:lnTo>
                    <a:pt x="262" y="1232"/>
                  </a:lnTo>
                  <a:lnTo>
                    <a:pt x="0" y="128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1" name="Freeform 52"/>
            <p:cNvSpPr>
              <a:spLocks/>
            </p:cNvSpPr>
            <p:nvPr/>
          </p:nvSpPr>
          <p:spPr bwMode="auto">
            <a:xfrm>
              <a:off x="4213" y="1697"/>
              <a:ext cx="71" cy="89"/>
            </a:xfrm>
            <a:custGeom>
              <a:avLst/>
              <a:gdLst>
                <a:gd name="T0" fmla="*/ 0 w 213"/>
                <a:gd name="T1" fmla="*/ 11 h 266"/>
                <a:gd name="T2" fmla="*/ 8 w 213"/>
                <a:gd name="T3" fmla="*/ 0 h 266"/>
                <a:gd name="T4" fmla="*/ 17 w 213"/>
                <a:gd name="T5" fmla="*/ 3 h 266"/>
                <a:gd name="T6" fmla="*/ 24 w 213"/>
                <a:gd name="T7" fmla="*/ 17 h 266"/>
                <a:gd name="T8" fmla="*/ 16 w 213"/>
                <a:gd name="T9" fmla="*/ 30 h 266"/>
                <a:gd name="T10" fmla="*/ 3 w 213"/>
                <a:gd name="T11" fmla="*/ 26 h 266"/>
                <a:gd name="T12" fmla="*/ 0 w 213"/>
                <a:gd name="T13" fmla="*/ 11 h 266"/>
                <a:gd name="T14" fmla="*/ 0 w 213"/>
                <a:gd name="T15" fmla="*/ 11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66"/>
                <a:gd name="T26" fmla="*/ 213 w 213"/>
                <a:gd name="T27" fmla="*/ 266 h 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66">
                  <a:moveTo>
                    <a:pt x="0" y="101"/>
                  </a:moveTo>
                  <a:lnTo>
                    <a:pt x="74" y="0"/>
                  </a:lnTo>
                  <a:lnTo>
                    <a:pt x="153" y="26"/>
                  </a:lnTo>
                  <a:lnTo>
                    <a:pt x="213" y="153"/>
                  </a:lnTo>
                  <a:lnTo>
                    <a:pt x="143" y="266"/>
                  </a:lnTo>
                  <a:lnTo>
                    <a:pt x="26" y="23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2" name="Freeform 53"/>
            <p:cNvSpPr>
              <a:spLocks/>
            </p:cNvSpPr>
            <p:nvPr/>
          </p:nvSpPr>
          <p:spPr bwMode="auto">
            <a:xfrm>
              <a:off x="4199" y="1906"/>
              <a:ext cx="71" cy="86"/>
            </a:xfrm>
            <a:custGeom>
              <a:avLst/>
              <a:gdLst>
                <a:gd name="T0" fmla="*/ 7 w 213"/>
                <a:gd name="T1" fmla="*/ 0 h 258"/>
                <a:gd name="T2" fmla="*/ 19 w 213"/>
                <a:gd name="T3" fmla="*/ 5 h 258"/>
                <a:gd name="T4" fmla="*/ 24 w 213"/>
                <a:gd name="T5" fmla="*/ 18 h 258"/>
                <a:gd name="T6" fmla="*/ 20 w 213"/>
                <a:gd name="T7" fmla="*/ 29 h 258"/>
                <a:gd name="T8" fmla="*/ 9 w 213"/>
                <a:gd name="T9" fmla="*/ 29 h 258"/>
                <a:gd name="T10" fmla="*/ 0 w 213"/>
                <a:gd name="T11" fmla="*/ 14 h 258"/>
                <a:gd name="T12" fmla="*/ 7 w 213"/>
                <a:gd name="T13" fmla="*/ 0 h 258"/>
                <a:gd name="T14" fmla="*/ 7 w 213"/>
                <a:gd name="T15" fmla="*/ 0 h 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8"/>
                <a:gd name="T26" fmla="*/ 213 w 213"/>
                <a:gd name="T27" fmla="*/ 258 h 2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8">
                  <a:moveTo>
                    <a:pt x="65" y="0"/>
                  </a:moveTo>
                  <a:lnTo>
                    <a:pt x="173" y="44"/>
                  </a:lnTo>
                  <a:lnTo>
                    <a:pt x="213" y="161"/>
                  </a:lnTo>
                  <a:lnTo>
                    <a:pt x="178" y="258"/>
                  </a:lnTo>
                  <a:lnTo>
                    <a:pt x="78" y="258"/>
                  </a:lnTo>
                  <a:lnTo>
                    <a:pt x="0" y="12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3" name="Freeform 54"/>
            <p:cNvSpPr>
              <a:spLocks/>
            </p:cNvSpPr>
            <p:nvPr/>
          </p:nvSpPr>
          <p:spPr bwMode="auto">
            <a:xfrm>
              <a:off x="4113" y="1624"/>
              <a:ext cx="79" cy="102"/>
            </a:xfrm>
            <a:custGeom>
              <a:avLst/>
              <a:gdLst>
                <a:gd name="T0" fmla="*/ 26 w 236"/>
                <a:gd name="T1" fmla="*/ 22 h 306"/>
                <a:gd name="T2" fmla="*/ 0 w 236"/>
                <a:gd name="T3" fmla="*/ 0 h 306"/>
                <a:gd name="T4" fmla="*/ 0 w 236"/>
                <a:gd name="T5" fmla="*/ 34 h 306"/>
                <a:gd name="T6" fmla="*/ 26 w 236"/>
                <a:gd name="T7" fmla="*/ 22 h 306"/>
                <a:gd name="T8" fmla="*/ 26 w 236"/>
                <a:gd name="T9" fmla="*/ 22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306"/>
                <a:gd name="T17" fmla="*/ 236 w 236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306">
                  <a:moveTo>
                    <a:pt x="236" y="197"/>
                  </a:moveTo>
                  <a:lnTo>
                    <a:pt x="0" y="0"/>
                  </a:lnTo>
                  <a:lnTo>
                    <a:pt x="4" y="306"/>
                  </a:lnTo>
                  <a:lnTo>
                    <a:pt x="236" y="19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4" name="Freeform 55"/>
            <p:cNvSpPr>
              <a:spLocks/>
            </p:cNvSpPr>
            <p:nvPr/>
          </p:nvSpPr>
          <p:spPr bwMode="auto">
            <a:xfrm>
              <a:off x="4113" y="1689"/>
              <a:ext cx="79" cy="447"/>
            </a:xfrm>
            <a:custGeom>
              <a:avLst/>
              <a:gdLst>
                <a:gd name="T0" fmla="*/ 0 w 236"/>
                <a:gd name="T1" fmla="*/ 149 h 1340"/>
                <a:gd name="T2" fmla="*/ 26 w 236"/>
                <a:gd name="T3" fmla="*/ 145 h 1340"/>
                <a:gd name="T4" fmla="*/ 26 w 236"/>
                <a:gd name="T5" fmla="*/ 0 h 1340"/>
                <a:gd name="T6" fmla="*/ 0 w 236"/>
                <a:gd name="T7" fmla="*/ 4 h 1340"/>
                <a:gd name="T8" fmla="*/ 0 w 236"/>
                <a:gd name="T9" fmla="*/ 149 h 1340"/>
                <a:gd name="T10" fmla="*/ 0 w 236"/>
                <a:gd name="T11" fmla="*/ 149 h 1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1340"/>
                <a:gd name="T20" fmla="*/ 236 w 236"/>
                <a:gd name="T21" fmla="*/ 1340 h 1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1340">
                  <a:moveTo>
                    <a:pt x="0" y="1340"/>
                  </a:moveTo>
                  <a:lnTo>
                    <a:pt x="236" y="1305"/>
                  </a:lnTo>
                  <a:lnTo>
                    <a:pt x="236" y="0"/>
                  </a:lnTo>
                  <a:lnTo>
                    <a:pt x="0" y="35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5" name="Freeform 56"/>
            <p:cNvSpPr>
              <a:spLocks/>
            </p:cNvSpPr>
            <p:nvPr/>
          </p:nvSpPr>
          <p:spPr bwMode="auto">
            <a:xfrm>
              <a:off x="4080" y="1256"/>
              <a:ext cx="1048" cy="945"/>
            </a:xfrm>
            <a:custGeom>
              <a:avLst/>
              <a:gdLst>
                <a:gd name="T0" fmla="*/ 0 w 3143"/>
                <a:gd name="T1" fmla="*/ 0 h 2833"/>
                <a:gd name="T2" fmla="*/ 349 w 3143"/>
                <a:gd name="T3" fmla="*/ 0 h 2833"/>
                <a:gd name="T4" fmla="*/ 349 w 3143"/>
                <a:gd name="T5" fmla="*/ 315 h 2833"/>
                <a:gd name="T6" fmla="*/ 0 w 3143"/>
                <a:gd name="T7" fmla="*/ 315 h 2833"/>
                <a:gd name="T8" fmla="*/ 0 w 3143"/>
                <a:gd name="T9" fmla="*/ 18 h 2833"/>
                <a:gd name="T10" fmla="*/ 16 w 3143"/>
                <a:gd name="T11" fmla="*/ 17 h 2833"/>
                <a:gd name="T12" fmla="*/ 15 w 3143"/>
                <a:gd name="T13" fmla="*/ 303 h 2833"/>
                <a:gd name="T14" fmla="*/ 332 w 3143"/>
                <a:gd name="T15" fmla="*/ 303 h 2833"/>
                <a:gd name="T16" fmla="*/ 332 w 3143"/>
                <a:gd name="T17" fmla="*/ 15 h 2833"/>
                <a:gd name="T18" fmla="*/ 16 w 3143"/>
                <a:gd name="T19" fmla="*/ 17 h 2833"/>
                <a:gd name="T20" fmla="*/ 0 w 3143"/>
                <a:gd name="T21" fmla="*/ 0 h 2833"/>
                <a:gd name="T22" fmla="*/ 0 w 3143"/>
                <a:gd name="T23" fmla="*/ 0 h 28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43"/>
                <a:gd name="T37" fmla="*/ 0 h 2833"/>
                <a:gd name="T38" fmla="*/ 3143 w 3143"/>
                <a:gd name="T39" fmla="*/ 2833 h 28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43" h="2833">
                  <a:moveTo>
                    <a:pt x="0" y="0"/>
                  </a:moveTo>
                  <a:lnTo>
                    <a:pt x="3143" y="0"/>
                  </a:lnTo>
                  <a:lnTo>
                    <a:pt x="3143" y="2833"/>
                  </a:lnTo>
                  <a:lnTo>
                    <a:pt x="0" y="2833"/>
                  </a:lnTo>
                  <a:lnTo>
                    <a:pt x="0" y="163"/>
                  </a:lnTo>
                  <a:lnTo>
                    <a:pt x="145" y="157"/>
                  </a:lnTo>
                  <a:lnTo>
                    <a:pt x="139" y="2718"/>
                  </a:lnTo>
                  <a:lnTo>
                    <a:pt x="2989" y="2718"/>
                  </a:lnTo>
                  <a:lnTo>
                    <a:pt x="2989" y="138"/>
                  </a:lnTo>
                  <a:lnTo>
                    <a:pt x="14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86" name="Freeform 57"/>
            <p:cNvSpPr>
              <a:spLocks/>
            </p:cNvSpPr>
            <p:nvPr/>
          </p:nvSpPr>
          <p:spPr bwMode="auto">
            <a:xfrm>
              <a:off x="4080" y="1256"/>
              <a:ext cx="48" cy="65"/>
            </a:xfrm>
            <a:custGeom>
              <a:avLst/>
              <a:gdLst>
                <a:gd name="T0" fmla="*/ 0 w 145"/>
                <a:gd name="T1" fmla="*/ 21 h 194"/>
                <a:gd name="T2" fmla="*/ 0 w 145"/>
                <a:gd name="T3" fmla="*/ 0 h 194"/>
                <a:gd name="T4" fmla="*/ 16 w 145"/>
                <a:gd name="T5" fmla="*/ 6 h 194"/>
                <a:gd name="T6" fmla="*/ 16 w 145"/>
                <a:gd name="T7" fmla="*/ 22 h 194"/>
                <a:gd name="T8" fmla="*/ 0 w 145"/>
                <a:gd name="T9" fmla="*/ 21 h 194"/>
                <a:gd name="T10" fmla="*/ 0 w 145"/>
                <a:gd name="T11" fmla="*/ 2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194"/>
                <a:gd name="T20" fmla="*/ 145 w 145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194">
                  <a:moveTo>
                    <a:pt x="0" y="184"/>
                  </a:moveTo>
                  <a:lnTo>
                    <a:pt x="0" y="0"/>
                  </a:lnTo>
                  <a:lnTo>
                    <a:pt x="145" y="54"/>
                  </a:lnTo>
                  <a:lnTo>
                    <a:pt x="144" y="19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46043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259520" y="2770370"/>
            <a:ext cx="5257800" cy="245745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“If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we have to fight,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we will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fight.  You will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kill ten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of our men and we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will kill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one of yours, and in the end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it will 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be </a:t>
            </a:r>
            <a:r>
              <a:rPr lang="en-US" sz="2700" b="1" i="1" u="sng" dirty="0">
                <a:latin typeface="Gisha" panose="020B0502040204020203" pitchFamily="34" charset="-79"/>
                <a:cs typeface="Gisha" panose="020B0502040204020203" pitchFamily="34" charset="-79"/>
              </a:rPr>
              <a:t>you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 who tires of it</a:t>
            </a:r>
            <a:r>
              <a:rPr lang="en-US" sz="2700" b="1" i="1" dirty="0">
                <a:latin typeface="Gisha" panose="020B0502040204020203" pitchFamily="34" charset="-79"/>
                <a:cs typeface="Gisha" panose="020B0502040204020203" pitchFamily="34" charset="-79"/>
              </a:rPr>
              <a:t>.”</a:t>
            </a:r>
            <a:endParaRPr lang="en-US" sz="27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315" name="Picture 9" descr="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15" y="1685456"/>
            <a:ext cx="2254551" cy="2887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873266" y="1189359"/>
            <a:ext cx="60953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0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And</a:t>
            </a:r>
            <a:br>
              <a:rPr lang="en-US" sz="330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30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 the End….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112192" y="2274271"/>
            <a:ext cx="24574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1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Minh:</a:t>
            </a:r>
          </a:p>
        </p:txBody>
      </p:sp>
    </p:spTree>
    <p:extLst>
      <p:ext uri="{BB962C8B-B14F-4D97-AF65-F5344CB8AC3E}">
        <p14:creationId xmlns:p14="http://schemas.microsoft.com/office/powerpoint/2010/main" val="408880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Vietnam War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un.org/_Images/Maps/Viet_N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0" y="1047751"/>
            <a:ext cx="4740498" cy="47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atlas.com/webimage/countrys/asia/vn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7" y="1155415"/>
            <a:ext cx="4103263" cy="44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21158"/>
            <a:ext cx="7543800" cy="5704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the Country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028700"/>
            <a:ext cx="6700674" cy="5276849"/>
          </a:xfrm>
        </p:spPr>
        <p:txBody>
          <a:bodyPr>
            <a:normAutofit/>
          </a:bodyPr>
          <a:lstStyle/>
          <a:p>
            <a:r>
              <a:rPr lang="en-US" sz="2400" dirty="0"/>
              <a:t>Southeast Asia</a:t>
            </a:r>
          </a:p>
          <a:p>
            <a:r>
              <a:rPr lang="en-US" sz="2400" dirty="0"/>
              <a:t>Geography</a:t>
            </a:r>
          </a:p>
          <a:p>
            <a:pPr lvl="1"/>
            <a:r>
              <a:rPr lang="en-US" sz="1800" dirty="0"/>
              <a:t>South more tropical </a:t>
            </a:r>
          </a:p>
          <a:p>
            <a:pPr lvl="1"/>
            <a:r>
              <a:rPr lang="en-US" sz="1800" dirty="0"/>
              <a:t>North hot/rainy season – warm/dry season </a:t>
            </a:r>
          </a:p>
          <a:p>
            <a:r>
              <a:rPr lang="en-US" sz="2400" dirty="0"/>
              <a:t>Population: 93, 421, 835</a:t>
            </a:r>
          </a:p>
          <a:p>
            <a:r>
              <a:rPr lang="en-US" sz="2400" dirty="0"/>
              <a:t>Language: Vietnamese</a:t>
            </a:r>
          </a:p>
          <a:p>
            <a:r>
              <a:rPr lang="en-US" sz="2400" dirty="0"/>
              <a:t>Religions: Buddhist and Catholic </a:t>
            </a:r>
          </a:p>
          <a:p>
            <a:r>
              <a:rPr lang="en-US" sz="2400" dirty="0"/>
              <a:t>Agriculture</a:t>
            </a:r>
          </a:p>
          <a:p>
            <a:pPr lvl="1"/>
            <a:r>
              <a:rPr lang="en-US" sz="1800" dirty="0"/>
              <a:t>Rice, coffee, rubber, tea, sugar cane</a:t>
            </a:r>
          </a:p>
          <a:p>
            <a:r>
              <a:rPr lang="en-US" sz="2400" dirty="0"/>
              <a:t>Industry </a:t>
            </a:r>
          </a:p>
          <a:p>
            <a:pPr lvl="1"/>
            <a:r>
              <a:rPr lang="en-US" sz="1800" dirty="0"/>
              <a:t>Garments, shoes, food processing, mining/coal. </a:t>
            </a:r>
          </a:p>
          <a:p>
            <a:endParaRPr lang="en-US" sz="1800" dirty="0"/>
          </a:p>
        </p:txBody>
      </p:sp>
      <p:pic>
        <p:nvPicPr>
          <p:cNvPr id="2050" name="Picture 2" descr="File:Flag of Vietn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58" y="2066814"/>
            <a:ext cx="3740782" cy="24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3289349" cy="2459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35382"/>
            <a:ext cx="4095721" cy="266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81" y="857250"/>
            <a:ext cx="3230009" cy="2459421"/>
          </a:xfrm>
          <a:prstGeom prst="rect">
            <a:avLst/>
          </a:prstGeom>
        </p:spPr>
      </p:pic>
      <p:pic>
        <p:nvPicPr>
          <p:cNvPr id="3076" name="Picture 4" descr="http://cityclimateleadershipawards.com/wp-content/uploads/2013/07/HCMC-Aerial-View-Ho-Chi-Minh-City-Vietnam-_95048116-964x4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70" y="3335382"/>
            <a:ext cx="5632231" cy="261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inta-aivn.org/pre-prod/inta37/hanoi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2" y="857250"/>
            <a:ext cx="3154688" cy="24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9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0"/>
            <a:ext cx="7543800" cy="5585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485776"/>
            <a:ext cx="8696325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Saigon</a:t>
            </a:r>
            <a:r>
              <a:rPr lang="en-US" sz="2600" dirty="0"/>
              <a:t>: Largest city in the south, Ho Chi Minh City </a:t>
            </a:r>
          </a:p>
          <a:p>
            <a:endParaRPr lang="en-US" sz="2600" dirty="0"/>
          </a:p>
          <a:p>
            <a:r>
              <a:rPr lang="en-US" sz="2600" b="1" dirty="0"/>
              <a:t>Hanoi</a:t>
            </a:r>
            <a:r>
              <a:rPr lang="en-US" sz="2600" dirty="0"/>
              <a:t>: Capital city of Vietnam 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F0000"/>
                </a:solidFill>
              </a:rPr>
              <a:t>Viet </a:t>
            </a:r>
            <a:r>
              <a:rPr lang="en-US" sz="2600" b="1" dirty="0" smtClean="0">
                <a:solidFill>
                  <a:srgbClr val="FF0000"/>
                </a:solidFill>
              </a:rPr>
              <a:t>Minh/Cong </a:t>
            </a:r>
            <a:r>
              <a:rPr lang="en-US" sz="2600" b="1" dirty="0">
                <a:solidFill>
                  <a:srgbClr val="FF0000"/>
                </a:solidFill>
              </a:rPr>
              <a:t>(VC)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dirty="0"/>
              <a:t>Vietnamese Communists in the south, phrase used by the US and the Saigon government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 smtClean="0">
                <a:solidFill>
                  <a:srgbClr val="FF0000"/>
                </a:solidFill>
              </a:rPr>
              <a:t>Army of the Republic of Vietnam (ARVN): </a:t>
            </a:r>
            <a:r>
              <a:rPr lang="en-US" sz="2600" dirty="0" smtClean="0"/>
              <a:t>South Vietnamese army supported by the U.S.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Americanization</a:t>
            </a:r>
            <a:r>
              <a:rPr lang="en-US" sz="2600" dirty="0" smtClean="0"/>
              <a:t> </a:t>
            </a:r>
            <a:r>
              <a:rPr lang="en-US" sz="2600" dirty="0"/>
              <a:t>– the </a:t>
            </a:r>
            <a:r>
              <a:rPr lang="en-US" sz="2600" dirty="0" smtClean="0"/>
              <a:t>transition </a:t>
            </a:r>
            <a:r>
              <a:rPr lang="en-US" sz="2600" dirty="0"/>
              <a:t>of military ground control in South Vietnam from </a:t>
            </a:r>
            <a:r>
              <a:rPr lang="en-US" sz="2600" dirty="0" smtClean="0"/>
              <a:t>South Vietnamese troops to American troops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>
                <a:solidFill>
                  <a:srgbClr val="FF0000"/>
                </a:solidFill>
              </a:rPr>
              <a:t>Vietnamization</a:t>
            </a:r>
            <a:r>
              <a:rPr lang="en-US" sz="2600" dirty="0"/>
              <a:t> – the gradual transition of military ground control in South Vietnam from American </a:t>
            </a:r>
            <a:r>
              <a:rPr lang="en-US" sz="2600" dirty="0" smtClean="0"/>
              <a:t>troops </a:t>
            </a:r>
            <a:r>
              <a:rPr lang="en-US" sz="2600" dirty="0"/>
              <a:t>to South Vietnamese troops</a:t>
            </a:r>
          </a:p>
          <a:p>
            <a:endParaRPr lang="en-US" sz="2600" dirty="0"/>
          </a:p>
          <a:p>
            <a:r>
              <a:rPr lang="en-US" sz="2600" b="1" dirty="0"/>
              <a:t>POW</a:t>
            </a:r>
            <a:r>
              <a:rPr lang="en-US" sz="2600" dirty="0"/>
              <a:t> – Prisoner of War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705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Vietnam War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1340</Words>
  <Application>Microsoft Office PowerPoint</Application>
  <PresentationFormat>On-screen Show (4:3)</PresentationFormat>
  <Paragraphs>236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Andalus</vt:lpstr>
      <vt:lpstr>Arial</vt:lpstr>
      <vt:lpstr>Arial Black</vt:lpstr>
      <vt:lpstr>Bradley Hand ITC</vt:lpstr>
      <vt:lpstr>Calibri</vt:lpstr>
      <vt:lpstr>Calibri Light</vt:lpstr>
      <vt:lpstr>Comic Sans MS</vt:lpstr>
      <vt:lpstr>Georgia</vt:lpstr>
      <vt:lpstr>Gisha</vt:lpstr>
      <vt:lpstr>Times New Roman</vt:lpstr>
      <vt:lpstr>Transport MT</vt:lpstr>
      <vt:lpstr>Wingdings</vt:lpstr>
      <vt:lpstr>Office Theme</vt:lpstr>
      <vt:lpstr>Warm Up 5/3 (#1)</vt:lpstr>
      <vt:lpstr>May 3, 2018</vt:lpstr>
      <vt:lpstr>Essential Questions</vt:lpstr>
      <vt:lpstr>The Vietnam War</vt:lpstr>
      <vt:lpstr>PowerPoint Presentation</vt:lpstr>
      <vt:lpstr>Vietnam the Country </vt:lpstr>
      <vt:lpstr>PowerPoint Presentation</vt:lpstr>
      <vt:lpstr>Vocab </vt:lpstr>
      <vt:lpstr>The Vietnam War Major Players</vt:lpstr>
      <vt:lpstr>PowerPoint Presentation</vt:lpstr>
      <vt:lpstr>PowerPoint Presentation</vt:lpstr>
      <vt:lpstr>PowerPoint Presentation</vt:lpstr>
      <vt:lpstr>Setting the Stage</vt:lpstr>
      <vt:lpstr>U.S.  Military Involvement Begins</vt:lpstr>
      <vt:lpstr>National Security Meeting </vt:lpstr>
      <vt:lpstr>Essential Questions</vt:lpstr>
      <vt:lpstr>Hawks &amp; Doves </vt:lpstr>
      <vt:lpstr>Prepare POTUS recommendation </vt:lpstr>
      <vt:lpstr>Warm Up 5/4 (#2)</vt:lpstr>
      <vt:lpstr>May 4, 2018</vt:lpstr>
      <vt:lpstr>National Security Meeting Agenda </vt:lpstr>
      <vt:lpstr>Meeting Agenda </vt:lpstr>
      <vt:lpstr>Exit Slip</vt:lpstr>
      <vt:lpstr>Gulf of Tonkin</vt:lpstr>
      <vt:lpstr>Johnson Americanizes the War</vt:lpstr>
      <vt:lpstr>Escalation of War </vt:lpstr>
      <vt:lpstr>Escalation</vt:lpstr>
      <vt:lpstr>U.S. Troop Deployment in Vietnam</vt:lpstr>
      <vt:lpstr>Americanization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5/3 (#6)</dc:title>
  <dc:creator>Santos, Megan    SHS - Staff</dc:creator>
  <cp:lastModifiedBy>Santos, Megan    SHS - Staff</cp:lastModifiedBy>
  <cp:revision>12</cp:revision>
  <dcterms:created xsi:type="dcterms:W3CDTF">2018-05-02T15:47:16Z</dcterms:created>
  <dcterms:modified xsi:type="dcterms:W3CDTF">2018-05-03T15:35:36Z</dcterms:modified>
</cp:coreProperties>
</file>