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61" r:id="rId3"/>
    <p:sldId id="264" r:id="rId4"/>
    <p:sldId id="257" r:id="rId5"/>
    <p:sldId id="259" r:id="rId6"/>
    <p:sldId id="260" r:id="rId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D7346EA-186F-42C8-93DD-D9D3056544B8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B16E86B-1C7E-4571-8D41-686705AE9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7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9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601B9A-31E8-4CF1-A237-F7E0420B0852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3DF94B-E6A5-4E68-B44C-EA03A6D7B3CA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52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42995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98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0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82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73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3DF94B-E6A5-4E68-B44C-EA03A6D7B3CA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454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61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70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53985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3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6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0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4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2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9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C472-4E7C-4C05-9D50-4D56AF9E2BAC}" type="datetimeFigureOut">
              <a:rPr lang="en-US" smtClean="0"/>
              <a:pPr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C622-1A67-4B7B-8F89-7E8049780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5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601B9A-31E8-4CF1-A237-F7E0420B0852}" type="datetimeFigureOut">
              <a:rPr lang="en-US" smtClean="0">
                <a:solidFill>
                  <a:srgbClr val="775F55"/>
                </a:solidFill>
              </a:rPr>
              <a:pPr/>
              <a:t>4/2/2018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A3DF94B-E6A5-4E68-B44C-EA03A6D7B3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676400" y="7938"/>
            <a:ext cx="8915400" cy="9064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C00000"/>
                </a:solidFill>
              </a:rPr>
              <a:t>April 2, 2018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5257800" cy="5715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u="sng" dirty="0" smtClean="0">
                <a:solidFill>
                  <a:srgbClr val="00BC5E"/>
                </a:solidFill>
              </a:rPr>
              <a:t>Turn In</a:t>
            </a:r>
            <a:r>
              <a:rPr lang="en-US" altLang="en-US" b="1" dirty="0" smtClean="0">
                <a:solidFill>
                  <a:srgbClr val="00BC5E"/>
                </a:solidFill>
              </a:rPr>
              <a:t>: 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0BC5E"/>
                </a:solidFill>
              </a:rPr>
              <a:t>East Asia Map</a:t>
            </a:r>
          </a:p>
          <a:p>
            <a:pPr marL="0" indent="0">
              <a:buNone/>
            </a:pPr>
            <a:endParaRPr lang="en-US" altLang="en-US" sz="1100" b="1" dirty="0"/>
          </a:p>
          <a:p>
            <a:pPr marL="0" indent="0">
              <a:buNone/>
            </a:pPr>
            <a:r>
              <a:rPr lang="en-US" altLang="en-US" b="1" u="sng" dirty="0" smtClean="0">
                <a:solidFill>
                  <a:srgbClr val="A62BB3"/>
                </a:solidFill>
              </a:rPr>
              <a:t>Take Out</a:t>
            </a:r>
            <a:r>
              <a:rPr lang="en-US" altLang="en-US" b="1" dirty="0" smtClean="0">
                <a:solidFill>
                  <a:srgbClr val="A62BB3"/>
                </a:solidFill>
              </a:rPr>
              <a:t>:</a:t>
            </a:r>
          </a:p>
          <a:p>
            <a:pPr marL="0" indent="0">
              <a:buNone/>
            </a:pPr>
            <a:endParaRPr lang="en-US" altLang="en-US" sz="1100" b="1" dirty="0"/>
          </a:p>
          <a:p>
            <a:pPr marL="0" indent="0">
              <a:buNone/>
            </a:pPr>
            <a:r>
              <a:rPr lang="en-US" altLang="en-US" b="1" u="sng" dirty="0" smtClean="0">
                <a:solidFill>
                  <a:srgbClr val="0466D2"/>
                </a:solidFill>
              </a:rPr>
              <a:t>Agenda</a:t>
            </a:r>
            <a:r>
              <a:rPr lang="en-US" altLang="en-US" b="1" dirty="0" smtClean="0">
                <a:solidFill>
                  <a:srgbClr val="0466D2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466D2"/>
                </a:solidFill>
              </a:rPr>
              <a:t>Chinese Dynasties-Time Travel Tourism (TTT)</a:t>
            </a:r>
          </a:p>
          <a:p>
            <a:pPr marL="0" indent="0">
              <a:buNone/>
            </a:pPr>
            <a:endParaRPr lang="en-US" altLang="en-US" sz="11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8200"/>
            <a:ext cx="5791200" cy="58674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2400" b="1" u="sng" dirty="0">
                <a:solidFill>
                  <a:srgbClr val="7030A0"/>
                </a:solidFill>
              </a:rPr>
              <a:t>Learning Targets (I can…)</a:t>
            </a:r>
            <a:r>
              <a:rPr lang="en-US" sz="2400" b="1" dirty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* Contextualize the major dynasties in ancient Chinese history.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* Recognize and develop an understanding of how contributions of ancient China have influenced the present world in economics, belief systems, education, and government.</a:t>
            </a:r>
          </a:p>
          <a:p>
            <a:pPr marL="0" indent="0">
              <a:buNone/>
              <a:defRPr/>
            </a:pPr>
            <a:endParaRPr lang="en-US" sz="1050" b="1" u="sng" dirty="0">
              <a:solidFill>
                <a:srgbClr val="002F8E"/>
              </a:solidFill>
            </a:endParaRPr>
          </a:p>
          <a:p>
            <a:pPr marL="0" indent="0">
              <a:buNone/>
              <a:defRPr/>
            </a:pPr>
            <a:r>
              <a:rPr lang="en-US" sz="2400" b="1" u="sng" dirty="0">
                <a:solidFill>
                  <a:srgbClr val="FF0000"/>
                </a:solidFill>
              </a:rPr>
              <a:t>Homework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defRPr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4/3: </a:t>
            </a:r>
            <a:r>
              <a:rPr lang="en-US" sz="2400" b="1" dirty="0">
                <a:solidFill>
                  <a:srgbClr val="002F8E"/>
                </a:solidFill>
                <a:sym typeface="Wingdings" pitchFamily="2" charset="2"/>
              </a:rPr>
              <a:t>Time Travel Tourism (TTT) Reading &amp; Research Notes by the end of the period</a:t>
            </a:r>
          </a:p>
          <a:p>
            <a:pPr>
              <a:buNone/>
              <a:defRPr/>
            </a:pPr>
            <a:r>
              <a:rPr lang="en-US" sz="2400" b="1" dirty="0">
                <a:solidFill>
                  <a:srgbClr val="FF0000"/>
                </a:solidFill>
                <a:sym typeface="Wingdings" pitchFamily="2" charset="2"/>
              </a:rPr>
              <a:t>4/5: </a:t>
            </a:r>
            <a:r>
              <a:rPr lang="en-US" sz="2400" b="1" dirty="0">
                <a:solidFill>
                  <a:srgbClr val="002F8E"/>
                </a:solidFill>
                <a:sym typeface="Wingdings" pitchFamily="2" charset="2"/>
              </a:rPr>
              <a:t>TTT Poster and Sales Expo</a:t>
            </a:r>
            <a:endParaRPr lang="en-US" sz="2400" b="1" dirty="0">
              <a:solidFill>
                <a:srgbClr val="0076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844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11582400" cy="50167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prstClr val="black"/>
                </a:solidFill>
                <a:latin typeface="Calibri"/>
              </a:rPr>
              <a:t>Dynasty is based on the group # you were given in class</a:t>
            </a:r>
          </a:p>
          <a:p>
            <a:pPr>
              <a:defRPr/>
            </a:pPr>
            <a:endParaRPr lang="en-US" sz="3200" b="1" u="sng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3200" b="1" u="sng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3200" b="1" u="sng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3200" b="1" u="sng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3200" b="1" u="sng" dirty="0">
              <a:solidFill>
                <a:prstClr val="black"/>
              </a:solidFill>
              <a:latin typeface="Calibri"/>
            </a:endParaRPr>
          </a:p>
          <a:p>
            <a:pPr marL="514350" indent="-514350">
              <a:buFontTx/>
              <a:buAutoNum type="arabicPeriod"/>
              <a:defRPr/>
            </a:pPr>
            <a:endParaRPr lang="en-US" sz="4000" b="1" dirty="0" smtClean="0">
              <a:solidFill>
                <a:prstClr val="black"/>
              </a:solidFill>
              <a:latin typeface="Calibri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Shang</a:t>
            </a:r>
            <a:endParaRPr lang="en-US" sz="4000" b="1" dirty="0">
              <a:solidFill>
                <a:prstClr val="black"/>
              </a:solidFill>
              <a:latin typeface="Calibri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Zhou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Qin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Han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Sui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Tang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Song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Yuan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Ming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 err="1">
                <a:solidFill>
                  <a:prstClr val="black"/>
                </a:solidFill>
                <a:latin typeface="Calibri"/>
              </a:rPr>
              <a:t>Ching</a:t>
            </a:r>
            <a:endParaRPr lang="en-US" sz="4000" b="1" dirty="0">
              <a:solidFill>
                <a:prstClr val="black"/>
              </a:solidFill>
              <a:latin typeface="Calibri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4000" b="1" dirty="0">
                <a:solidFill>
                  <a:prstClr val="black"/>
                </a:solidFill>
                <a:latin typeface="Calibri"/>
              </a:rPr>
              <a:t>Republic</a:t>
            </a:r>
          </a:p>
        </p:txBody>
      </p:sp>
    </p:spTree>
    <p:extLst>
      <p:ext uri="{BB962C8B-B14F-4D97-AF65-F5344CB8AC3E}">
        <p14:creationId xmlns:p14="http://schemas.microsoft.com/office/powerpoint/2010/main" val="149779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-76200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990033"/>
                </a:solidFill>
              </a:rPr>
              <a:t>TTT – Part One</a:t>
            </a:r>
            <a:endParaRPr lang="en-US" b="1" u="sng" dirty="0">
              <a:solidFill>
                <a:srgbClr val="99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582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>
                <a:solidFill>
                  <a:schemeClr val="tx2"/>
                </a:solidFill>
              </a:rPr>
              <a:t>What is interesting and notable about your assigned dynasty?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>
                <a:solidFill>
                  <a:srgbClr val="660033"/>
                </a:solidFill>
              </a:rPr>
              <a:t>Read the intro for your dynasty </a:t>
            </a:r>
            <a:r>
              <a:rPr lang="en-US" sz="3200" b="1" dirty="0">
                <a:solidFill>
                  <a:srgbClr val="660033"/>
                </a:solidFill>
              </a:rPr>
              <a:t>(can find in Asia tab on Santos’ website)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3200" b="1" dirty="0">
                <a:solidFill>
                  <a:srgbClr val="660033"/>
                </a:solidFill>
              </a:rPr>
              <a:t>Take notes in an organized format – in your own words (do not copy and paste)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dirty="0">
                <a:solidFill>
                  <a:srgbClr val="660033"/>
                </a:solidFill>
              </a:rPr>
              <a:t>Find 1-2 other sources from SHS Databases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3200" b="1" dirty="0">
                <a:solidFill>
                  <a:srgbClr val="660033"/>
                </a:solidFill>
              </a:rPr>
              <a:t>Take notes AND </a:t>
            </a:r>
            <a:r>
              <a:rPr lang="en-US" sz="3200" b="1" u="sng" dirty="0">
                <a:solidFill>
                  <a:srgbClr val="660033"/>
                </a:solidFill>
              </a:rPr>
              <a:t>cite your sources</a:t>
            </a:r>
            <a:r>
              <a:rPr lang="en-US" sz="3200" b="1" dirty="0">
                <a:solidFill>
                  <a:srgbClr val="660033"/>
                </a:solidFill>
              </a:rPr>
              <a:t> </a:t>
            </a:r>
            <a:r>
              <a:rPr lang="en-US" sz="3800" b="1" dirty="0">
                <a:solidFill>
                  <a:srgbClr val="660033"/>
                </a:solidFill>
              </a:rPr>
              <a:t>OR</a:t>
            </a:r>
            <a:r>
              <a:rPr lang="en-US" sz="3200" b="1" dirty="0">
                <a:solidFill>
                  <a:srgbClr val="660033"/>
                </a:solidFill>
              </a:rPr>
              <a:t> print out, read, highlight/mark up &amp; attach article to notes!</a:t>
            </a:r>
          </a:p>
          <a:p>
            <a:r>
              <a:rPr lang="en-US" sz="3600" b="1" dirty="0"/>
              <a:t>You will work in </a:t>
            </a:r>
            <a:r>
              <a:rPr lang="en-US" sz="3600" b="1" dirty="0" smtClean="0"/>
              <a:t>the lab today &amp; </a:t>
            </a:r>
            <a:r>
              <a:rPr lang="en-US" sz="3600" b="1" dirty="0"/>
              <a:t>the Library on Tuesday</a:t>
            </a:r>
          </a:p>
          <a:p>
            <a:r>
              <a:rPr lang="en-US" sz="3600" b="1" dirty="0"/>
              <a:t>You will turn in these notes at the end of class on Tuesday (4/3)</a:t>
            </a:r>
          </a:p>
        </p:txBody>
      </p:sp>
    </p:spTree>
    <p:extLst>
      <p:ext uri="{BB962C8B-B14F-4D97-AF65-F5344CB8AC3E}">
        <p14:creationId xmlns:p14="http://schemas.microsoft.com/office/powerpoint/2010/main" val="22375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94529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990033"/>
                </a:solidFill>
              </a:rPr>
              <a:t>What to focus on for your TTT notes…</a:t>
            </a:r>
            <a:endParaRPr lang="en-US" b="1" dirty="0">
              <a:solidFill>
                <a:srgbClr val="9900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117348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/>
              <a:t>General Prompt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chemeClr val="tx2"/>
                </a:solidFill>
              </a:rPr>
              <a:t>What is interesting and notable about your assigned dynasty?</a:t>
            </a:r>
          </a:p>
          <a:p>
            <a:pPr marL="0" indent="0">
              <a:buNone/>
            </a:pPr>
            <a:r>
              <a:rPr lang="en-US" b="1" u="sng" dirty="0"/>
              <a:t>Relevant Unit Questions</a:t>
            </a:r>
            <a:r>
              <a:rPr lang="en-US" b="1" dirty="0"/>
              <a:t>:</a:t>
            </a:r>
          </a:p>
          <a:p>
            <a:r>
              <a:rPr lang="en-US" sz="2400" b="1" dirty="0"/>
              <a:t>Physical</a:t>
            </a:r>
            <a:r>
              <a:rPr lang="en-US" sz="2400" dirty="0"/>
              <a:t>: What is the impact of </a:t>
            </a:r>
            <a:r>
              <a:rPr lang="en-US" sz="2400" b="1" dirty="0"/>
              <a:t>physical geography </a:t>
            </a:r>
            <a:r>
              <a:rPr lang="en-US" sz="2400" dirty="0"/>
              <a:t>on Chinese history?</a:t>
            </a:r>
          </a:p>
          <a:p>
            <a:r>
              <a:rPr lang="en-US" sz="2400" b="1" dirty="0"/>
              <a:t>Religion</a:t>
            </a:r>
            <a:r>
              <a:rPr lang="en-US" sz="2400" dirty="0"/>
              <a:t>: What is more important: the needs of the individual or the needs of society? </a:t>
            </a:r>
          </a:p>
          <a:p>
            <a:pPr lvl="1"/>
            <a:r>
              <a:rPr lang="en-US" sz="2400" dirty="0"/>
              <a:t>How should we </a:t>
            </a:r>
            <a:r>
              <a:rPr lang="en-US" sz="2400" b="1" dirty="0"/>
              <a:t>behave</a:t>
            </a:r>
            <a:r>
              <a:rPr lang="en-US" sz="2400" dirty="0"/>
              <a:t> in order to create an orderly society?</a:t>
            </a:r>
          </a:p>
          <a:p>
            <a:pPr lvl="1"/>
            <a:r>
              <a:rPr lang="en-US" sz="2400" dirty="0"/>
              <a:t>Is it more important to have </a:t>
            </a:r>
            <a:r>
              <a:rPr lang="en-US" sz="2400" b="1" dirty="0"/>
              <a:t>order, or freedom</a:t>
            </a:r>
            <a:r>
              <a:rPr lang="en-US" sz="2400" dirty="0"/>
              <a:t>?</a:t>
            </a:r>
            <a:endParaRPr lang="en-US" sz="2400" b="1" dirty="0"/>
          </a:p>
          <a:p>
            <a:r>
              <a:rPr lang="en-US" sz="2400" b="1" dirty="0"/>
              <a:t>Government</a:t>
            </a:r>
            <a:r>
              <a:rPr lang="en-US" sz="2400" dirty="0"/>
              <a:t> (Dynastic System): What is authority based on? </a:t>
            </a:r>
          </a:p>
          <a:p>
            <a:pPr lvl="1"/>
            <a:r>
              <a:rPr lang="en-US" sz="2400" dirty="0"/>
              <a:t>What is power? </a:t>
            </a:r>
          </a:p>
          <a:p>
            <a:pPr lvl="1"/>
            <a:r>
              <a:rPr lang="en-US" sz="2400" b="1" dirty="0"/>
              <a:t>Why do some people have power over others</a:t>
            </a:r>
            <a:r>
              <a:rPr lang="en-US" sz="2400" dirty="0"/>
              <a:t>? </a:t>
            </a:r>
            <a:r>
              <a:rPr lang="en-US" sz="2400" b="1" dirty="0"/>
              <a:t>How does power change hands</a:t>
            </a:r>
            <a:r>
              <a:rPr lang="en-US" sz="2400" dirty="0"/>
              <a:t>?</a:t>
            </a:r>
          </a:p>
          <a:p>
            <a:r>
              <a:rPr lang="en-US" sz="2400" b="1" dirty="0"/>
              <a:t>Education: </a:t>
            </a:r>
            <a:r>
              <a:rPr lang="en-US" sz="2400" b="1" dirty="0">
                <a:solidFill>
                  <a:srgbClr val="990033"/>
                </a:solidFill>
              </a:rPr>
              <a:t>How do you measure learning and merit? </a:t>
            </a:r>
          </a:p>
          <a:p>
            <a:pPr lvl="1"/>
            <a:r>
              <a:rPr lang="en-US" sz="2400" dirty="0"/>
              <a:t>How do societies pass on </a:t>
            </a:r>
            <a:r>
              <a:rPr lang="en-US" sz="2400" b="1" dirty="0"/>
              <a:t>values and knowledge</a:t>
            </a:r>
            <a:r>
              <a:rPr lang="en-US" sz="2400" dirty="0"/>
              <a:t>?</a:t>
            </a:r>
          </a:p>
          <a:p>
            <a:r>
              <a:rPr lang="en-US" sz="2400" b="1" dirty="0"/>
              <a:t>Defense: </a:t>
            </a:r>
            <a:r>
              <a:rPr lang="en-US" sz="2400" b="1" dirty="0">
                <a:solidFill>
                  <a:srgbClr val="990033"/>
                </a:solidFill>
              </a:rPr>
              <a:t>How did Asian nations respond to European colonization attempts?</a:t>
            </a:r>
          </a:p>
        </p:txBody>
      </p:sp>
    </p:spTree>
    <p:extLst>
      <p:ext uri="{BB962C8B-B14F-4D97-AF65-F5344CB8AC3E}">
        <p14:creationId xmlns:p14="http://schemas.microsoft.com/office/powerpoint/2010/main" val="345337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TTT – Part Two</a:t>
            </a:r>
            <a:endParaRPr lang="en-US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524000"/>
            <a:ext cx="9144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On Wednesday (4/4) your group will create a poster to share at the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Tavel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Expo on Thursday (4/5) that explains:</a:t>
            </a:r>
          </a:p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Why would time travelers want to live in your dynasty’s time period?  </a:t>
            </a:r>
          </a:p>
          <a:p>
            <a:r>
              <a:rPr lang="en-US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Make sure your </a:t>
            </a:r>
            <a:r>
              <a:rPr lang="en-US" b="1" u="sng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informative poster</a:t>
            </a:r>
            <a:r>
              <a:rPr lang="en-US" b="1" dirty="0" smtClean="0">
                <a:solidFill>
                  <a:srgbClr val="990033"/>
                </a:solidFill>
                <a:latin typeface="Calibri" pitchFamily="34" charset="0"/>
                <a:cs typeface="Calibri" pitchFamily="34" charset="0"/>
              </a:rPr>
              <a:t> includes some of the following: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15 Points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Focuses on relevant Unit Questions (previous slide)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Major People and Events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8 Cultural Universals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Geography (interaction between humans and environment)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Interesting connections to present day society</a:t>
            </a:r>
          </a:p>
          <a:p>
            <a:pPr marL="560070" indent="-514350">
              <a:buNone/>
            </a:pPr>
            <a:r>
              <a:rPr lang="en-US" b="1" u="sng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5 Points</a:t>
            </a:r>
          </a:p>
          <a:p>
            <a:pPr marL="880110" lvl="1" indent="-514350">
              <a:buFont typeface="+mj-lt"/>
              <a:buAutoNum type="arabicPeriod" startAt="6"/>
            </a:pPr>
            <a:r>
              <a:rPr lang="en-US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Appealing: a slogan, visuals, and propaganda techniques</a:t>
            </a:r>
          </a:p>
          <a:p>
            <a:pPr lvl="1"/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458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Office Theme</vt:lpstr>
      <vt:lpstr>Median</vt:lpstr>
      <vt:lpstr>April 2, 2018</vt:lpstr>
      <vt:lpstr>PowerPoint Presentation</vt:lpstr>
      <vt:lpstr>TTT – Part One</vt:lpstr>
      <vt:lpstr>What to focus on for your TTT notes…</vt:lpstr>
      <vt:lpstr>TTT – Part Two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Dynasties Intros</dc:title>
  <dc:creator>Maners, Allison SHS Staff</dc:creator>
  <cp:lastModifiedBy>Santos, Megan    SHS - Staff</cp:lastModifiedBy>
  <cp:revision>19</cp:revision>
  <cp:lastPrinted>2016-02-24T01:40:31Z</cp:lastPrinted>
  <dcterms:created xsi:type="dcterms:W3CDTF">2016-02-24T01:39:23Z</dcterms:created>
  <dcterms:modified xsi:type="dcterms:W3CDTF">2018-04-02T16:55:17Z</dcterms:modified>
</cp:coreProperties>
</file>