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3" r:id="rId5"/>
    <p:sldId id="264" r:id="rId6"/>
    <p:sldId id="266" r:id="rId7"/>
    <p:sldId id="265" r:id="rId8"/>
    <p:sldId id="259" r:id="rId9"/>
    <p:sldId id="260" r:id="rId10"/>
    <p:sldId id="261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5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0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7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6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4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4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AC74-C8ED-4960-A9A1-05D549E2F461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28A0-D8C3-4D1E-A1DA-BECBA643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owlprint/57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1676400" y="7938"/>
            <a:ext cx="8915400" cy="9064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</a:rPr>
              <a:t>April </a:t>
            </a:r>
            <a:r>
              <a:rPr lang="en-US" altLang="en-US" b="1" dirty="0" smtClean="0">
                <a:solidFill>
                  <a:srgbClr val="C00000"/>
                </a:solidFill>
              </a:rPr>
              <a:t>30</a:t>
            </a:r>
            <a:r>
              <a:rPr lang="en-US" altLang="en-US" b="1" dirty="0" smtClean="0">
                <a:solidFill>
                  <a:srgbClr val="C00000"/>
                </a:solidFill>
              </a:rPr>
              <a:t>, </a:t>
            </a:r>
            <a:r>
              <a:rPr lang="en-US" altLang="en-US" b="1" dirty="0" smtClean="0">
                <a:solidFill>
                  <a:srgbClr val="C00000"/>
                </a:solidFill>
              </a:rPr>
              <a:t>2018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5626100" cy="5715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u="sng" dirty="0" smtClean="0">
                <a:solidFill>
                  <a:srgbClr val="00BC5E"/>
                </a:solidFill>
              </a:rPr>
              <a:t>Turn In</a:t>
            </a:r>
            <a:r>
              <a:rPr lang="en-US" altLang="en-US" sz="3200" b="1" dirty="0" smtClean="0">
                <a:solidFill>
                  <a:srgbClr val="00BC5E"/>
                </a:solidFill>
              </a:rPr>
              <a:t>: 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00BC5E"/>
                </a:solidFill>
              </a:rPr>
              <a:t>Pink </a:t>
            </a:r>
            <a:r>
              <a:rPr lang="en-US" altLang="en-US" sz="3200" b="1" dirty="0" smtClean="0">
                <a:solidFill>
                  <a:srgbClr val="00BC5E"/>
                </a:solidFill>
              </a:rPr>
              <a:t>Thesis </a:t>
            </a:r>
            <a:r>
              <a:rPr lang="en-US" altLang="en-US" sz="3200" b="1" dirty="0" smtClean="0">
                <a:solidFill>
                  <a:srgbClr val="00BC5E"/>
                </a:solidFill>
              </a:rPr>
              <a:t>sheet with Thesis #2</a:t>
            </a:r>
            <a:endParaRPr lang="en-US" altLang="en-US" sz="3200" b="1" dirty="0" smtClean="0">
              <a:solidFill>
                <a:srgbClr val="00BC5E"/>
              </a:solidFill>
            </a:endParaRPr>
          </a:p>
          <a:p>
            <a:pPr marL="0" indent="0">
              <a:buNone/>
            </a:pPr>
            <a:endParaRPr lang="en-US" altLang="en-US" sz="1200" b="1" dirty="0"/>
          </a:p>
          <a:p>
            <a:pPr marL="0" indent="0">
              <a:buNone/>
            </a:pPr>
            <a:r>
              <a:rPr lang="en-US" altLang="en-US" sz="3200" b="1" u="sng" dirty="0" smtClean="0">
                <a:solidFill>
                  <a:srgbClr val="A62BB3"/>
                </a:solidFill>
              </a:rPr>
              <a:t>Take Out</a:t>
            </a:r>
            <a:r>
              <a:rPr lang="en-US" altLang="en-US" sz="3200" b="1" dirty="0" smtClean="0">
                <a:solidFill>
                  <a:srgbClr val="A62BB3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A62BB3"/>
                </a:solidFill>
              </a:rPr>
              <a:t>Outline</a:t>
            </a:r>
            <a:endParaRPr lang="en-US" altLang="en-US" sz="3200" b="1" dirty="0" smtClean="0">
              <a:solidFill>
                <a:srgbClr val="A62BB3"/>
              </a:solidFill>
            </a:endParaRPr>
          </a:p>
          <a:p>
            <a:pPr marL="0" indent="0">
              <a:buNone/>
            </a:pPr>
            <a:endParaRPr lang="en-US" altLang="en-US" sz="1200" b="1" dirty="0"/>
          </a:p>
          <a:p>
            <a:pPr marL="0" indent="0">
              <a:buNone/>
            </a:pPr>
            <a:r>
              <a:rPr lang="en-US" altLang="en-US" sz="3200" b="1" u="sng" dirty="0" smtClean="0">
                <a:solidFill>
                  <a:srgbClr val="0466D2"/>
                </a:solidFill>
              </a:rPr>
              <a:t>Agenda</a:t>
            </a:r>
            <a:r>
              <a:rPr lang="en-US" altLang="en-US" sz="3200" b="1" dirty="0" smtClean="0">
                <a:solidFill>
                  <a:srgbClr val="0466D2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0466D2"/>
                </a:solidFill>
              </a:rPr>
              <a:t>Peer Editing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rgbClr val="0466D2"/>
                </a:solidFill>
              </a:rPr>
              <a:t>Rough Draft instruction</a:t>
            </a:r>
            <a:endParaRPr lang="en-US" altLang="en-US" sz="3200" b="1" dirty="0" smtClean="0">
              <a:solidFill>
                <a:srgbClr val="0466D2"/>
              </a:solidFill>
            </a:endParaRPr>
          </a:p>
          <a:p>
            <a:pPr marL="0" indent="0">
              <a:buNone/>
            </a:pPr>
            <a:endParaRPr lang="en-US" altLang="en-US" sz="11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8200"/>
            <a:ext cx="5791200" cy="58674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sz="3200" b="1" u="sng" dirty="0">
                <a:solidFill>
                  <a:srgbClr val="7030A0"/>
                </a:solidFill>
              </a:rPr>
              <a:t>Learning Targets (I can…)</a:t>
            </a:r>
            <a:r>
              <a:rPr lang="en-US" sz="3200" b="1" dirty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* </a:t>
            </a:r>
            <a:r>
              <a:rPr lang="en-US" b="1" dirty="0" smtClean="0">
                <a:solidFill>
                  <a:srgbClr val="7030A0"/>
                </a:solidFill>
              </a:rPr>
              <a:t>Give helpful feedback to guide my peers in their writing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  <a:defRPr/>
            </a:pPr>
            <a:endParaRPr lang="en-US" sz="1050" b="1" u="sng" dirty="0">
              <a:solidFill>
                <a:srgbClr val="002F8E"/>
              </a:solidFill>
            </a:endParaRPr>
          </a:p>
          <a:p>
            <a:pPr marL="0" indent="0">
              <a:buNone/>
              <a:defRPr/>
            </a:pPr>
            <a:r>
              <a:rPr lang="en-US" sz="3200" b="1" u="sng" dirty="0">
                <a:solidFill>
                  <a:srgbClr val="FF0000"/>
                </a:solidFill>
              </a:rPr>
              <a:t>Homework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b="1" dirty="0" smtClean="0">
                <a:sym typeface="Wingdings" pitchFamily="2" charset="2"/>
              </a:rPr>
              <a:t>Work on Rough Draft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02919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624" y="160826"/>
            <a:ext cx="9159875" cy="23478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624" y="2197099"/>
            <a:ext cx="9526588" cy="423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6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2000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apply this!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071154"/>
            <a:ext cx="11612880" cy="561702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Look at your BT statements.</a:t>
            </a:r>
          </a:p>
          <a:p>
            <a:pPr lvl="1"/>
            <a:r>
              <a:rPr lang="en-US" sz="4000" dirty="0" smtClean="0"/>
              <a:t>Does each one have something to do with one of the points you want to make as mentioned in your thesis?</a:t>
            </a:r>
          </a:p>
          <a:p>
            <a:pPr lvl="1"/>
            <a:r>
              <a:rPr lang="en-US" sz="4000" dirty="0" smtClean="0"/>
              <a:t>Does each one make some kind of argument?</a:t>
            </a:r>
          </a:p>
          <a:p>
            <a:pPr lvl="2"/>
            <a:r>
              <a:rPr lang="en-US" sz="3600" dirty="0" smtClean="0"/>
              <a:t>If yes, </a:t>
            </a:r>
            <a:r>
              <a:rPr lang="en-US" sz="3600" b="1" dirty="0" smtClean="0"/>
              <a:t>great!! </a:t>
            </a:r>
            <a:r>
              <a:rPr lang="en-US" sz="3600" dirty="0" smtClean="0"/>
              <a:t>Move on to checking that your evidence in good proof.</a:t>
            </a:r>
          </a:p>
          <a:p>
            <a:pPr lvl="2"/>
            <a:r>
              <a:rPr lang="en-US" sz="3600" dirty="0" smtClean="0"/>
              <a:t>If no, </a:t>
            </a:r>
            <a:r>
              <a:rPr lang="en-US" sz="3600" b="1" dirty="0" smtClean="0"/>
              <a:t>that’s OK! </a:t>
            </a:r>
            <a:r>
              <a:rPr lang="en-US" sz="3600" dirty="0" smtClean="0"/>
              <a:t>Work through it and begin making each one an argument statement.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1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2000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apply this!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071154"/>
            <a:ext cx="11612880" cy="561702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Look at your outline and the feedback given</a:t>
            </a:r>
          </a:p>
          <a:p>
            <a:pPr lvl="1"/>
            <a:r>
              <a:rPr lang="en-US" sz="3600" dirty="0" smtClean="0"/>
              <a:t>Did they point out some gaps in your evidence </a:t>
            </a:r>
            <a:r>
              <a:rPr lang="en-US" sz="3600" dirty="0" smtClean="0"/>
              <a:t>or analysis?</a:t>
            </a:r>
          </a:p>
          <a:p>
            <a:pPr lvl="1"/>
            <a:r>
              <a:rPr lang="en-US" sz="3600" dirty="0" smtClean="0"/>
              <a:t>How might you fix these things?</a:t>
            </a:r>
          </a:p>
          <a:p>
            <a:r>
              <a:rPr lang="en-US" sz="4000" b="1" dirty="0" smtClean="0"/>
              <a:t>Look at your thesis statement?</a:t>
            </a:r>
          </a:p>
          <a:p>
            <a:pPr lvl="1"/>
            <a:r>
              <a:rPr lang="en-US" sz="3600" dirty="0" smtClean="0"/>
              <a:t>What context will your reader need in the intro?</a:t>
            </a:r>
          </a:p>
          <a:p>
            <a:r>
              <a:rPr lang="en-US" sz="4000" b="1" dirty="0" smtClean="0"/>
              <a:t>Now look at your BT statements.</a:t>
            </a:r>
          </a:p>
          <a:p>
            <a:pPr lvl="1"/>
            <a:r>
              <a:rPr lang="en-US" sz="3600" dirty="0" smtClean="0"/>
              <a:t>What additional context might your reader need for each one? For each piece of evidence?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5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2000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apply this!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071154"/>
            <a:ext cx="11612880" cy="561702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Look at your analysis</a:t>
            </a:r>
          </a:p>
          <a:p>
            <a:pPr lvl="1"/>
            <a:r>
              <a:rPr lang="en-US" sz="4000" dirty="0" smtClean="0"/>
              <a:t>Did you connect to your thesis/BTS and properly analyze or did you just restate your evidence?</a:t>
            </a:r>
          </a:p>
          <a:p>
            <a:pPr lvl="2"/>
            <a:r>
              <a:rPr lang="en-US" sz="3600" dirty="0" smtClean="0"/>
              <a:t>If the latter, Congratulations! You have now paraphrased your evidence. Use that.</a:t>
            </a:r>
          </a:p>
          <a:p>
            <a:pPr lvl="2"/>
            <a:r>
              <a:rPr lang="en-US" sz="3600" dirty="0" smtClean="0"/>
              <a:t>If needed, how could you give better analysis? Or further analysis?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2000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apply this!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071154"/>
            <a:ext cx="11612880" cy="561702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If completely finished with the above, begin throwing down some ideas for your intro and conclusion.</a:t>
            </a:r>
            <a:endParaRPr lang="en-US" sz="3600" dirty="0" smtClean="0"/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4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2600325" y="114300"/>
            <a:ext cx="6858000" cy="457199"/>
          </a:xfrm>
        </p:spPr>
        <p:txBody>
          <a:bodyPr>
            <a:noAutofit/>
          </a:bodyPr>
          <a:lstStyle/>
          <a:p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</a:t>
            </a:r>
            <a:endParaRPr lang="en-US" altLang="en-US" sz="3600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04800" y="457199"/>
            <a:ext cx="11709400" cy="6324601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</a:t>
            </a:r>
            <a:r>
              <a:rPr lang="en-US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following</a:t>
            </a:r>
            <a:r>
              <a:rPr lang="en-US" alt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all parts of the thesis statement clear?</a:t>
            </a:r>
          </a:p>
          <a:p>
            <a:pPr marL="1028700" lvl="1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each BTS have an argument and so what </a:t>
            </a:r>
            <a:r>
              <a:rPr lang="en-US" altLang="en-US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connects to the Thesis?</a:t>
            </a:r>
          </a:p>
          <a:p>
            <a:pPr marL="1485900" lvl="2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Does each BTS have </a:t>
            </a:r>
            <a:r>
              <a:rPr lang="en-US" alt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pieces of evidence?</a:t>
            </a:r>
            <a:endParaRPr lang="en-US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each piece of evidence make sense with the BTS/Thesis?</a:t>
            </a:r>
          </a:p>
          <a:p>
            <a:pPr marL="1485900" lvl="2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 is it evidence and NOT analysis?</a:t>
            </a:r>
          </a:p>
          <a:p>
            <a:pPr marL="1028700" lvl="1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each piece of evidence have analysis that is clear</a:t>
            </a:r>
            <a:r>
              <a:rPr lang="en-US" altLang="en-US" sz="32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485900" lvl="2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they analyzing or just rewording their evidence? </a:t>
            </a:r>
            <a:r>
              <a:rPr lang="en-US" altLang="en-US" sz="3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connections to Thesis!</a:t>
            </a:r>
          </a:p>
          <a:p>
            <a:pPr marL="1028700" lvl="1" indent="-571500" algn="l"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questions! Can you give more? Does it need more context? In what way? Why is this relevant? How?</a:t>
            </a:r>
            <a:endParaRPr lang="en-US" altLang="en-US" sz="3200" b="1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  <a:defRPr/>
            </a:pP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  <a:defRPr/>
            </a:pPr>
            <a:endParaRPr lang="en-US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91440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Structure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481457"/>
            <a:ext cx="11691257" cy="6376543"/>
          </a:xfrm>
        </p:spPr>
        <p:txBody>
          <a:bodyPr/>
          <a:lstStyle/>
          <a:p>
            <a:r>
              <a:rPr lang="en-US" sz="4400" dirty="0"/>
              <a:t>How to write a great sub argument of </a:t>
            </a:r>
            <a:r>
              <a:rPr lang="en-US" sz="4400" dirty="0" smtClean="0"/>
              <a:t>your </a:t>
            </a:r>
            <a:r>
              <a:rPr lang="en-US" sz="4400" dirty="0"/>
              <a:t>main argument – </a:t>
            </a:r>
          </a:p>
          <a:p>
            <a:pPr lvl="1"/>
            <a:r>
              <a:rPr lang="en-US" sz="3600" dirty="0"/>
              <a:t>Create a mini thesis that is proving a smaller point that aids in proving your overall argument. </a:t>
            </a:r>
          </a:p>
        </p:txBody>
      </p:sp>
    </p:spTree>
    <p:extLst>
      <p:ext uri="{BB962C8B-B14F-4D97-AF65-F5344CB8AC3E}">
        <p14:creationId xmlns:p14="http://schemas.microsoft.com/office/powerpoint/2010/main" val="15723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Structure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1154"/>
            <a:ext cx="11620500" cy="561702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660066"/>
                </a:solidFill>
              </a:rPr>
              <a:t>Context  - </a:t>
            </a:r>
            <a:r>
              <a:rPr lang="en-US" sz="4400" dirty="0"/>
              <a:t>background/important facts</a:t>
            </a:r>
          </a:p>
          <a:p>
            <a:r>
              <a:rPr lang="en-US" sz="4400" dirty="0">
                <a:solidFill>
                  <a:srgbClr val="FF0000"/>
                </a:solidFill>
              </a:rPr>
              <a:t>Evidence</a:t>
            </a:r>
            <a:r>
              <a:rPr lang="en-US" sz="4400" dirty="0">
                <a:solidFill>
                  <a:srgbClr val="660066"/>
                </a:solidFill>
              </a:rPr>
              <a:t>  - </a:t>
            </a:r>
            <a:r>
              <a:rPr lang="en-US" sz="4400" dirty="0"/>
              <a:t>facts/examples that support analysis</a:t>
            </a:r>
          </a:p>
          <a:p>
            <a:r>
              <a:rPr lang="en-US" sz="4400" dirty="0">
                <a:solidFill>
                  <a:srgbClr val="FF0000"/>
                </a:solidFill>
              </a:rPr>
              <a:t>Analysis</a:t>
            </a:r>
            <a:r>
              <a:rPr lang="en-US" sz="4400" dirty="0">
                <a:solidFill>
                  <a:srgbClr val="660066"/>
                </a:solidFill>
              </a:rPr>
              <a:t> – </a:t>
            </a:r>
            <a:r>
              <a:rPr lang="en-US" sz="4400" dirty="0"/>
              <a:t>interpretation of how evidence supports your so </a:t>
            </a:r>
            <a:r>
              <a:rPr lang="en-US" sz="4400" dirty="0" smtClean="0"/>
              <a:t>what</a:t>
            </a:r>
          </a:p>
          <a:p>
            <a:pPr lvl="1"/>
            <a:r>
              <a:rPr lang="en-US" sz="3200" dirty="0"/>
              <a:t>You should also include sentences that </a:t>
            </a:r>
            <a:r>
              <a:rPr lang="en-US" sz="3200" dirty="0">
                <a:solidFill>
                  <a:srgbClr val="660066"/>
                </a:solidFill>
              </a:rPr>
              <a:t>connect directly</a:t>
            </a:r>
            <a:r>
              <a:rPr lang="en-US" sz="3200" dirty="0"/>
              <a:t> to your </a:t>
            </a:r>
            <a:r>
              <a:rPr lang="en-US" sz="3200" dirty="0">
                <a:solidFill>
                  <a:srgbClr val="660066"/>
                </a:solidFill>
              </a:rPr>
              <a:t>so what </a:t>
            </a:r>
            <a:r>
              <a:rPr lang="en-US" sz="3200" dirty="0"/>
              <a:t>in your thesis.</a:t>
            </a:r>
          </a:p>
          <a:p>
            <a:pPr lvl="2"/>
            <a:r>
              <a:rPr lang="en-US" sz="2800" dirty="0"/>
              <a:t>Remember your so what is your big idea that you are attempting to prove in your essay</a:t>
            </a:r>
          </a:p>
          <a:p>
            <a:pPr lvl="2"/>
            <a:r>
              <a:rPr lang="en-US" sz="2800" dirty="0"/>
              <a:t>This is true for both LA and SS essays</a:t>
            </a:r>
          </a:p>
          <a:p>
            <a:pPr lvl="1"/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Structure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154"/>
            <a:ext cx="10515600" cy="561702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Transitional </a:t>
            </a:r>
            <a:r>
              <a:rPr lang="en-US" sz="4400" dirty="0">
                <a:solidFill>
                  <a:srgbClr val="FF0000"/>
                </a:solidFill>
              </a:rPr>
              <a:t>sentence  </a:t>
            </a:r>
            <a:r>
              <a:rPr lang="en-US" sz="4400" dirty="0" smtClean="0">
                <a:solidFill>
                  <a:srgbClr val="FF0000"/>
                </a:solidFill>
              </a:rPr>
              <a:t>- </a:t>
            </a:r>
            <a:r>
              <a:rPr lang="en-US" sz="4400" dirty="0" smtClean="0"/>
              <a:t>bridges between the parts of your paper</a:t>
            </a:r>
          </a:p>
          <a:p>
            <a:pPr lvl="1"/>
            <a:r>
              <a:rPr lang="en-US" sz="4000" dirty="0" smtClean="0"/>
              <a:t>Cue readers to interpretations</a:t>
            </a:r>
          </a:p>
          <a:p>
            <a:pPr lvl="1"/>
            <a:r>
              <a:rPr lang="en-US" sz="4000" dirty="0" smtClean="0"/>
              <a:t>Connects ideas/paragraphs so paper flows smoothly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660066"/>
                </a:solidFill>
                <a:hlinkClick r:id="rId2"/>
              </a:rPr>
              <a:t>https://owl.english.purdue.edu/owl/owlprint/574</a:t>
            </a:r>
            <a:r>
              <a:rPr lang="en-US" sz="2400" dirty="0" smtClean="0">
                <a:solidFill>
                  <a:srgbClr val="660066"/>
                </a:solidFill>
                <a:hlinkClick r:id="rId2"/>
              </a:rPr>
              <a:t>/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endParaRPr lang="en-US" sz="2400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4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Structure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071154"/>
            <a:ext cx="11612880" cy="5617029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What should analysis do?</a:t>
            </a:r>
          </a:p>
          <a:p>
            <a:pPr lvl="1"/>
            <a:r>
              <a:rPr lang="en-US" sz="4000" dirty="0">
                <a:solidFill>
                  <a:srgbClr val="660066"/>
                </a:solidFill>
              </a:rPr>
              <a:t>Explain your evidence </a:t>
            </a:r>
            <a:r>
              <a:rPr lang="en-US" sz="4000" dirty="0"/>
              <a:t>- if needed</a:t>
            </a:r>
          </a:p>
          <a:p>
            <a:pPr lvl="1"/>
            <a:r>
              <a:rPr lang="en-US" sz="4000" dirty="0">
                <a:solidFill>
                  <a:srgbClr val="660066"/>
                </a:solidFill>
              </a:rPr>
              <a:t>Explain why </a:t>
            </a:r>
            <a:r>
              <a:rPr lang="en-US" sz="4000" dirty="0"/>
              <a:t>your evidence is proving your argument</a:t>
            </a:r>
          </a:p>
          <a:p>
            <a:pPr lvl="1"/>
            <a:r>
              <a:rPr lang="en-US" sz="4000" dirty="0">
                <a:solidFill>
                  <a:srgbClr val="660066"/>
                </a:solidFill>
              </a:rPr>
              <a:t>Explain how </a:t>
            </a:r>
            <a:r>
              <a:rPr lang="en-US" sz="4000" dirty="0"/>
              <a:t>your evidence connects to your argument</a:t>
            </a:r>
          </a:p>
          <a:p>
            <a:r>
              <a:rPr lang="en-US" sz="4000" dirty="0" smtClean="0"/>
              <a:t>Your </a:t>
            </a:r>
            <a:r>
              <a:rPr lang="en-US" sz="4000" dirty="0"/>
              <a:t>analysis should </a:t>
            </a:r>
            <a:r>
              <a:rPr lang="en-US" sz="4000" dirty="0" smtClean="0">
                <a:solidFill>
                  <a:srgbClr val="FF0000"/>
                </a:solidFill>
              </a:rPr>
              <a:t>NOT</a:t>
            </a:r>
            <a:r>
              <a:rPr lang="en-US" sz="4000" dirty="0" smtClean="0"/>
              <a:t>…</a:t>
            </a:r>
            <a:endParaRPr lang="en-US" sz="4000" dirty="0"/>
          </a:p>
          <a:p>
            <a:pPr lvl="1"/>
            <a:r>
              <a:rPr lang="en-US" sz="4000" dirty="0"/>
              <a:t>Restate your </a:t>
            </a:r>
            <a:r>
              <a:rPr lang="en-US" sz="4000" dirty="0" smtClean="0"/>
              <a:t>evidence in different words</a:t>
            </a:r>
            <a:endParaRPr lang="en-US" sz="4000" dirty="0"/>
          </a:p>
          <a:p>
            <a:pPr lvl="1"/>
            <a:r>
              <a:rPr lang="en-US" sz="4000" dirty="0"/>
              <a:t>Argue something that isn’t in your thesis/</a:t>
            </a:r>
            <a:r>
              <a:rPr lang="en-US" sz="4000" dirty="0" err="1"/>
              <a:t>bts</a:t>
            </a:r>
            <a:endParaRPr lang="en-US" sz="4000" dirty="0"/>
          </a:p>
          <a:p>
            <a:pPr lvl="1"/>
            <a:r>
              <a:rPr lang="en-US" sz="4000" dirty="0"/>
              <a:t>Be someone else's argument (without properly citing it) </a:t>
            </a:r>
          </a:p>
          <a:p>
            <a:pPr marL="457200" lvl="1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Structure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071154"/>
            <a:ext cx="11612880" cy="5617029"/>
          </a:xfrm>
        </p:spPr>
        <p:txBody>
          <a:bodyPr>
            <a:normAutofit/>
          </a:bodyPr>
          <a:lstStyle/>
          <a:p>
            <a:r>
              <a:rPr lang="en-US" sz="3600" dirty="0"/>
              <a:t>Recognizing a well written paragraph</a:t>
            </a:r>
          </a:p>
          <a:p>
            <a:pPr lvl="1"/>
            <a:r>
              <a:rPr lang="en-US" sz="3600" dirty="0"/>
              <a:t>We are going to read a couple of short paragraphs and look for the elements I just explained </a:t>
            </a:r>
          </a:p>
          <a:p>
            <a:pPr marL="457200" lvl="1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8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37" y="660400"/>
            <a:ext cx="10221043" cy="565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8837" y="660400"/>
            <a:ext cx="2822763" cy="292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3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07" y="876300"/>
            <a:ext cx="10458859" cy="51435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457700" y="1308100"/>
            <a:ext cx="6565900" cy="25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05307" y="1892300"/>
            <a:ext cx="9940493" cy="12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05307" y="2540000"/>
            <a:ext cx="1634693" cy="25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98600" y="3448050"/>
            <a:ext cx="94361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05307" y="3975100"/>
            <a:ext cx="233319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23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586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April 30, 2018</vt:lpstr>
      <vt:lpstr>Peer Editing</vt:lpstr>
      <vt:lpstr>Paragraph Structure</vt:lpstr>
      <vt:lpstr>Paragraph Structure</vt:lpstr>
      <vt:lpstr>Paragraph Structure</vt:lpstr>
      <vt:lpstr>Paragraph Structure</vt:lpstr>
      <vt:lpstr>Paragraph Structure</vt:lpstr>
      <vt:lpstr>PowerPoint Presentation</vt:lpstr>
      <vt:lpstr>PowerPoint Presentation</vt:lpstr>
      <vt:lpstr>PowerPoint Presentation</vt:lpstr>
      <vt:lpstr>Let’s apply this!</vt:lpstr>
      <vt:lpstr>Let’s apply this!</vt:lpstr>
      <vt:lpstr>Let’s apply this!</vt:lpstr>
      <vt:lpstr>Let’s apply this!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30, 2018</dc:title>
  <dc:creator>Santos, Megan    SHS - Staff</dc:creator>
  <cp:lastModifiedBy>Santos, Megan    SHS - Staff</cp:lastModifiedBy>
  <cp:revision>7</cp:revision>
  <dcterms:created xsi:type="dcterms:W3CDTF">2018-04-30T14:48:01Z</dcterms:created>
  <dcterms:modified xsi:type="dcterms:W3CDTF">2018-04-30T15:24:25Z</dcterms:modified>
</cp:coreProperties>
</file>