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3" d="100"/>
          <a:sy n="103"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F411CD-56F8-41A7-920A-A7184951B9E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153991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411CD-56F8-41A7-920A-A7184951B9E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317259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411CD-56F8-41A7-920A-A7184951B9E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23280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411CD-56F8-41A7-920A-A7184951B9E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255000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411CD-56F8-41A7-920A-A7184951B9E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260499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F411CD-56F8-41A7-920A-A7184951B9E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308645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F411CD-56F8-41A7-920A-A7184951B9E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99524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411CD-56F8-41A7-920A-A7184951B9E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223282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411CD-56F8-41A7-920A-A7184951B9E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273732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411CD-56F8-41A7-920A-A7184951B9E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258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411CD-56F8-41A7-920A-A7184951B9E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D65B-9AE2-4D6F-AE77-FFE89B28E48F}" type="slidenum">
              <a:rPr lang="en-US" smtClean="0"/>
              <a:t>‹#›</a:t>
            </a:fld>
            <a:endParaRPr lang="en-US"/>
          </a:p>
        </p:txBody>
      </p:sp>
    </p:spTree>
    <p:extLst>
      <p:ext uri="{BB962C8B-B14F-4D97-AF65-F5344CB8AC3E}">
        <p14:creationId xmlns:p14="http://schemas.microsoft.com/office/powerpoint/2010/main" val="130445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411CD-56F8-41A7-920A-A7184951B9E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CD65B-9AE2-4D6F-AE77-FFE89B28E48F}" type="slidenum">
              <a:rPr lang="en-US" smtClean="0"/>
              <a:t>‹#›</a:t>
            </a:fld>
            <a:endParaRPr lang="en-US"/>
          </a:p>
        </p:txBody>
      </p:sp>
    </p:spTree>
    <p:extLst>
      <p:ext uri="{BB962C8B-B14F-4D97-AF65-F5344CB8AC3E}">
        <p14:creationId xmlns:p14="http://schemas.microsoft.com/office/powerpoint/2010/main" val="83771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c/cc/Hong_Xiuquan.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0715"/>
            <a:ext cx="8229600" cy="1143000"/>
          </a:xfrm>
        </p:spPr>
        <p:txBody>
          <a:bodyPr>
            <a:normAutofit fontScale="90000"/>
          </a:bodyPr>
          <a:lstStyle/>
          <a:p>
            <a:r>
              <a:rPr lang="en-US" b="1" dirty="0" smtClean="0">
                <a:solidFill>
                  <a:srgbClr val="0000FF"/>
                </a:solidFill>
                <a:latin typeface="Times New Roman" panose="02020603050405020304" pitchFamily="18" charset="0"/>
                <a:cs typeface="Times New Roman" panose="02020603050405020304" pitchFamily="18" charset="0"/>
              </a:rPr>
              <a:t>Problems During the Qing Dynasty</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81000" y="1163716"/>
            <a:ext cx="11544300" cy="5313285"/>
          </a:xfrm>
        </p:spPr>
        <p:txBody>
          <a:bodyPr>
            <a:noAutofit/>
          </a:bodyPr>
          <a:lstStyle/>
          <a:p>
            <a:r>
              <a:rPr lang="en-US" sz="4400" dirty="0" smtClean="0"/>
              <a:t>Read the </a:t>
            </a:r>
            <a:r>
              <a:rPr lang="en-US" sz="4400" dirty="0"/>
              <a:t>part </a:t>
            </a:r>
            <a:r>
              <a:rPr lang="en-US" sz="4400" dirty="0" smtClean="0"/>
              <a:t>assigned to you – </a:t>
            </a:r>
            <a:r>
              <a:rPr lang="en-US" sz="4400" b="1" dirty="0">
                <a:solidFill>
                  <a:srgbClr val="5D2884"/>
                </a:solidFill>
              </a:rPr>
              <a:t>write a summary of what the event was (include causes &amp; consequences</a:t>
            </a:r>
            <a:r>
              <a:rPr lang="en-US" sz="4400" b="1" dirty="0" smtClean="0">
                <a:solidFill>
                  <a:srgbClr val="5D2884"/>
                </a:solidFill>
              </a:rPr>
              <a:t>) (10 min)</a:t>
            </a:r>
            <a:endParaRPr lang="en-US" sz="4400" b="1" dirty="0">
              <a:solidFill>
                <a:srgbClr val="5D2884"/>
              </a:solidFill>
            </a:endParaRPr>
          </a:p>
          <a:p>
            <a:pPr lvl="1">
              <a:buFont typeface="Wingdings" panose="05000000000000000000" pitchFamily="2" charset="2"/>
              <a:buChar char="Ø"/>
            </a:pPr>
            <a:r>
              <a:rPr lang="en-US" sz="4000" b="1" dirty="0">
                <a:solidFill>
                  <a:srgbClr val="461E64"/>
                </a:solidFill>
              </a:rPr>
              <a:t>B = look @ Boxer Rebellion</a:t>
            </a:r>
          </a:p>
          <a:p>
            <a:pPr lvl="1">
              <a:buFont typeface="Wingdings" panose="05000000000000000000" pitchFamily="2" charset="2"/>
              <a:buChar char="Ø"/>
            </a:pPr>
            <a:r>
              <a:rPr lang="en-US" sz="4000" b="1" dirty="0">
                <a:solidFill>
                  <a:srgbClr val="461E64"/>
                </a:solidFill>
              </a:rPr>
              <a:t>O = look @ Opium War</a:t>
            </a:r>
          </a:p>
          <a:p>
            <a:pPr lvl="1">
              <a:buFont typeface="Wingdings" panose="05000000000000000000" pitchFamily="2" charset="2"/>
              <a:buChar char="Ø"/>
            </a:pPr>
            <a:r>
              <a:rPr lang="en-US" sz="4000" b="1" dirty="0">
                <a:solidFill>
                  <a:srgbClr val="461E64"/>
                </a:solidFill>
              </a:rPr>
              <a:t>T = look @ Taiping Rebellion </a:t>
            </a:r>
          </a:p>
          <a:p>
            <a:r>
              <a:rPr lang="en-US" sz="3600" b="1" dirty="0" smtClean="0">
                <a:solidFill>
                  <a:srgbClr val="B400B4"/>
                </a:solidFill>
              </a:rPr>
              <a:t>When finished, share with your table group. (5 min)</a:t>
            </a:r>
          </a:p>
          <a:p>
            <a:pPr lvl="1"/>
            <a:r>
              <a:rPr lang="en-US" sz="3200" b="1" dirty="0" smtClean="0">
                <a:solidFill>
                  <a:srgbClr val="B400B4"/>
                </a:solidFill>
              </a:rPr>
              <a:t>Write down a few notes on the ones you </a:t>
            </a:r>
            <a:r>
              <a:rPr lang="en-US" sz="3200" b="1" smtClean="0">
                <a:solidFill>
                  <a:srgbClr val="B400B4"/>
                </a:solidFill>
              </a:rPr>
              <a:t>didn’t read.</a:t>
            </a:r>
            <a:endParaRPr lang="en-US" sz="3200" b="1" dirty="0">
              <a:solidFill>
                <a:srgbClr val="B400B4"/>
              </a:solidFill>
            </a:endParaRPr>
          </a:p>
        </p:txBody>
      </p:sp>
    </p:spTree>
    <p:extLst>
      <p:ext uri="{BB962C8B-B14F-4D97-AF65-F5344CB8AC3E}">
        <p14:creationId xmlns:p14="http://schemas.microsoft.com/office/powerpoint/2010/main" val="22294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historicalchina.wikispaces.com/file/view/chinawar.jpg/42066629/chinaw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3" y="0"/>
            <a:ext cx="91079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7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3.bp.blogspot.com/-j0U3zmg2sZ0/Tk83xf-71rI/AAAAAAAAAko/43oqnbg_jt4/s1600/ChineseOpiumW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1750"/>
            <a:ext cx="7031182" cy="709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0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96642" name="Picture 2" descr="http://upload.wikimedia.org/wikipedia/commons/a/ae/La_bataille_de_Palikiao.jpg"/>
          <p:cNvPicPr>
            <a:picLocks noChangeAspect="1" noChangeArrowheads="1"/>
          </p:cNvPicPr>
          <p:nvPr/>
        </p:nvPicPr>
        <p:blipFill>
          <a:blip r:embed="rId2" cstate="print"/>
          <a:srcRect/>
          <a:stretch>
            <a:fillRect/>
          </a:stretch>
        </p:blipFill>
        <p:spPr bwMode="auto">
          <a:xfrm>
            <a:off x="1524003" y="0"/>
            <a:ext cx="9633043" cy="6858000"/>
          </a:xfrm>
          <a:prstGeom prst="rect">
            <a:avLst/>
          </a:prstGeom>
          <a:noFill/>
        </p:spPr>
      </p:pic>
    </p:spTree>
    <p:extLst>
      <p:ext uri="{BB962C8B-B14F-4D97-AF65-F5344CB8AC3E}">
        <p14:creationId xmlns:p14="http://schemas.microsoft.com/office/powerpoint/2010/main" val="11358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8686800"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Problems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7500" y="838200"/>
            <a:ext cx="7454900" cy="5791200"/>
          </a:xfrm>
        </p:spPr>
        <p:txBody>
          <a:bodyPr>
            <a:normAutofit/>
          </a:bodyPr>
          <a:lstStyle/>
          <a:p>
            <a:r>
              <a:rPr lang="en-US" sz="4800" b="1" dirty="0"/>
              <a:t>1850</a:t>
            </a:r>
            <a:r>
              <a:rPr lang="en-US" sz="4800" dirty="0"/>
              <a:t>: Chinese population grew to 430 million</a:t>
            </a:r>
          </a:p>
          <a:p>
            <a:r>
              <a:rPr lang="en-US" sz="4800" dirty="0"/>
              <a:t>30% growth in 60 years</a:t>
            </a:r>
          </a:p>
          <a:p>
            <a:r>
              <a:rPr lang="en-US" sz="4800" dirty="0"/>
              <a:t>Food production remained stagnant…</a:t>
            </a:r>
          </a:p>
          <a:p>
            <a:r>
              <a:rPr lang="en-US" sz="4800" b="1" dirty="0"/>
              <a:t>What happens?</a:t>
            </a:r>
          </a:p>
        </p:txBody>
      </p:sp>
      <p:pic>
        <p:nvPicPr>
          <p:cNvPr id="6146" name="Picture 2" descr="http://blogs-images.forbes.com/thumbnails/blog_33/pt_33_6618_o.jpg?t=1288714567"/>
          <p:cNvPicPr>
            <a:picLocks noChangeAspect="1" noChangeArrowheads="1"/>
          </p:cNvPicPr>
          <p:nvPr/>
        </p:nvPicPr>
        <p:blipFill>
          <a:blip r:embed="rId2" cstate="print"/>
          <a:srcRect/>
          <a:stretch>
            <a:fillRect/>
          </a:stretch>
        </p:blipFill>
        <p:spPr bwMode="auto">
          <a:xfrm>
            <a:off x="8039100" y="304800"/>
            <a:ext cx="4000500" cy="6172200"/>
          </a:xfrm>
          <a:prstGeom prst="rect">
            <a:avLst/>
          </a:prstGeom>
          <a:noFill/>
        </p:spPr>
      </p:pic>
    </p:spTree>
    <p:extLst>
      <p:ext uri="{BB962C8B-B14F-4D97-AF65-F5344CB8AC3E}">
        <p14:creationId xmlns:p14="http://schemas.microsoft.com/office/powerpoint/2010/main" val="170680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8229600" cy="1143000"/>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Problems Under Qing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582" y="1143000"/>
            <a:ext cx="7345218" cy="4525963"/>
          </a:xfrm>
        </p:spPr>
        <p:txBody>
          <a:bodyPr>
            <a:normAutofit/>
          </a:bodyPr>
          <a:lstStyle/>
          <a:p>
            <a:pPr marL="0" indent="0">
              <a:buNone/>
            </a:pPr>
            <a:r>
              <a:rPr lang="en-US" sz="3200" b="1" dirty="0"/>
              <a:t>According to the </a:t>
            </a:r>
            <a:r>
              <a:rPr lang="en-US" sz="3200" b="1" u="sng" dirty="0"/>
              <a:t>Mandate of Heaven system, </a:t>
            </a:r>
          </a:p>
          <a:p>
            <a:pPr marL="0" indent="0">
              <a:buNone/>
            </a:pPr>
            <a:r>
              <a:rPr lang="en-US" sz="3200" b="1" dirty="0"/>
              <a:t>what should have happened after the Qing lost the Opium Wars to the British?</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842" y="3740944"/>
            <a:ext cx="6631158" cy="307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historicalchina.wikispaces.com/file/view/chinawar.jpg/42066629/chinaw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920" y="571500"/>
            <a:ext cx="293478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otalpict.com/images/13/1342509689503786357bec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182" y="3740944"/>
            <a:ext cx="3547918" cy="314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9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537448" cy="1066800"/>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Hong </a:t>
            </a:r>
            <a:r>
              <a:rPr lang="en-US" b="1" dirty="0" err="1" smtClean="0">
                <a:solidFill>
                  <a:srgbClr val="0000FF"/>
                </a:solidFill>
                <a:latin typeface="Times New Roman" panose="02020603050405020304" pitchFamily="18" charset="0"/>
                <a:cs typeface="Times New Roman" panose="02020603050405020304" pitchFamily="18" charset="0"/>
              </a:rPr>
              <a:t>Xiaoquong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139700" y="1600200"/>
            <a:ext cx="11442700" cy="5029200"/>
          </a:xfrm>
        </p:spPr>
        <p:txBody>
          <a:bodyPr>
            <a:normAutofit/>
          </a:bodyPr>
          <a:lstStyle/>
          <a:p>
            <a:r>
              <a:rPr lang="en-US" sz="3600" b="1" dirty="0"/>
              <a:t>Failed</a:t>
            </a:r>
            <a:r>
              <a:rPr lang="en-US" sz="3600" dirty="0"/>
              <a:t> the imperial examinations </a:t>
            </a:r>
            <a:r>
              <a:rPr lang="en-US" sz="3600" b="1" dirty="0"/>
              <a:t>three times</a:t>
            </a:r>
            <a:r>
              <a:rPr lang="en-US" sz="3600" dirty="0"/>
              <a:t>.</a:t>
            </a:r>
          </a:p>
          <a:p>
            <a:r>
              <a:rPr lang="en-US" sz="4000" dirty="0"/>
              <a:t>After the third try, he was delirious for 30 days. </a:t>
            </a:r>
          </a:p>
          <a:p>
            <a:pPr lvl="1"/>
            <a:r>
              <a:rPr lang="en-US" sz="3600" dirty="0"/>
              <a:t>He had a dream: he believed he was related to </a:t>
            </a:r>
            <a:r>
              <a:rPr lang="en-US" sz="3600" b="1" u="sng" dirty="0"/>
              <a:t>Jesus</a:t>
            </a:r>
          </a:p>
          <a:p>
            <a:r>
              <a:rPr lang="en-US" sz="4000" dirty="0"/>
              <a:t>When he recovered, </a:t>
            </a:r>
            <a:r>
              <a:rPr lang="en-US" sz="4000" dirty="0">
                <a:solidFill>
                  <a:srgbClr val="FF0000"/>
                </a:solidFill>
              </a:rPr>
              <a:t>he believed that he had been chosen to change China (</a:t>
            </a:r>
            <a:r>
              <a:rPr lang="en-US" sz="4000" b="1" dirty="0">
                <a:solidFill>
                  <a:srgbClr val="FF0000"/>
                </a:solidFill>
              </a:rPr>
              <a:t>move forward</a:t>
            </a:r>
            <a:r>
              <a:rPr lang="en-US" sz="4000" dirty="0">
                <a:solidFill>
                  <a:srgbClr val="FF0000"/>
                </a:solidFill>
              </a:rPr>
              <a:t>):</a:t>
            </a:r>
          </a:p>
          <a:p>
            <a:pPr lvl="1"/>
            <a:r>
              <a:rPr lang="en-US" sz="3600" b="1" dirty="0"/>
              <a:t>Public ownership </a:t>
            </a:r>
            <a:r>
              <a:rPr lang="en-US" sz="3600" dirty="0"/>
              <a:t>of all land and property</a:t>
            </a:r>
          </a:p>
          <a:p>
            <a:pPr lvl="1"/>
            <a:r>
              <a:rPr lang="en-US" sz="3600" b="1" dirty="0"/>
              <a:t>Equality of males and females</a:t>
            </a:r>
          </a:p>
          <a:p>
            <a:endParaRPr lang="en-US" dirty="0" smtClean="0"/>
          </a:p>
        </p:txBody>
      </p:sp>
      <p:pic>
        <p:nvPicPr>
          <p:cNvPr id="4" name="Picture 6" descr="File:Hong Xiuqua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7103" y="0"/>
            <a:ext cx="2019297" cy="229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6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
            <a:ext cx="7874000" cy="838199"/>
          </a:xfrm>
        </p:spPr>
        <p:txBody>
          <a:bodyPr>
            <a:normAutofit fontScale="90000"/>
          </a:bodyPr>
          <a:lstStyle/>
          <a:p>
            <a:pPr algn="l"/>
            <a:r>
              <a:rPr lang="en-US" b="1" i="1" u="sng" dirty="0">
                <a:solidFill>
                  <a:srgbClr val="0000FF"/>
                </a:solidFill>
                <a:latin typeface="Times New Roman" panose="02020603050405020304" pitchFamily="18" charset="0"/>
                <a:cs typeface="Times New Roman" panose="02020603050405020304" pitchFamily="18" charset="0"/>
              </a:rPr>
              <a:t>The Taiping Rebellion </a:t>
            </a:r>
            <a:r>
              <a:rPr lang="en-US" dirty="0" smtClean="0">
                <a:solidFill>
                  <a:srgbClr val="0000FF"/>
                </a:solidFill>
                <a:latin typeface="Times New Roman" panose="02020603050405020304" pitchFamily="18" charset="0"/>
                <a:cs typeface="Times New Roman" panose="02020603050405020304" pitchFamily="18" charset="0"/>
              </a:rPr>
              <a:t>1850-1864</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3200" y="838200"/>
            <a:ext cx="8001000" cy="5943600"/>
          </a:xfrm>
        </p:spPr>
        <p:txBody>
          <a:bodyPr>
            <a:normAutofit/>
          </a:bodyPr>
          <a:lstStyle/>
          <a:p>
            <a:pPr marL="457200" lvl="1" indent="-457200"/>
            <a:r>
              <a:rPr lang="en-US" sz="4000" dirty="0">
                <a:solidFill>
                  <a:srgbClr val="FF0000"/>
                </a:solidFill>
              </a:rPr>
              <a:t>The </a:t>
            </a:r>
            <a:r>
              <a:rPr lang="en-US" sz="4000" u="sng" dirty="0">
                <a:solidFill>
                  <a:srgbClr val="FF0000"/>
                </a:solidFill>
              </a:rPr>
              <a:t>bloodiest civil war in history </a:t>
            </a:r>
            <a:r>
              <a:rPr lang="en-US" sz="4000" dirty="0"/>
              <a:t>(20 million dead, mostly civilians)</a:t>
            </a:r>
          </a:p>
          <a:p>
            <a:pPr marL="457200" lvl="1" indent="-457200"/>
            <a:r>
              <a:rPr lang="en-US" sz="4000" b="1" dirty="0"/>
              <a:t>Peasant (farmer) army: the farmers are fighting, not farming, so there is a famine (people starve).</a:t>
            </a:r>
          </a:p>
          <a:p>
            <a:pPr marL="457200" lvl="1" indent="-457200"/>
            <a:r>
              <a:rPr lang="en-US" sz="4000" dirty="0">
                <a:solidFill>
                  <a:srgbClr val="FF0000"/>
                </a:solidFill>
              </a:rPr>
              <a:t>Led by Hong </a:t>
            </a:r>
            <a:r>
              <a:rPr lang="en-US" sz="4000" dirty="0" err="1">
                <a:solidFill>
                  <a:srgbClr val="FF0000"/>
                </a:solidFill>
              </a:rPr>
              <a:t>Xiaoquong</a:t>
            </a:r>
            <a:endParaRPr lang="en-US" sz="4000" dirty="0">
              <a:solidFill>
                <a:srgbClr val="FF0000"/>
              </a:solidFill>
            </a:endParaRPr>
          </a:p>
          <a:p>
            <a:pPr marL="457200" lvl="1" indent="-457200"/>
            <a:r>
              <a:rPr lang="en-US" sz="4000" b="1" dirty="0"/>
              <a:t>Goal: Move China </a:t>
            </a:r>
            <a:r>
              <a:rPr lang="en-US" sz="4000" b="1" dirty="0" smtClean="0"/>
              <a:t>forward </a:t>
            </a:r>
            <a:r>
              <a:rPr lang="en-US" sz="4000" dirty="0">
                <a:solidFill>
                  <a:srgbClr val="FF0000"/>
                </a:solidFill>
              </a:rPr>
              <a:t>(failed</a:t>
            </a:r>
            <a:r>
              <a:rPr lang="en-US" sz="4000" dirty="0" smtClean="0">
                <a:solidFill>
                  <a:srgbClr val="FF0000"/>
                </a:solidFill>
              </a:rPr>
              <a:t>)</a:t>
            </a:r>
            <a:endParaRPr lang="en-US" sz="4000" b="1" dirty="0"/>
          </a:p>
          <a:p>
            <a:pPr marL="914400" lvl="2" indent="-457200"/>
            <a:r>
              <a:rPr lang="en-US" sz="3600" dirty="0"/>
              <a:t>Rebellion violently ended by British/Qing </a:t>
            </a:r>
            <a:r>
              <a:rPr lang="en-US" sz="3600" dirty="0" smtClean="0"/>
              <a:t>Army</a:t>
            </a:r>
            <a:endParaRPr lang="en-US" sz="3600" dirty="0">
              <a:solidFill>
                <a:srgbClr val="FF0000"/>
              </a:solidFill>
            </a:endParaRPr>
          </a:p>
        </p:txBody>
      </p:sp>
      <p:pic>
        <p:nvPicPr>
          <p:cNvPr id="2050" name="Picture 2" descr="http://3.bp.blogspot.com/_IVZszWi9Hz4/Suhg8lmq9tI/AAAAAAAAHh4/Q_eABKOa_xs/s320/Taiping+Rebelli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1591" y="3759200"/>
            <a:ext cx="3171901"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descr="https://teachwar.files.wordpress.com/2013/04/taiping.jpg"/>
          <p:cNvPicPr>
            <a:picLocks noChangeAspect="1" noChangeArrowheads="1"/>
          </p:cNvPicPr>
          <p:nvPr/>
        </p:nvPicPr>
        <p:blipFill>
          <a:blip r:embed="rId3" cstate="print"/>
          <a:srcRect/>
          <a:stretch>
            <a:fillRect/>
          </a:stretch>
        </p:blipFill>
        <p:spPr bwMode="auto">
          <a:xfrm>
            <a:off x="8077200" y="177800"/>
            <a:ext cx="3962400" cy="3048000"/>
          </a:xfrm>
          <a:prstGeom prst="rect">
            <a:avLst/>
          </a:prstGeom>
          <a:noFill/>
        </p:spPr>
      </p:pic>
    </p:spTree>
    <p:extLst>
      <p:ext uri="{BB962C8B-B14F-4D97-AF65-F5344CB8AC3E}">
        <p14:creationId xmlns:p14="http://schemas.microsoft.com/office/powerpoint/2010/main" val="56276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76200"/>
            <a:ext cx="6388100" cy="711200"/>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Problems after rebellion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5100" y="787400"/>
            <a:ext cx="7988300" cy="6070600"/>
          </a:xfrm>
        </p:spPr>
        <p:txBody>
          <a:bodyPr>
            <a:normAutofit lnSpcReduction="10000"/>
          </a:bodyPr>
          <a:lstStyle/>
          <a:p>
            <a:r>
              <a:rPr lang="en-US" sz="3200" dirty="0" smtClean="0"/>
              <a:t>After the </a:t>
            </a:r>
            <a:r>
              <a:rPr lang="en-US" sz="3200" dirty="0" err="1" smtClean="0"/>
              <a:t>Taiping</a:t>
            </a:r>
            <a:r>
              <a:rPr lang="en-US" sz="3200" dirty="0" smtClean="0"/>
              <a:t> Rebellion ended, China was launched in chaos</a:t>
            </a:r>
          </a:p>
          <a:p>
            <a:r>
              <a:rPr lang="en-US" sz="3200" dirty="0" smtClean="0"/>
              <a:t>Smaller rebellions followed, </a:t>
            </a:r>
            <a:r>
              <a:rPr lang="en-US" sz="3200" dirty="0" smtClean="0">
                <a:solidFill>
                  <a:srgbClr val="FF0000"/>
                </a:solidFill>
              </a:rPr>
              <a:t>instability continued</a:t>
            </a:r>
          </a:p>
          <a:p>
            <a:r>
              <a:rPr lang="en-US" sz="3200" b="1" dirty="0" smtClean="0"/>
              <a:t>Foreign nations took advantage</a:t>
            </a:r>
            <a:r>
              <a:rPr lang="en-US" sz="3200" dirty="0" smtClean="0"/>
              <a:t> of this, and established spheres of influence</a:t>
            </a:r>
          </a:p>
          <a:p>
            <a:pPr lvl="1"/>
            <a:r>
              <a:rPr lang="en-US" sz="3200" u="sng" dirty="0" smtClean="0">
                <a:solidFill>
                  <a:srgbClr val="FF0000"/>
                </a:solidFill>
              </a:rPr>
              <a:t>Spheres of Influence</a:t>
            </a:r>
            <a:r>
              <a:rPr lang="en-US" sz="3200" dirty="0" smtClean="0">
                <a:solidFill>
                  <a:srgbClr val="FF0000"/>
                </a:solidFill>
              </a:rPr>
              <a:t>: An area in which a foreign nation controls trade and investment</a:t>
            </a:r>
          </a:p>
          <a:p>
            <a:r>
              <a:rPr lang="en-US" sz="3200" b="1" dirty="0" smtClean="0"/>
              <a:t>America instituted an “Open Door Policy” </a:t>
            </a:r>
            <a:r>
              <a:rPr lang="en-US" sz="3200" dirty="0" smtClean="0"/>
              <a:t>- </a:t>
            </a:r>
            <a:r>
              <a:rPr lang="en-US" sz="3200" dirty="0"/>
              <a:t>America wanted to make sure that we would always be able to have access to Chinese products</a:t>
            </a:r>
            <a:r>
              <a:rPr lang="en-US" sz="3200" dirty="0" smtClean="0"/>
              <a:t> </a:t>
            </a:r>
            <a:endParaRPr lang="en-US" sz="3200" dirty="0"/>
          </a:p>
        </p:txBody>
      </p:sp>
      <p:pic>
        <p:nvPicPr>
          <p:cNvPr id="6146" name="Picture 2" descr="http://blogs-images.forbes.com/thumbnails/blog_33/pt_33_6618_o.jpg?t=1288714567"/>
          <p:cNvPicPr>
            <a:picLocks noChangeAspect="1" noChangeArrowheads="1"/>
          </p:cNvPicPr>
          <p:nvPr/>
        </p:nvPicPr>
        <p:blipFill>
          <a:blip r:embed="rId2" cstate="print"/>
          <a:srcRect/>
          <a:stretch>
            <a:fillRect/>
          </a:stretch>
        </p:blipFill>
        <p:spPr bwMode="auto">
          <a:xfrm>
            <a:off x="8271936" y="368300"/>
            <a:ext cx="3704167" cy="5715000"/>
          </a:xfrm>
          <a:prstGeom prst="rect">
            <a:avLst/>
          </a:prstGeom>
          <a:noFill/>
        </p:spPr>
      </p:pic>
    </p:spTree>
    <p:extLst>
      <p:ext uri="{BB962C8B-B14F-4D97-AF65-F5344CB8AC3E}">
        <p14:creationId xmlns:p14="http://schemas.microsoft.com/office/powerpoint/2010/main" val="168630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images.classwell.com/mcd_xhtml_ebooks/2005_world_history/images/mcd_mwh2005_0618377115_p374_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500" y="5"/>
            <a:ext cx="9804400" cy="677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http://highschool.gardencity.k12.ny.us/UserFiles/Servers/Server_881339/Image/SocialStudies/Alvarez/images/China%20Europe's%20Spheres%20of%20Influ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2244" y="58742"/>
            <a:ext cx="9216520" cy="664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2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676400" y="7938"/>
            <a:ext cx="8915400" cy="906462"/>
          </a:xfrm>
        </p:spPr>
        <p:txBody>
          <a:bodyPr/>
          <a:lstStyle/>
          <a:p>
            <a:pPr eaLnBrk="1" hangingPunct="1"/>
            <a:r>
              <a:rPr lang="en-US" altLang="en-US" b="1" dirty="0" smtClean="0">
                <a:solidFill>
                  <a:srgbClr val="C00000"/>
                </a:solidFill>
              </a:rPr>
              <a:t>April 25, 2018</a:t>
            </a:r>
          </a:p>
        </p:txBody>
      </p:sp>
      <p:sp>
        <p:nvSpPr>
          <p:cNvPr id="83971" name="Content Placeholder 2"/>
          <p:cNvSpPr>
            <a:spLocks noGrp="1"/>
          </p:cNvSpPr>
          <p:nvPr>
            <p:ph sz="half" idx="1"/>
          </p:nvPr>
        </p:nvSpPr>
        <p:spPr>
          <a:xfrm>
            <a:off x="152400" y="914400"/>
            <a:ext cx="5257800" cy="5715000"/>
          </a:xfrm>
        </p:spPr>
        <p:txBody>
          <a:bodyPr/>
          <a:lstStyle/>
          <a:p>
            <a:pPr marL="0" indent="0">
              <a:buNone/>
            </a:pPr>
            <a:r>
              <a:rPr lang="en-US" altLang="en-US" sz="3200" b="1" u="sng" dirty="0" smtClean="0">
                <a:solidFill>
                  <a:srgbClr val="00BC5E"/>
                </a:solidFill>
              </a:rPr>
              <a:t>Turn In</a:t>
            </a:r>
            <a:r>
              <a:rPr lang="en-US" altLang="en-US" sz="3200" b="1" dirty="0" smtClean="0">
                <a:solidFill>
                  <a:srgbClr val="00BC5E"/>
                </a:solidFill>
              </a:rPr>
              <a:t>: </a:t>
            </a:r>
          </a:p>
          <a:p>
            <a:pPr marL="0" indent="0">
              <a:buNone/>
            </a:pPr>
            <a:r>
              <a:rPr lang="en-US" altLang="en-US" sz="3200" b="1" dirty="0" smtClean="0">
                <a:solidFill>
                  <a:srgbClr val="00BC5E"/>
                </a:solidFill>
              </a:rPr>
              <a:t>Source Analysis</a:t>
            </a:r>
          </a:p>
          <a:p>
            <a:pPr marL="0" indent="0">
              <a:buNone/>
            </a:pPr>
            <a:r>
              <a:rPr lang="en-US" altLang="en-US" sz="3200" b="1" dirty="0" smtClean="0">
                <a:solidFill>
                  <a:srgbClr val="00BC5E"/>
                </a:solidFill>
              </a:rPr>
              <a:t>Pink Thesis sheet</a:t>
            </a:r>
          </a:p>
          <a:p>
            <a:pPr marL="0" indent="0">
              <a:buNone/>
            </a:pPr>
            <a:endParaRPr lang="en-US" altLang="en-US" sz="1200" b="1" dirty="0"/>
          </a:p>
          <a:p>
            <a:pPr marL="0" indent="0">
              <a:buNone/>
            </a:pPr>
            <a:r>
              <a:rPr lang="en-US" altLang="en-US" sz="3200" b="1" u="sng" dirty="0" smtClean="0">
                <a:solidFill>
                  <a:srgbClr val="A62BB3"/>
                </a:solidFill>
              </a:rPr>
              <a:t>Take Out</a:t>
            </a:r>
            <a:r>
              <a:rPr lang="en-US" altLang="en-US" sz="3200" b="1" dirty="0" smtClean="0">
                <a:solidFill>
                  <a:srgbClr val="A62BB3"/>
                </a:solidFill>
              </a:rPr>
              <a:t>:</a:t>
            </a:r>
          </a:p>
          <a:p>
            <a:pPr marL="0" indent="0">
              <a:buNone/>
            </a:pPr>
            <a:r>
              <a:rPr lang="en-US" altLang="en-US" sz="3200" b="1" dirty="0" smtClean="0">
                <a:solidFill>
                  <a:srgbClr val="A62BB3"/>
                </a:solidFill>
              </a:rPr>
              <a:t>Chinese Dynasty Notes</a:t>
            </a:r>
          </a:p>
          <a:p>
            <a:pPr marL="0" indent="0">
              <a:buNone/>
            </a:pPr>
            <a:endParaRPr lang="en-US" altLang="en-US" sz="1200" b="1" dirty="0"/>
          </a:p>
          <a:p>
            <a:pPr marL="0" indent="0">
              <a:buNone/>
            </a:pPr>
            <a:r>
              <a:rPr lang="en-US" altLang="en-US" sz="3200" b="1" u="sng" dirty="0" smtClean="0">
                <a:solidFill>
                  <a:srgbClr val="0466D2"/>
                </a:solidFill>
              </a:rPr>
              <a:t>Agenda</a:t>
            </a:r>
            <a:r>
              <a:rPr lang="en-US" altLang="en-US" sz="3200" b="1" dirty="0" smtClean="0">
                <a:solidFill>
                  <a:srgbClr val="0466D2"/>
                </a:solidFill>
              </a:rPr>
              <a:t>:</a:t>
            </a:r>
          </a:p>
          <a:p>
            <a:pPr marL="0" indent="0">
              <a:buNone/>
            </a:pPr>
            <a:r>
              <a:rPr lang="en-US" altLang="en-US" sz="3200" b="1" dirty="0" smtClean="0">
                <a:solidFill>
                  <a:srgbClr val="0466D2"/>
                </a:solidFill>
              </a:rPr>
              <a:t>Qing Dynasty</a:t>
            </a:r>
          </a:p>
          <a:p>
            <a:pPr marL="0" indent="0">
              <a:buNone/>
            </a:pPr>
            <a:endParaRPr lang="en-US" altLang="en-US" sz="1100" b="1" dirty="0"/>
          </a:p>
        </p:txBody>
      </p:sp>
      <p:sp>
        <p:nvSpPr>
          <p:cNvPr id="4" name="Content Placeholder 3"/>
          <p:cNvSpPr>
            <a:spLocks noGrp="1"/>
          </p:cNvSpPr>
          <p:nvPr>
            <p:ph sz="half" idx="2"/>
          </p:nvPr>
        </p:nvSpPr>
        <p:spPr>
          <a:xfrm>
            <a:off x="6096000" y="838200"/>
            <a:ext cx="5791200" cy="5867400"/>
          </a:xfrm>
        </p:spPr>
        <p:txBody>
          <a:bodyPr rtlCol="0">
            <a:noAutofit/>
          </a:bodyPr>
          <a:lstStyle/>
          <a:p>
            <a:pPr marL="0" indent="0">
              <a:buNone/>
              <a:defRPr/>
            </a:pPr>
            <a:r>
              <a:rPr lang="en-US" sz="3200" b="1" u="sng" dirty="0">
                <a:solidFill>
                  <a:srgbClr val="7030A0"/>
                </a:solidFill>
              </a:rPr>
              <a:t>Learning Targets (I can…)</a:t>
            </a:r>
            <a:r>
              <a:rPr lang="en-US" sz="3200" b="1" dirty="0">
                <a:solidFill>
                  <a:srgbClr val="7030A0"/>
                </a:solidFill>
              </a:rPr>
              <a:t>:</a:t>
            </a:r>
          </a:p>
          <a:p>
            <a:pPr marL="0" indent="0">
              <a:buNone/>
            </a:pPr>
            <a:r>
              <a:rPr lang="en-US" b="1" dirty="0">
                <a:solidFill>
                  <a:srgbClr val="7030A0"/>
                </a:solidFill>
              </a:rPr>
              <a:t>* </a:t>
            </a:r>
            <a:r>
              <a:rPr lang="en-US" b="1" dirty="0" smtClean="0">
                <a:solidFill>
                  <a:srgbClr val="7030A0"/>
                </a:solidFill>
              </a:rPr>
              <a:t>Explain the problems that occurred in the Qing dynasty, leading to the fall of the dynastic cycle</a:t>
            </a:r>
            <a:endParaRPr lang="en-US" b="1" dirty="0">
              <a:solidFill>
                <a:srgbClr val="7030A0"/>
              </a:solidFill>
            </a:endParaRPr>
          </a:p>
          <a:p>
            <a:pPr marL="0" indent="0">
              <a:buNone/>
              <a:defRPr/>
            </a:pPr>
            <a:endParaRPr lang="en-US" sz="1050" b="1" u="sng" dirty="0">
              <a:solidFill>
                <a:srgbClr val="002F8E"/>
              </a:solidFill>
            </a:endParaRPr>
          </a:p>
          <a:p>
            <a:pPr marL="0" indent="0">
              <a:buNone/>
              <a:defRPr/>
            </a:pPr>
            <a:r>
              <a:rPr lang="en-US" sz="3200" b="1" u="sng" dirty="0">
                <a:solidFill>
                  <a:srgbClr val="FF0000"/>
                </a:solidFill>
              </a:rPr>
              <a:t>Homework</a:t>
            </a:r>
            <a:r>
              <a:rPr lang="en-US" sz="3200" b="1" dirty="0">
                <a:solidFill>
                  <a:srgbClr val="FF0000"/>
                </a:solidFill>
              </a:rPr>
              <a:t>:</a:t>
            </a:r>
          </a:p>
          <a:p>
            <a:pPr>
              <a:buNone/>
              <a:defRPr/>
            </a:pPr>
            <a:r>
              <a:rPr lang="en-US" b="1" dirty="0" smtClean="0">
                <a:solidFill>
                  <a:srgbClr val="FF0000"/>
                </a:solidFill>
                <a:sym typeface="Wingdings" pitchFamily="2" charset="2"/>
              </a:rPr>
              <a:t>4/30: </a:t>
            </a:r>
            <a:r>
              <a:rPr lang="en-US" b="1" dirty="0" smtClean="0">
                <a:sym typeface="Wingdings" pitchFamily="2" charset="2"/>
              </a:rPr>
              <a:t>GCP Outline</a:t>
            </a:r>
            <a:endParaRPr lang="en-US" b="1" dirty="0"/>
          </a:p>
        </p:txBody>
      </p:sp>
    </p:spTree>
    <p:extLst>
      <p:ext uri="{BB962C8B-B14F-4D97-AF65-F5344CB8AC3E}">
        <p14:creationId xmlns:p14="http://schemas.microsoft.com/office/powerpoint/2010/main" val="2638059408"/>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524000"/>
            <a:ext cx="5994400" cy="4267200"/>
          </a:xfrm>
        </p:spPr>
        <p:txBody>
          <a:bodyPr>
            <a:normAutofit/>
          </a:bodyPr>
          <a:lstStyle/>
          <a:p>
            <a:r>
              <a:rPr lang="en-US" sz="5400" b="1" dirty="0" smtClean="0">
                <a:solidFill>
                  <a:srgbClr val="0000FF"/>
                </a:solidFill>
                <a:latin typeface="Times New Roman" panose="02020603050405020304" pitchFamily="18" charset="0"/>
                <a:cs typeface="Times New Roman" panose="02020603050405020304" pitchFamily="18" charset="0"/>
              </a:rPr>
              <a:t>The Society of the Righteous and Harmonious Fists!</a:t>
            </a:r>
            <a:endParaRPr lang="en-US" sz="5400" b="1" dirty="0">
              <a:solidFill>
                <a:srgbClr val="0000FF"/>
              </a:solidFill>
              <a:latin typeface="Times New Roman" panose="02020603050405020304" pitchFamily="18" charset="0"/>
              <a:cs typeface="Times New Roman" panose="02020603050405020304" pitchFamily="18" charset="0"/>
            </a:endParaRPr>
          </a:p>
        </p:txBody>
      </p:sp>
      <p:pic>
        <p:nvPicPr>
          <p:cNvPr id="4" name="Picture 4" descr="http://www.chinaahistoryofwarfare.com/img/upload/doughtybox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3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673" y="228600"/>
            <a:ext cx="7969827" cy="990600"/>
          </a:xfrm>
        </p:spPr>
        <p:txBody>
          <a:bodyPr>
            <a:normAutofit/>
          </a:bodyPr>
          <a:lstStyle/>
          <a:p>
            <a:r>
              <a:rPr lang="en-US" b="1" i="1" dirty="0" smtClean="0">
                <a:solidFill>
                  <a:srgbClr val="0000FF"/>
                </a:solidFill>
                <a:latin typeface="Times New Roman" panose="02020603050405020304" pitchFamily="18" charset="0"/>
                <a:cs typeface="Times New Roman" panose="02020603050405020304" pitchFamily="18" charset="0"/>
              </a:rPr>
              <a:t>The Boxer Rebellion: </a:t>
            </a:r>
            <a:r>
              <a:rPr lang="en-US" dirty="0" smtClean="0">
                <a:solidFill>
                  <a:srgbClr val="0000FF"/>
                </a:solidFill>
                <a:latin typeface="Times New Roman" panose="02020603050405020304" pitchFamily="18" charset="0"/>
                <a:cs typeface="Times New Roman" panose="02020603050405020304" pitchFamily="18" charset="0"/>
              </a:rPr>
              <a:t>1898-1901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678594"/>
            <a:ext cx="11912600" cy="5179405"/>
          </a:xfrm>
        </p:spPr>
        <p:txBody>
          <a:bodyPr/>
          <a:lstStyle/>
          <a:p>
            <a:r>
              <a:rPr lang="en-US" sz="4000" b="1" dirty="0"/>
              <a:t>Opposed to imperialism</a:t>
            </a:r>
          </a:p>
          <a:p>
            <a:r>
              <a:rPr lang="en-US" sz="4000" dirty="0"/>
              <a:t>Believed that </a:t>
            </a:r>
            <a:r>
              <a:rPr lang="en-US" sz="4000" b="1" dirty="0"/>
              <a:t>Chinese weakness came from </a:t>
            </a:r>
            <a:r>
              <a:rPr lang="en-US" sz="4000" b="1" u="sng" dirty="0"/>
              <a:t>outside influences</a:t>
            </a:r>
          </a:p>
          <a:p>
            <a:r>
              <a:rPr lang="en-US" sz="4000" dirty="0">
                <a:solidFill>
                  <a:srgbClr val="FF0000"/>
                </a:solidFill>
              </a:rPr>
              <a:t>Anti-Christian, anti-foreigner</a:t>
            </a:r>
          </a:p>
          <a:p>
            <a:r>
              <a:rPr lang="en-US" sz="4000" dirty="0"/>
              <a:t>Slogans:</a:t>
            </a:r>
          </a:p>
          <a:p>
            <a:pPr lvl="1" indent="0">
              <a:buNone/>
            </a:pPr>
            <a:r>
              <a:rPr lang="en-US" sz="3600" dirty="0"/>
              <a:t>“Support the Qing, Annihilate the foreigners!” </a:t>
            </a:r>
          </a:p>
          <a:p>
            <a:pPr lvl="1" indent="0">
              <a:buNone/>
            </a:pPr>
            <a:r>
              <a:rPr lang="en-US" sz="3600" dirty="0"/>
              <a:t>"Take away your missionaries and your opium and you will be welcome."</a:t>
            </a:r>
          </a:p>
          <a:p>
            <a:pPr lvl="1"/>
            <a:endParaRPr lang="en-US" dirty="0"/>
          </a:p>
        </p:txBody>
      </p:sp>
      <p:pic>
        <p:nvPicPr>
          <p:cNvPr id="4098" name="Picture 2" descr="http://2.bp.blogspot.com/_e0_yU5qZu9s/TMicmbdokQI/AAAAAAAAADo/DCRbzxoiBrc/s1600/boxer-rebell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73" y="0"/>
            <a:ext cx="2165927" cy="16785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hinaahistoryofwarfare.com/img/upload/doughtybox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00" y="50800"/>
            <a:ext cx="1524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766048" cy="1219200"/>
          </a:xfrm>
        </p:spPr>
        <p:txBody>
          <a:bodyPr>
            <a:normAutofit/>
          </a:bodyPr>
          <a:lstStyle/>
          <a:p>
            <a:pPr algn="l"/>
            <a:r>
              <a:rPr lang="en-US" b="1" i="1" dirty="0" smtClean="0">
                <a:solidFill>
                  <a:srgbClr val="0000FF"/>
                </a:solidFill>
                <a:latin typeface="Times New Roman" panose="02020603050405020304" pitchFamily="18" charset="0"/>
                <a:cs typeface="Times New Roman" panose="02020603050405020304" pitchFamily="18" charset="0"/>
              </a:rPr>
              <a:t>The Boxer Rebellion: </a:t>
            </a:r>
            <a:r>
              <a:rPr lang="en-US" dirty="0" smtClean="0">
                <a:solidFill>
                  <a:srgbClr val="0000FF"/>
                </a:solidFill>
                <a:latin typeface="Times New Roman" panose="02020603050405020304" pitchFamily="18" charset="0"/>
                <a:cs typeface="Times New Roman" panose="02020603050405020304" pitchFamily="18" charset="0"/>
              </a:rPr>
              <a:t>1898-1901</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 y="1371600"/>
            <a:ext cx="12077700" cy="5486400"/>
          </a:xfrm>
        </p:spPr>
        <p:txBody>
          <a:bodyPr>
            <a:normAutofit/>
          </a:bodyPr>
          <a:lstStyle/>
          <a:p>
            <a:pPr marL="548640" indent="-457200">
              <a:spcBef>
                <a:spcPts val="0"/>
              </a:spcBef>
            </a:pPr>
            <a:r>
              <a:rPr lang="en-US" sz="3500" dirty="0">
                <a:latin typeface="Tw Cen MT" panose="020B0602020104020603" pitchFamily="34" charset="0"/>
              </a:rPr>
              <a:t>Resulted in a growth of </a:t>
            </a:r>
            <a:r>
              <a:rPr lang="en-US" sz="3500" b="1" dirty="0">
                <a:latin typeface="Tw Cen MT" panose="020B0602020104020603" pitchFamily="34" charset="0"/>
              </a:rPr>
              <a:t>Nationalism</a:t>
            </a:r>
            <a:r>
              <a:rPr lang="en-US" sz="3500" dirty="0">
                <a:latin typeface="Tw Cen MT" panose="020B0602020104020603" pitchFamily="34" charset="0"/>
              </a:rPr>
              <a:t> in China</a:t>
            </a:r>
          </a:p>
          <a:p>
            <a:pPr marL="548640" indent="-457200">
              <a:spcBef>
                <a:spcPts val="0"/>
              </a:spcBef>
            </a:pPr>
            <a:r>
              <a:rPr lang="en-US" sz="3500" b="1" i="1" dirty="0">
                <a:solidFill>
                  <a:srgbClr val="FF0000"/>
                </a:solidFill>
                <a:latin typeface="Tw Cen MT" panose="020B0602020104020603" pitchFamily="34" charset="0"/>
              </a:rPr>
              <a:t>Nationalism: </a:t>
            </a:r>
            <a:r>
              <a:rPr lang="en-US" sz="3500" i="1" dirty="0">
                <a:solidFill>
                  <a:srgbClr val="FF0000"/>
                </a:solidFill>
                <a:latin typeface="Tw Cen MT" panose="020B0602020104020603" pitchFamily="34" charset="0"/>
              </a:rPr>
              <a:t>The belief that the needs/interests of a nation are of primary importance. Incredible pride in your nation.</a:t>
            </a:r>
            <a:endParaRPr lang="en-US" sz="3100" b="1" i="1" dirty="0">
              <a:solidFill>
                <a:srgbClr val="FF0000"/>
              </a:solidFill>
              <a:latin typeface="Tw Cen MT" panose="020B0602020104020603" pitchFamily="34" charset="0"/>
            </a:endParaRPr>
          </a:p>
          <a:p>
            <a:pPr marL="91440" lvl="1" indent="0">
              <a:spcBef>
                <a:spcPts val="0"/>
              </a:spcBef>
            </a:pPr>
            <a:endParaRPr lang="en-US" dirty="0">
              <a:solidFill>
                <a:srgbClr val="002060"/>
              </a:solidFill>
            </a:endParaRPr>
          </a:p>
        </p:txBody>
      </p:sp>
      <p:pic>
        <p:nvPicPr>
          <p:cNvPr id="4098" name="Picture 2" descr="http://2.bp.blogspot.com/_e0_yU5qZu9s/TMicmbdokQI/AAAAAAAAADo/DCRbzxoiBrc/s1600/boxer-rebell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625" y="3231156"/>
            <a:ext cx="4682975" cy="36293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hinaahistoryofwarfare.com/img/upload/doughtybox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231155"/>
            <a:ext cx="3051048" cy="36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766048" cy="1219200"/>
          </a:xfrm>
        </p:spPr>
        <p:txBody>
          <a:bodyPr>
            <a:normAutofit/>
          </a:bodyPr>
          <a:lstStyle/>
          <a:p>
            <a:pPr algn="l"/>
            <a:r>
              <a:rPr lang="en-US" b="1" dirty="0" smtClean="0">
                <a:solidFill>
                  <a:srgbClr val="0000FF"/>
                </a:solidFill>
                <a:latin typeface="Times New Roman" panose="02020603050405020304" pitchFamily="18" charset="0"/>
                <a:cs typeface="Times New Roman" panose="02020603050405020304" pitchFamily="18" charset="0"/>
              </a:rPr>
              <a:t>Road to Reform</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 y="1371600"/>
            <a:ext cx="12077700" cy="5486400"/>
          </a:xfrm>
        </p:spPr>
        <p:txBody>
          <a:bodyPr>
            <a:normAutofit/>
          </a:bodyPr>
          <a:lstStyle/>
          <a:p>
            <a:pPr marL="548640" indent="-457200">
              <a:spcBef>
                <a:spcPts val="0"/>
              </a:spcBef>
            </a:pPr>
            <a:r>
              <a:rPr lang="en-US" sz="4400" dirty="0" smtClean="0">
                <a:latin typeface="Tw Cen MT" panose="020B0602020104020603" pitchFamily="34" charset="0"/>
              </a:rPr>
              <a:t>China’s dowager empress sees need for reform</a:t>
            </a:r>
          </a:p>
          <a:p>
            <a:pPr marL="548640" indent="-457200">
              <a:spcBef>
                <a:spcPts val="0"/>
              </a:spcBef>
            </a:pPr>
            <a:r>
              <a:rPr lang="en-US" sz="4400" dirty="0" smtClean="0">
                <a:latin typeface="Tw Cen MT" panose="020B0602020104020603" pitchFamily="34" charset="0"/>
              </a:rPr>
              <a:t>Sends ambassadors to study other governments</a:t>
            </a:r>
          </a:p>
          <a:p>
            <a:pPr marL="548640" indent="-457200">
              <a:spcBef>
                <a:spcPts val="0"/>
              </a:spcBef>
            </a:pPr>
            <a:r>
              <a:rPr lang="en-US" sz="4400" dirty="0" smtClean="0">
                <a:latin typeface="Tw Cen MT" panose="020B0602020104020603" pitchFamily="34" charset="0"/>
              </a:rPr>
              <a:t>On their recommendation, begins steps to establish a constitutional monarchy/government</a:t>
            </a:r>
          </a:p>
          <a:p>
            <a:pPr marL="548640" indent="-457200">
              <a:spcBef>
                <a:spcPts val="0"/>
              </a:spcBef>
            </a:pPr>
            <a:endParaRPr lang="en-US" sz="4400" dirty="0">
              <a:latin typeface="Tw Cen MT" panose="020B0602020104020603" pitchFamily="34" charset="0"/>
            </a:endParaRPr>
          </a:p>
          <a:p>
            <a:pPr marL="91440" indent="0">
              <a:spcBef>
                <a:spcPts val="0"/>
              </a:spcBef>
              <a:buNone/>
            </a:pPr>
            <a:endParaRPr lang="en-US" sz="4400" dirty="0" smtClean="0">
              <a:latin typeface="Tw Cen MT" panose="020B0602020104020603" pitchFamily="34" charset="0"/>
            </a:endParaRPr>
          </a:p>
          <a:p>
            <a:pPr marL="548640" indent="-457200">
              <a:spcBef>
                <a:spcPts val="0"/>
              </a:spcBef>
            </a:pPr>
            <a:r>
              <a:rPr lang="en-US" sz="4400" dirty="0" smtClean="0">
                <a:latin typeface="Tw Cen MT" panose="020B0602020104020603" pitchFamily="34" charset="0"/>
              </a:rPr>
              <a:t>It won’t be enough…</a:t>
            </a:r>
            <a:endParaRPr lang="en-US" sz="4000" dirty="0">
              <a:latin typeface="Tw Cen MT" panose="020B0602020104020603" pitchFamily="34" charset="0"/>
            </a:endParaRPr>
          </a:p>
          <a:p>
            <a:pPr marL="91440" lvl="1" indent="0">
              <a:spcBef>
                <a:spcPts val="0"/>
              </a:spcBef>
            </a:pPr>
            <a:endParaRPr lang="en-US" dirty="0">
              <a:solidFill>
                <a:srgbClr val="002060"/>
              </a:solidFill>
            </a:endParaRPr>
          </a:p>
        </p:txBody>
      </p:sp>
    </p:spTree>
    <p:extLst>
      <p:ext uri="{BB962C8B-B14F-4D97-AF65-F5344CB8AC3E}">
        <p14:creationId xmlns:p14="http://schemas.microsoft.com/office/powerpoint/2010/main" val="2978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0"/>
            <a:ext cx="86868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Qing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1257" y="982662"/>
            <a:ext cx="6975566" cy="5570537"/>
          </a:xfrm>
        </p:spPr>
        <p:txBody>
          <a:bodyPr>
            <a:normAutofit/>
          </a:bodyPr>
          <a:lstStyle/>
          <a:p>
            <a:r>
              <a:rPr lang="en-US" sz="4000" dirty="0" smtClean="0"/>
              <a:t>1793: The Qing ambassadors from England arrive, despite Chinese distaste of foreigners</a:t>
            </a:r>
          </a:p>
          <a:p>
            <a:r>
              <a:rPr lang="en-US" sz="4000" dirty="0" smtClean="0"/>
              <a:t>English ambassador brings clocks, globes, air-balloons, etc.</a:t>
            </a:r>
          </a:p>
          <a:p>
            <a:r>
              <a:rPr lang="en-US" sz="4000" b="1" dirty="0" smtClean="0"/>
              <a:t>China rejected these offers due to their </a:t>
            </a:r>
            <a:r>
              <a:rPr lang="en-US" sz="4000" b="1" dirty="0" smtClean="0">
                <a:solidFill>
                  <a:srgbClr val="FF0000"/>
                </a:solidFill>
              </a:rPr>
              <a:t>self-sufficiency</a:t>
            </a:r>
            <a:r>
              <a:rPr lang="en-US" sz="4000" dirty="0" smtClean="0">
                <a:solidFill>
                  <a:srgbClr val="FF0000"/>
                </a:solidFill>
              </a:rPr>
              <a:t>  </a:t>
            </a:r>
            <a:endParaRPr lang="en-US" sz="4000" dirty="0">
              <a:solidFill>
                <a:srgbClr val="FF0000"/>
              </a:solidFill>
            </a:endParaRPr>
          </a:p>
        </p:txBody>
      </p:sp>
      <p:sp>
        <p:nvSpPr>
          <p:cNvPr id="1026" name="AutoShape 2"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028" name="AutoShape 4"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pic>
        <p:nvPicPr>
          <p:cNvPr id="7" name="Picture 2" descr="https://encrypted-tbn1.gstatic.com/images?q=tbn:ANd9GcTu412GtiYuyMknPFnA6_IKjYdPStEAL0kh8C3QvnsTVZ6DTnVsvQ"/>
          <p:cNvPicPr>
            <a:picLocks noChangeAspect="1" noChangeArrowheads="1"/>
          </p:cNvPicPr>
          <p:nvPr/>
        </p:nvPicPr>
        <p:blipFill>
          <a:blip r:embed="rId2" cstate="print"/>
          <a:srcRect/>
          <a:stretch>
            <a:fillRect/>
          </a:stretch>
        </p:blipFill>
        <p:spPr bwMode="auto">
          <a:xfrm>
            <a:off x="7698377" y="0"/>
            <a:ext cx="4317066" cy="6553200"/>
          </a:xfrm>
          <a:prstGeom prst="rect">
            <a:avLst/>
          </a:prstGeom>
          <a:noFill/>
        </p:spPr>
      </p:pic>
    </p:spTree>
    <p:extLst>
      <p:ext uri="{BB962C8B-B14F-4D97-AF65-F5344CB8AC3E}">
        <p14:creationId xmlns:p14="http://schemas.microsoft.com/office/powerpoint/2010/main" val="1722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76200"/>
            <a:ext cx="86868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Qing</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7000" y="762000"/>
            <a:ext cx="7594600" cy="5791200"/>
          </a:xfrm>
        </p:spPr>
        <p:txBody>
          <a:bodyPr>
            <a:normAutofit/>
          </a:bodyPr>
          <a:lstStyle/>
          <a:p>
            <a:pPr marL="0" indent="0">
              <a:buNone/>
            </a:pPr>
            <a:r>
              <a:rPr lang="en-US" sz="3600" b="1" dirty="0" smtClean="0">
                <a:solidFill>
                  <a:srgbClr val="FF0000"/>
                </a:solidFill>
              </a:rPr>
              <a:t>Self-Sufficiency:</a:t>
            </a:r>
          </a:p>
          <a:p>
            <a:r>
              <a:rPr lang="en-US" sz="3600" b="1" dirty="0" smtClean="0"/>
              <a:t>China’s agriculture flourished </a:t>
            </a:r>
            <a:r>
              <a:rPr lang="en-US" sz="3600" dirty="0" smtClean="0"/>
              <a:t>due to rice, maize, sweet potatoes, and peanuts</a:t>
            </a:r>
          </a:p>
          <a:p>
            <a:r>
              <a:rPr lang="en-US" sz="3600" b="1" dirty="0" smtClean="0"/>
              <a:t>Mining and manufacturing provided work </a:t>
            </a:r>
            <a:r>
              <a:rPr lang="en-US" sz="3600" dirty="0" smtClean="0"/>
              <a:t>for Chinese laborers</a:t>
            </a:r>
          </a:p>
          <a:p>
            <a:r>
              <a:rPr lang="en-US" sz="3600" dirty="0" smtClean="0">
                <a:solidFill>
                  <a:srgbClr val="FF0000"/>
                </a:solidFill>
              </a:rPr>
              <a:t>This self-sufficiency meant China had no need to trade with Britain, </a:t>
            </a:r>
            <a:r>
              <a:rPr lang="en-US" sz="2400" dirty="0">
                <a:solidFill>
                  <a:srgbClr val="FF0000"/>
                </a:solidFill>
              </a:rPr>
              <a:t>which made Britain sad. </a:t>
            </a:r>
            <a:endParaRPr lang="en-US" sz="3600" dirty="0" smtClean="0">
              <a:solidFill>
                <a:srgbClr val="FF0000"/>
              </a:solidFill>
            </a:endParaRPr>
          </a:p>
          <a:p>
            <a:r>
              <a:rPr lang="en-US" sz="3600" b="1" dirty="0" smtClean="0"/>
              <a:t>What should the British do? </a:t>
            </a:r>
            <a:endParaRPr lang="en-US" sz="3600" b="1" dirty="0"/>
          </a:p>
        </p:txBody>
      </p:sp>
      <p:sp>
        <p:nvSpPr>
          <p:cNvPr id="1026" name="AutoShape 2"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028" name="AutoShape 4"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pic>
        <p:nvPicPr>
          <p:cNvPr id="119810" name="Picture 2" descr="https://year9historynicholasjoeng.files.wordpress.com/2014/04/superstock_4069-528.jpg"/>
          <p:cNvPicPr>
            <a:picLocks noChangeAspect="1" noChangeArrowheads="1"/>
          </p:cNvPicPr>
          <p:nvPr/>
        </p:nvPicPr>
        <p:blipFill>
          <a:blip r:embed="rId2" cstate="print"/>
          <a:srcRect/>
          <a:stretch>
            <a:fillRect/>
          </a:stretch>
        </p:blipFill>
        <p:spPr bwMode="auto">
          <a:xfrm>
            <a:off x="7899403" y="160338"/>
            <a:ext cx="4048125" cy="6553200"/>
          </a:xfrm>
          <a:prstGeom prst="rect">
            <a:avLst/>
          </a:prstGeom>
          <a:noFill/>
        </p:spPr>
      </p:pic>
    </p:spTree>
    <p:extLst>
      <p:ext uri="{BB962C8B-B14F-4D97-AF65-F5344CB8AC3E}">
        <p14:creationId xmlns:p14="http://schemas.microsoft.com/office/powerpoint/2010/main" val="38329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86868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Opium</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900" y="762000"/>
            <a:ext cx="7607300" cy="5791200"/>
          </a:xfrm>
        </p:spPr>
        <p:txBody>
          <a:bodyPr>
            <a:normAutofit/>
          </a:bodyPr>
          <a:lstStyle/>
          <a:p>
            <a:r>
              <a:rPr lang="en-US" sz="3600" b="1" dirty="0" smtClean="0"/>
              <a:t>Habit forming narcotic from the poppy plant</a:t>
            </a:r>
          </a:p>
          <a:p>
            <a:r>
              <a:rPr lang="en-US" sz="3600" dirty="0" smtClean="0"/>
              <a:t>Central narcotic of heroine, hydrocodone, morphine, oxycodone</a:t>
            </a:r>
          </a:p>
          <a:p>
            <a:r>
              <a:rPr lang="en-US" sz="3600" dirty="0" smtClean="0"/>
              <a:t>18</a:t>
            </a:r>
            <a:r>
              <a:rPr lang="en-US" sz="3600" baseline="30000" dirty="0" smtClean="0"/>
              <a:t>th</a:t>
            </a:r>
            <a:r>
              <a:rPr lang="en-US" sz="3600" dirty="0" smtClean="0"/>
              <a:t> Century: </a:t>
            </a:r>
            <a:r>
              <a:rPr lang="en-US" sz="3600" dirty="0" smtClean="0">
                <a:solidFill>
                  <a:srgbClr val="FF0000"/>
                </a:solidFill>
              </a:rPr>
              <a:t>British merchants smuggled opium into China for non-medical use</a:t>
            </a:r>
          </a:p>
          <a:p>
            <a:r>
              <a:rPr lang="en-US" sz="3600" dirty="0" smtClean="0"/>
              <a:t>By 1835: </a:t>
            </a:r>
            <a:r>
              <a:rPr lang="en-US" sz="3600" b="1" dirty="0" smtClean="0"/>
              <a:t>Up to 12 million Chinese became addicted to opium</a:t>
            </a:r>
            <a:endParaRPr lang="en-US" sz="3600" b="1" dirty="0"/>
          </a:p>
        </p:txBody>
      </p:sp>
      <p:sp>
        <p:nvSpPr>
          <p:cNvPr id="1026" name="AutoShape 2"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028" name="AutoShape 4"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pic>
        <p:nvPicPr>
          <p:cNvPr id="4" name="Picture 3"/>
          <p:cNvPicPr>
            <a:picLocks noChangeAspect="1"/>
          </p:cNvPicPr>
          <p:nvPr/>
        </p:nvPicPr>
        <p:blipFill>
          <a:blip r:embed="rId2" cstate="print"/>
          <a:stretch>
            <a:fillRect/>
          </a:stretch>
        </p:blipFill>
        <p:spPr>
          <a:xfrm>
            <a:off x="7985974" y="247650"/>
            <a:ext cx="4091726" cy="6305550"/>
          </a:xfrm>
          <a:prstGeom prst="rect">
            <a:avLst/>
          </a:prstGeom>
        </p:spPr>
      </p:pic>
    </p:spTree>
    <p:extLst>
      <p:ext uri="{BB962C8B-B14F-4D97-AF65-F5344CB8AC3E}">
        <p14:creationId xmlns:p14="http://schemas.microsoft.com/office/powerpoint/2010/main" val="128483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Opium</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762000"/>
            <a:ext cx="7670800" cy="5791200"/>
          </a:xfrm>
        </p:spPr>
        <p:txBody>
          <a:bodyPr>
            <a:normAutofit/>
          </a:bodyPr>
          <a:lstStyle/>
          <a:p>
            <a:r>
              <a:rPr lang="en-US" sz="3300" b="1" dirty="0">
                <a:solidFill>
                  <a:srgbClr val="FF0000"/>
                </a:solidFill>
              </a:rPr>
              <a:t>Opium abuse began to worry Qing Emperors</a:t>
            </a:r>
          </a:p>
          <a:p>
            <a:r>
              <a:rPr lang="en-US" sz="3300" b="1" dirty="0">
                <a:solidFill>
                  <a:srgbClr val="0070C0"/>
                </a:solidFill>
              </a:rPr>
              <a:t>Lin </a:t>
            </a:r>
            <a:r>
              <a:rPr lang="en-US" sz="3300" b="1" dirty="0" err="1">
                <a:solidFill>
                  <a:srgbClr val="0070C0"/>
                </a:solidFill>
              </a:rPr>
              <a:t>Zexu</a:t>
            </a:r>
            <a:r>
              <a:rPr lang="en-US" sz="3300" b="1" dirty="0">
                <a:solidFill>
                  <a:srgbClr val="0070C0"/>
                </a:solidFill>
              </a:rPr>
              <a:t> (Qin Advisor)</a:t>
            </a:r>
          </a:p>
          <a:p>
            <a:pPr marL="0" indent="0">
              <a:buNone/>
            </a:pPr>
            <a:r>
              <a:rPr lang="en-US" sz="3200" dirty="0" smtClean="0">
                <a:solidFill>
                  <a:srgbClr val="0070C0"/>
                </a:solidFill>
              </a:rPr>
              <a:t>“</a:t>
            </a:r>
            <a:r>
              <a:rPr lang="en-US" sz="3200" i="1" dirty="0" smtClean="0">
                <a:solidFill>
                  <a:srgbClr val="0070C0"/>
                </a:solidFill>
              </a:rPr>
              <a:t>By what right do they use the poisonous drug to injure the Chinese people? I have heard that the smoking of opium is very strictly forbidden by your country; that is because the harm caused by opium is clearly understood. Since it is not permitted to do harm to your own country, then even less should you let it be passed on to the harm of other countries”</a:t>
            </a:r>
            <a:endParaRPr lang="en-US" sz="3200" dirty="0">
              <a:solidFill>
                <a:srgbClr val="0070C0"/>
              </a:solidFill>
            </a:endParaRPr>
          </a:p>
        </p:txBody>
      </p:sp>
      <p:sp>
        <p:nvSpPr>
          <p:cNvPr id="1026" name="AutoShape 2"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028" name="AutoShape 4" descr="data:image/jpeg;base64,/9j/4AAQSkZJRgABAQAAAQABAAD/2wCEAAkGBxQSEhUUEhMWFRUWGRgWGBcYFx8YIBgaGR0XGBgcGhwcHCggHB8lHhsaITEiJykrLi4uHB8zRDMsOSgtLiwBCgoKDg0OGhAQGi8lHyMsNDc3Nzc3LDcuNS0sLC0sMjc3LDIwLzQtNDIrKzYsNy8tLS0sMS0sLCw1NCw3Ly4sLf/AABEIANUA7QMBIgACEQEDEQH/xAAcAAEAAgMBAQEAAAAAAAAAAAAABQYDBAcCAQj/xABMEAACAQMDAgQCBwMHCQUJAAABAgMABBEFEiEGMRMiQVEyYQcjQlJxgZEUobFVYnKSwdHSFRYzU4KTorLhQ3OUlcIkJTREY4Ols/D/xAAaAQEAAgMBAAAAAAAAAAAAAAAAAQMCBAUG/8QALREBAAICAAMHAgYDAAAAAAAAAAECAxEhMUEEBRITYaHwIpFRgbHR4fFCccH/2gAMAwEAAhEDEQA/AO40pSgUpSgUpSgUpSgVD9RdT2tiga6mWPPwr3Zv6KDLN+QqM6x6kkieOzslEl7OCVB+GGMcGaX2UHsPU8fI+umeiIbVjPMTdXjcvcy8tnn/AEYORGvJAC+mBk4oId/pAu5f/gtHupV9Hmxbg/Mbs8YrZt9S1yT/AOSs4f8AvJ2b/wDWDVh6j1SaBV/Z7V7l2zwHWNExjmR2PlHPoCTg1VekNd1O/tzd4tViZZvChVX3uyB1TMhcKoLgc47e3egkxb6y/wAU9hEPZYZZMfm0i14fp3U3+PVyo9orSNf3sWP769dOdRQwCKwuboPeQ24eckkgbVBctIeCQOeTnHJrz0J12uqTXSxRFIoDHskbOZA+/nbjy/CCOc4I7UGoeg7skk61e8+wUfuHFel6DufXWb7+sv8AdV6qmdV9RXYvI7DT0g8d4TO0k7HaiBtnwqMk5+f5UGE9B3H8s3/9Zf8ADWRuirr01i8/SP8Aw1ran1mdIFvFqcxuZbhmPiRRLGsSjw18w3ZIyxOe/fjtXzQup72R9Rtgkc91azfV728INDLuaPJVCCVHHYZBHPqQ2/8ANTUF+DWZsj79vEw/MY59K24NM1VRg6hbP82sjn/hnAqA6P1rWb5vGJsI4FleJkCyMx8Ntr48344Ofbipm260S4s9QnjDR/sbXMZOQSTCpZXXII5GDgg4Pv6hkudL1VhhdQt4z95bIk/8U7D91Qs3RerscnXXH4Wyr/BxURp+u3dv/kuf9ue4S/aNHtpVTcviDzPGUUHCHjOMcitzSZrrU5LiZdUa0jFxJDDCixnMceFDebkljuPr+nFBsp0Tq4ORrr/nbKf3F63JOmdYIx/ltR8xZRg/81S+qatJZtp8JbxjPL4EkjjDHEbtuAXCglgM8YxnisHX/U0mnJBcBFe38UR3PB3IjghXXHHB75znIHrkBDv0nrXprmfxtIx/aa8roGvp8OqwSfKS3UZ/qrmpfQermvdQnht1RrW3QB58k75mPCxkHBUANn5j9bdQUW3vtdhXM1rZ3WPSGZomP+8XaT8uK2dA+kS3nlFvOktncngQ3C7Nx7eRuzfLsT6A1ca09W0qG6iaK4iWWNu6sM/mPUH5jkUG5Sqv0pcSQzTWE7mRoVSWGVjlpLdyyrvP2nRlZC3qNh7k1aKBSlKBSlKBSlKBWK6uFjRnc4VFLMfYKMk/pWWqh9LV0Y9JuyO7IIx/9xljx+e7FBrfRfZtJHLqMw+vvnMgz3SBSVgjHy2gH55HtV4rV0q0EMEUSjAjjRAPYKoUfwraoIPrXUVgsblmkWNvBl2bmC5fY20DJ5OccVGfRVdwNpttHDKkhiiQShWB2Ow3MG9jkn9KmtV6btLl1kuLeOZ0G1TIobAzngHjvW5YafFAmyGNIk77UUKP0AoOIaR0bPf3dvKVZbadZLq4l7eIk0zusQPclkSIH2Un5A3j6JYWJ1G4YY8W9lVPbw4vIgHyHKgfzav4FYrW1SJdsaKi5ZsKMDLEsxwPUsST8zQZq4n1jexRa7cS3N7JZCO3iSNohueQN5ioG1uM5zx7V2ytG40a3klWaSCJ5VxtkaNSwx2wxGeKDn3WXTx1G4tBtZ4prKdRK6YKPiN42fAARt204wM+YYqM+hi7nnv7ySaNlZYYIJmPrND9Wc443EKSfauxV5VAM4AGTk49T70FM+iqykgt7iKVHRlu7jG5cblJBVh7gg9xxVJ6M0ydNB1ZHVjK0t0OBy5VER8Ad/MrDHyNdrr4BQcN+i3RhZ3tubuJ5GubaNrOdgx8JtmZYSDwhGWAPt/TwI3piYwqttcdOtdy+K4edosE7n45aI8DPcuB88V+haUFG+kuC4BsZ7a1a5a3n8QxKdvGxh3wcc45waw9STT3WiXrajarbnwnZYlk3sNnnjLMBgHeFOBngc98C/1jnhV1KOoZWBDKwyCDwQQeCKCm/Q7ogtdLg4w8w8dz7mTlc/gm0flV2rzFGFAVQAoAAA4AA4AFeqBSlV/qPXWhmtbaHBnuZMcjISGPzzOefujaPmw74xQampSbdZs8fbtbpD+Ae3cfvFWuqdqMG7XbVgfhtLgkew3xKD+Zb91XGgUpSgUpSgUpSgVUfpUhD6bICMjxLfP++iq3VCdbaUbqxuIVzuaMlMffXzp/xAUEnqF2IYpJWBIjRnIHfCgscfpXI9K6h1q+h/yhBJFHF4qxxWqRiUyAyLG3iN3QKDktkcAnCjBro+j9RQXGnpeSMqxPFukLdlPwyK34NlT+Fcv6mgt9GuIr/S7mPZM6rLZJIHEyMfiiUH0zx6AkYOOCF86r61e3uEs7S1e7u2TxTGrBFRM7dzue3Pp+8ZGd467La2qTaiqLI8qRhIMsB4rqiDLYyRnJPbg4z68u6oudnUNwZL82CG2j+tCgsyfVExrnO1iQTkAnyn3q1fTBcLb2VgSzNGl5bFmYl2ZEWRiWJ5YnbnPrQXjqXVDaWs9wE3+DG0m3dt3bRnGcHH6VUeloNTvmhvLq5SG2ZUmjtrfOXDAOviuRnGCMqCc/KvvU3UUd/ol7PAsixmN1VnXbvAxllGSdvcZOOxra+ivQFgsoJzJLJJPbwEmR9wRNgKxxjsqDPA70F1qj6z1bdSXz6fpsMbyxIHmmnLCOLcAVGF5Y4I7H39iRvP0JA1+L55bh3U7ljaXMaN6FVxkY9s4+VUz6ULaKzvFvLW8Fnesm5kdX8O5RSFwSFK7uACPXg8fFQXfQ9Ruom2ao9qryyCO3EAf6zCF2yGJPofbt8xW3d9U26LeHcWayUvMgGGA2eIMbsA7h2OcE1yCfrp7mbSdSniMMUM81vKwyUDOqedT3wVJ45/0bd6zTyPdWuv6jGCIbgRxQkjG9IcI7DPpt/tHpQW7SNU1rUESaJbSyt5AHRmzPIVPKnAIXkehwaw3XUGr3d3dW2ni0jW1dUaWQs24sMjHlIB4ORg4PGT3M90V0ebNIS93dylI1URPL9WvlxtEYAGB6ZzjAqo9D9JRXc+qSTtMCNQuFAjneIcHOSEYZI3cGgs+mazNaXNrYXc37Vc3PiyvIAsaxKoyqqqr5gSrAE88MfYVpP9KkTX4tIIGmQSrA8wdRh2JH1cfxSKuDuYYwAT2wTGavaM/VNtgnyWZbPfAxOg/ewrV+h957B5NNmsZvE8d3a4Vfqwu1AGLt3Hl4x3yOM5oOiaf1NDN+1ldwFpI8chOMEooZivPYcjnHaofpfWtRvHinMNrHZSDeD4jvIVKnbjygA5xkED1qq6FY3FrpeuGZGSUy3bgkfEDGDvX0IOScj51I/QtLbSW6eBeXM0kUMazQuzeHEzjsilAvdWwQTxQTWjfSRaXNzPaqJEmhMuA4AEvhFgxjIJ+6Tg4OPwOI2Xr27fTl1C3s4Wh8MyPuuCGUoWV1C+Fg4I4Oefaqpr3SsyabJdxq0d1Z3d1KjEbS8JlbfnPdcebngjd96tjSEYdHv3yY5j+Rnb92OaC1dO9ZajcLG7aO4ikVXWRLmI5VwGU7XK+hBxnNeuloTdatf3rcpBiwg+WzDz/8Zxn5kVYun1W1sLZZXVFht4VZ2IUDaiqSSeB2rd03T47dCsYwpeSU5OctIzSOST82P5YoK1prCXXLthyba1t4PwMrSTH9QF/QVcao30VuZ1vL04xd3UjRkesMWIo/+VhV5oFKUoFKUoFKUoFKUoKDf6bJp088iQm5066Ja4tlQO0LsAHkRPtxsM7k7+uMVqdN9OdPmcXNqYDIhDhTMfq2zwfCdvKQQcAjgjgDArpNRuo6Ba3BzPbQSn3kiVz+pGaDXv8Ap2yu3WaW3hndcAOVDcA5AJ9QD6H3qXliVhhlDD2Iz/Go/SenrW1LNbW0MLMMExxqpI9iQO1SdBp6hexQqgkICyOkKjGQWc7VXHse1ZLe6jZnjQjdFtDKPs7gGUe3bFUXXeoBKYFmwjwXy7xyBsj8Qhu/bj+31FaNlrMyRMIc/td7M0mOCY1zsVe2OSrYPooLegzrz2isT89Pfc6UTnjfz099y6hWG7tI5V2yoki/ddQw/QjFRWr6bdvbJHbXgglUKGmaIS7sDB4ZuCTznn+2q0Olta/lwf8Ag4/lWwvXeTTomi8FoozFjb4ZQFMe23GMfLFZo4VVQqqAoGAoGAB7AdsVXkkubVLSOa4Fy8k/hSSNEse5WjlcbVQ4UgqOeeM/jUfFFdXlzeGK+mt4oZVhRUjhYFljjaQ5eIn4mx3PIPPoAuleUQDOABk5OB3Puapdx0tqZ+DW3H9Kzhb+GKx/5s6x/Lv/AOPh/wAVBd/CXdu2jdjGcc49s+1e6o/+bWsfy4P/AC+H/FXw9M6x/Lg/8vh/xUF4YZ4PIrBZWMUIKwxpGpOSEUKCffAHfiqY/TWs+mtqfxsIh/aa8npvWv5bX/wMXz/6UF7dAQQQCCMEHkEHuDWGGxiSMRLGixAbRGFAUD22gYx8qpQ6X1k/FrgH4WMX94rbi6Uvz/pNZnPvsghT/wBJoJ/qLRoLy3eC5XdE2Cw3FfhIYHIIIwRVb17Wv2zOn6a29mHh3FwnKW0XZxu7NKRlVUcg8nGK8v8ARnDM2b27vbwf6uWfEfy8iBcfrVv03ToreMRQRpFGvZUUKPmcD1Pv60DStPS3hjhiGI4lVFHfhRgZPqfnW1SlApSlApSlApSlBVYurnbxSLVmWOSSLasi+ITGxUko+1RnG4DfyCD61MaXrsFwdqPhx3jcFHGOCdjAEj+cMj51SLOBi000WBIbi6VlPCyhJ5VXcRkqwAGHGeOCCMAe3vVm4aAkpgtGcCSMnsQP4OjEd8E0HRqVTtN1uVBlGNzGO6MdsqfgWxuP818H13elaeu/SC8A3Jbbo848QucZHLJINoaF9vPmB+WRzWNrRWNyi1orG5XqWVVxuIGSAMnGSewHzrBqV/HBG0krBVUepxk+gGe5PoK5drPUZMM6Fi8cvh3NsWOSh8Rd8JOc5VwxHfAXvgitvrzVfGnjiwXgkWNFUgbXM5KhwRz8JYYbHwt2zk62btUUpNqxvX/d/wBs+z+HLfUzqEN1TfwXcqzJGwYqpYMSqbgTuIfsVxH3IGQuRkNXjQrGZ7hY4neETLw4Vm2j7Q3Id2CRywZBwFye1Q9wsu7dIWUZUFxyh5jByB243DBwOTXUfozdjDKM7o1YbW3lssyh5MAjy5LbuDjzemDXJ7LM5+0bmefHhvXz3Wdt7rx0mMlJmOPH13+iwdP6MtpF4au7ksXZnYkliAOPRRgAAD29SSTJ0pXoIjUahREajUKd17qaQS2bSfDC1xeN/Rggkj49Ml54xj1zUr0Xp7wWcYl/0r7ppv8AvZWMj/oWx+QqjHOra5IoGbSyEaSN6O6N4nh/nKEJ9MW4966rUpKUpQKUpQKUpQKUpQKUpQKUpQKUpQKUpQKUpQUbTE2+KMYxcXXHyM0jD9xB/Osl3ZrJjcCGXlWU4ZT8iP4dj6g1sXEe2ece7hx/tImf+INUdq9zhfDCszuPIFO3Jz94HKgdyfb3JAIaMjsrhSDKTuxJGNkgCnBLqcKwyO4PODhaQX0bv4cpUsw28jw2dPuyRtgj5HHfkY9d2yhW3UB23SPx2JLkDhUUZYgDgAZOBWzq2izT2027bEvhyEK+NzMFO3cTlY19+5x93FByvVV8B2gJPhxbpFDDBCkxnn5gAA/urDBqDgRnAOzwyAfvKzqg/Dlq1A6kBsKExtOF24Xaq7JAPhwB3+QzjuciRldrEZyzE5bKhCS2eB3AyBz6+mOfPZJiZnTn5sdsV56ceCdtBIjqyu5XZ4s4JAUE8jnB2/ECR+HvXTugdU8ZZEiT/wBnh2xpLgjx5BnxnAPZd3YD/oORWbGWXdIsjiU58OPguM7guRyCTzhQSB2HAq+WKXc2wG5gtLdMKLeBs4HtI8bbgfcBxnPcVt93461mbRz+fu357ZbNEV46j+vnrt02oHrTVnt7Y+AN1xMRBbr7yyZAP4KMuT6BTUpp80ZXbG6NsAB2nOPx5JH51kktEZ0kZQXTcEYjld2A2PbIAFdZKJ6M6bTT7VIEO5uWkk9ZJG+Nz6/IZ9ABU5SlApSlApSlApSlApSlApSlApSlApSlApStbUb5IInllYKiAsxPoBREzrjL1fXscMbSTOscajLMxwAPmTXPtS+lPzH9mtTIg+3LJ4W4e6qEZsf0sH5VUOouoJb+TxJcrEpzDD6IPRm+9IR6n4c4GOSY2jidq72mLeHD915tNZuL3N5EqL8MZty2Q4QMSd+wMjlmOCRgqF48wI2+lLCScswj8MhikkjbTtIOWjhUEg4JPmOBkk+Y7hXNo53t2DwzGEnCnBGG9hhgVz6DKnA4GK39A1a4spPFikLEsWljY+WbJy24dg5yTvHOT6jy0bde9MExWZnm7lp2lxw52DLH4nblm7nlj6cnAHAzwBUZ19deHYXB++vhD8ZSI/8A1ZrN/nTbfsa3gfMLAEdgSc42YYjDAggjPBBrmXWPXDXUSp4SCDxgTLHIXC7VOEmUopQ7yrA9uB8zVeWZilpj8HTpqbQrU1qCdwJV+24e3sR2YfI9vTFan7OU7ow/nRE4J75MfbP5NS3vnadk4K5Ix6rt9Tz2/I/EKmtOsHuJUgi+OQ4yeQijlnPyUenqdo4zXnfKy1tWk85iPd0fFiyVmekTPs2Og9IknvIXAkmhVmEhkhTYFKtuGTGOScDAOea7oBitTSNNjtoUhiGEQYHqT7lj6sTkk+pJNblegwYYxU8MObPh/wAYiI9HwqM5xyPWvtKVcgpSlApSlApSlApSlApStbUpJFicwoHlCnYrHaC3puPoM9/lQY9S1eC3XdPNHEoIGXYLyew5Prg1txuGAIOQRkH5Gqda/R9Cq+JITNenLvdOAXMjAAlMgqgXGEUDCgD551NHlNneRW/jLHFMxCxGCR2eQJzvuDIRuO0nJGSABzjNBfqUpQKq/UfVD2c6CSHNsVUtKCSQSWDAALjK+U7c5YMcZIwfvXvUi2cSBmZPGcR+IBnYMguePNu25A2gkHnGASKympTXQEccsy28yS4aTw3EoUmMhO8hGe4JDY+7xQXGz6vspCqrcIGYhQj+RiT8PlbB5yMcc5Fc++l7XGmnSxjJ2R4lmYDI8Q8xRtyOAPOR65T3ra0ezhjEga1eZoH8rxSbRMQBKA6NJjyuSn2uFAPbFUCad2lldstMXJnXkeYk5257Y+EfJQPSkNDvDLOPF9PX7PcU+Ttbhvb0PzU+tZq04kRlVFXKjg5PK+3fnPzr6kjDt9YoOP5wx3+TYrLTzNqR0+ft+bV1qzZ8MpXABDBs45xjtz+NfdJuMfVsT64yexHxL+XJHyz6AVvhlkHv7jsR+I7iozVrbawcHG4gE+zj4G/gp/2aRx4L8dvHXyrfPn8JbQdantZZoI0d4bhgQq7siQ7SXTGSGBOGAxlWB+zXQrm6httNa8IWSaVRCodBkyEsuyQEAts85Ib0VqrfSyXKWv7akcPgwTNO+/LPlYhDJtVTwigswyd7d9vYGW6xhF7f2VinwjM8xUeUtL53PJJVggfGT/2yioiOL0mHxUwV3PHUfdj6R+jqOWySaaaWCSXzKUKD6scICHQg5GX4wfMParZ0R0qlpJO4dpiSqJI5UnZtVmXCKAvnznjnC+wqw6hpMUyKjr5UKsoBK4KFWXt6AqOPlULpt+LUyftNu8OW81wAHjkAyEYsjExgKBkyKoHvWE0rNvHqNtqu60ikTwWilKVkFKUoFKUoFKUoFKUoFKUoKr1L1gLa4S1RYzK6GUtPOLeJUzt+MqxZs/ZVTxzxUPcaoLq5tg99YRsj8JFcNKZN427QuUDE54yDg4OOKvN/p8U67JoklX7rqGH6EVSfo9to1ubyOS0VLiOXzPGqeEq4DQRxEAMMI4PKjJLHPoAuek2Jhj2GR5fM7bnOT5mZgv4LnaPkBVO6i1XwtU3vazzpbWviqYlXCNI0gkd2d1XISMBRknl8d6vtUuK1k1Ka7Elw62SS/s4gRVUTeGqibe5UvtMhZCFIyEI9TkLdZXIljSRc7XVXGRg4YAjI9DzWaviqAMDgDivtBhu7RJVKSorqe6soYH8jWP8AydD4axeFH4agBY9g2gDgALjArapQc5+lG2S1hge1RYGkuEjd4vqzt2SNg7cA/CBzXN4oiCzMxdmJJZsZOST6ADuSfzruPW+iftlnJEv+kGJIj7SJ5k/I/CfkTXDrabeucEEEhlPdWHDKR6EHijhd8eZExx+mf1fJrcNzyG9GHB/6/gax+fBVhuByNyHaRn5eh+YNbVV2bWJfIRgbiuFC5J3ZOBk89gMj39KyjcuVhpfJwjonGh5UYBUDGTnI9sGt+y6fW4tLm4nZltoldIsHzT3HZAvuqvgAfab5Kcxui6TcXVxHDkq0px8XwIOXchRt8q5xnOWKjPNdd0zTo5bhIogBa2I8GFRyN6jZK+c8leYsnkHxfeol1u7eyRM+Zbjrl/v8VV+j7QLuSxugG8KK4XaquuA7EbXk+9tK4UHjO3PIxmF03W3hj1DVNpDfUwoy7WKCZ1EmM5UlI0jCk5UnHpXeMcYqiT9Mx2kyw20CyW1ykvjW0j5UspiKeHvyAwBfAOBgdxtFTM7269cfhisRyhX9I6kN+C9kLqZrYrNDI6qSjujI9vNllDq4BO4Egbhyu1au9zaXl3E0FzHBBHIpSVopmlZkPDooaJAu4ZG4k4zwCeQ6L6cSyE3hwi3SVwwhVy4XCgEkk43Me+OMBastYrSlKUClKUClKUClKUClKUClKUCqct1Bb6pdStPFGjQW4mDuE2yBnER82AdyNjj7o96uNUPXemFuruWRCGlXYnfhMiEndxw+1TjnOH+dBt6t16ixO9pbzXOPKH2mKIsThQskgHiEnAAjDk5HvUx0dYLBZQIsiy+Te0qnKyPITI7qfUMzFh8jXm3015bgXFzgCMkW8IORHnKmVz2MjAkccKpIGSSTrdLfUzXdn6RyCeIf/RuNz4/2ZRMo9gFoLJSlKBURZxu8pl3tt8SRdu44CoDFt29smQM+cZ7DNSF5ceGhbazn0VBksfQD0/MkAepFRvTXjlXefauZJdsS87B4jHzv9pvwwADjnuQmapXWHQKXLme3YQ3B+PI8k2O28DkN6bxz7hsDF1pRhkx1yV8No3D8+apYT2pxdQvDj7fxRn8JB5fybB+VRUEVuW3p4W73BHf8jjPzr9LkVD67DFFGZRBE8wwsW5BzK5CRruxkAsRk+gyfSjmW7ppufBaY2530pmxtL3UZFxIu63hVuOVbYc+26YhT8kBq5dO3tpaWkZe6h27QviNKp3EDLEsTyx5Y/jVI6o6Je8kmmtY498bKjDAQyuV8V3zxl/OgyTx5hniqTaaZcxGVWhKNt80cqEltxIGwFQWJZcAjPpWUViY5tus+TrHWs6iH6HXW4eBuO4qGCbSXKtnBCAFiOD6ceuK1tScSS2TocjxnOR7eBOD+/HFcJTVbhBGv1gdiwLlm3yqcqVySSPKQu4HIHtVv+iy8kkvXjx4cMUby+Gedkr+EgJJAbzLvOM/P3zE1mI2tpmi0xGp+0uwK2e1fa8Qx7VCjPHvXusK71G+a+efApSlZIKUpQKUpQKUpQKUpQKUpQQ3U+pvDGiQ4NxcOIYcjIDEFmdh6rGis5Hrtx3Irb0bS0toVijyQMlmblnc8u7n1ZmJYn3NRFqvj6nLJ3S0iWBflLNiWX8wghH+0astBVOuuozZiEh0TdNChZyAoVnG/cSQABGHOfwrVg1qC41WBrOVZ/qJo52iO9VUGN4dzL5c7t4Az9pqz/SYoWxuHGNwhmIPsQjEH8vesnTU5N/eJtCqIbJ1xx8azZ4/FaC1UpSgxXMhVGYAkhSQAMk4GcAev4VDdI6o9xG5cxvgr9ZFG0aMWUMyjczbiudpYHBPHBBAl71wsbln8NQrEycDYADlvMCOO/IxxVb6HuruXxHvN4BCeACgQNDztkYDJWZ8ZZD8I24AyaC10pSgg+qL2WMQpC6xtNIY9xAJ4illCru8u5igHPGN3rio60uXJSW/urf6gn6qFSqrN4ZLBpHkPi7ULEAKuM5PIGLPdWqSrskRXU4O1gGGRyOD86qepdBWYLzBXwqu3geIxhJIyfqycKD6hdoILA8Egho6PcZnuHt2b9mdhIhYEHxJMtOFz3jyQR7MXHYDGtcXN1DPE+9LpYyMLNhJF8QtGMSopBGcY3Lnjk9zUraT740c48yq3y5AP6VG6Vo0t9unNy8KyoGhRUQqYSziNpARuYuPrOGUqGA7gmgyXlpA7F2sJtzcnbLHtBznKkvujOcElAucDOa3+kbTdJdEr4JCxxLGJPEwmZJN7MQPM5cgjkAIoBOKjmvZrWVLe9UeYAR3K8RyngYYHmJyeMHIJIAOWArJdyG1uEvRnaq+FcD3gJ3b8e8Teb+iZB3NY2rFqzWeUpidTuF/UYAFfa+IwIBBBB5BHOQfavtZRwQUpSgUpSgUpSgUpSgUpSgUpSgq3QMyGGc+IrSG7ujLzyreM6qGHcEIqDHsBVm8VfvD9ao/XGmWhurYTWkUjXPiJ4hUZDRr4ihuMtlQ3OeMD34gr3pzSo2Cyx28bN8KtJsLfgC4z+VBduubMT2kke8IJEkjLnkLuUjd+A71X7vUnsrpp0jE8dzawlPMY+LVZpJCSVOPI/APckA7eTWxa6XEkHgRKEiIYAL/PzkjOfesWm6Ve3VpDbTCBIFQRPcI5eWaJRsZVUoBEXUYZtzcE49CAvkEodVYdmAYfgRkV7ryiAAADAAwB8hXqgxXVssilHUMpxkHscEEZ9xkdvWstKUClKUCoTq7VBDbsq4M0waKBD9uRgfz2qPMx9FBNaur9ZwRkxW7pc3JO1YUcHDckmRhkRqoGSTz7AkgGstJJ4xAIutRkUD1VIUJ4z38GEEZxyzkfaPYMslp4pj0+InGxfHYZ+rt1G08js8mNijvyzfZqUsupWklc2tpLINqRqcqiYVTICHBI58QD8iOCCKXE0OlWso8dGumDSszkb5pMDnZnOAMBVHCqAKqSXxWNGxMgnZpk8/hpyqjIRJVYFgRJ5yMHBAzmqcuWMeuu+nVlWu1u6h1NmidLqwfbuC53RvGwbC4Ziw2q24oSe2c+1ROh3BBa2kJbaqyRO3Jlt5PgY+7LzGx5yQD9qq7qtxJLbSNbiRoI3zKN3BVA8jbI5SWDr4m87SVYbe5ziY1jqCORbOc7hNEwRnwEV45QEdRz77GA90A9anFljJE+nTrCJjSz/R5KVhltiSf2WVokz/qiFlhH4KjhP9irVXPOltdgW9uXaQIksUAy5wN8ZmDc52jysnc+ldCRgRkHIPYirUPtKUoFKUoFKUoFKUoFKUoFKUoKl9ISALZyH/s7yL0/1qyQY/WQfpUdotmkmqTCVFcfskW0OoYD62XdjI/o1KfSYcWDP/q5rWT+rcQkn8hk1o6W+3VYx/rLSYf7uWEj/nNBodLQ+ELiEcCG6uEVfuoX8RFA9BtcY+VW3ouQtY27HuyAn88mqxYnF5qSj0uEb+tb2/8AdVi6BP8A7utcnP1S8+9BP0pSgVHXWrBSVC5I49hmpGom/wBMYsWTHPcduaDyNaP3B+v/AErW1wi8tZrYHw2mjaMMRuALDHoQf4V5l06RRnbn8Oa1+VPqpH5Gg47ZWUsyhIIyZlDtGIiY9mzKht+V8MdgeR8WOam7fUZkb9jCvaqcb1RSs0mUJ8WaVXLyM5XAKkYLEENgCrbf6M3iGe2kEMrFWkBXdFNtJI8VAQc5PxKQffNV/QtDvo70TS7MMzGd1mJ8YEEDKFO4ONv3cY7cVp4cNsNtRxiZ+y69/M4z0TOndCSvE3wWwKsUVfM7MRkM8hyEye+wDIJ4BNbth0pPCqnG8oqogjuGDxKMAqjMAGUhUyrd9oycAASezPIBx+v78V7juHXsxH51s5Mdbxq3z81UTMckbd9LzXCMAZYQ5+s8SbLSjbswQm5UXae4OTtwRjmozq/o+K1tRMpmbw2iaQIBgKpBaQIgViV7jzcd/SrYmoy/ez+Q/uqP6vNzPY3EaRF2ZANoXBOWXOPfjJx8qxx4q4q6qmZm08XM/wDKTzziKFZXeRfCVpY9ikA+MysTIWC7ULEjlsbTwTUha9U39li0iFu0jFXRVidzJ4ijaEjDqFztJbuM7mJGaz9N9JXs12hZZbOOIM4mZELF/g2orMQMqz5LIe3bkV1DROnYbYs6AvKwVWlfBcqoCquQAFUY+FQBkk4yaqxebkrFrfTPv7s7xSttRxhv6cZDFH44US7F8QJ8IfA37c84znFbFKVtKilKUClKUCsF9IVRivcf/wBms9KCrm6f77f1jXtb6QfbP8f41LT6SjHIyv4dv0rUfRm9GB/Hj++gwpqsg7kH8R/dil31RHAhkuCqIvdi2APQd/c4GK8SadIPs5/DmoPX9BS5CCQyI0bb0ZDtZWxjIyCDx7g96D5rvUceo2sttDbXRWeNkEzRiNFJHlc+IysVBweATgcVG6bdXI1GwNzCkfM0O9JfE3s0TN22LtH1YPPNbCdFyzYzfX7gHPEyRg/IlI1J/I1XbfUo5p1kheOL9nLRxyXN4zHcm+Pf+z7wWOGYbncMQaC3RJjUtQH3mt5PyMKp/FDUz9HMhOnwg/YaaL34imljH7lrn+rXFkzs8jy39ywJYWzNuCJjIK27KFjXJxuzyTyauv0Wuf2R4wjrFFPKkBdGjLxMRKrEOAxwXZNx7lCe+aC4UpSgUpSgV8K570pQYJbGNu6j8uP4V8SwjH2B+fP8aUoNgDFCKUoAFfaUoFKUoFKUoFKUoFKUoFKUoFKUoFeXQHuAfxGaUoPoGK0brRLaQkyW8Lk9y0atn9RSlBksNMhgz4MMcWe+xAmfxwOa26UoFKUo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pic>
        <p:nvPicPr>
          <p:cNvPr id="5" name="Picture 4"/>
          <p:cNvPicPr>
            <a:picLocks noChangeAspect="1"/>
          </p:cNvPicPr>
          <p:nvPr/>
        </p:nvPicPr>
        <p:blipFill>
          <a:blip r:embed="rId2" cstate="print"/>
          <a:stretch>
            <a:fillRect/>
          </a:stretch>
        </p:blipFill>
        <p:spPr>
          <a:xfrm>
            <a:off x="8004865" y="7937"/>
            <a:ext cx="4030870" cy="6629400"/>
          </a:xfrm>
          <a:prstGeom prst="rect">
            <a:avLst/>
          </a:prstGeom>
        </p:spPr>
      </p:pic>
    </p:spTree>
    <p:extLst>
      <p:ext uri="{BB962C8B-B14F-4D97-AF65-F5344CB8AC3E}">
        <p14:creationId xmlns:p14="http://schemas.microsoft.com/office/powerpoint/2010/main" val="278072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76200"/>
            <a:ext cx="8686800" cy="9144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Opium War</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800" y="838200"/>
            <a:ext cx="7810500" cy="5791200"/>
          </a:xfrm>
        </p:spPr>
        <p:txBody>
          <a:bodyPr>
            <a:noAutofit/>
          </a:bodyPr>
          <a:lstStyle/>
          <a:p>
            <a:r>
              <a:rPr lang="en-US" sz="4000" b="1" dirty="0">
                <a:solidFill>
                  <a:srgbClr val="002060"/>
                </a:solidFill>
              </a:rPr>
              <a:t>1839</a:t>
            </a:r>
            <a:r>
              <a:rPr lang="en-US" sz="4000" dirty="0">
                <a:solidFill>
                  <a:srgbClr val="002060"/>
                </a:solidFill>
              </a:rPr>
              <a:t>: </a:t>
            </a:r>
            <a:r>
              <a:rPr lang="en-US" sz="4000" dirty="0">
                <a:solidFill>
                  <a:srgbClr val="FF0000"/>
                </a:solidFill>
              </a:rPr>
              <a:t>Naval war between outdated Chinese ships and modern British gunboats</a:t>
            </a:r>
          </a:p>
          <a:p>
            <a:r>
              <a:rPr lang="en-US" sz="4000" dirty="0">
                <a:solidFill>
                  <a:srgbClr val="FF0000"/>
                </a:solidFill>
              </a:rPr>
              <a:t>China suffers a humiliating defeat, leading to the Treaty of Nanjing</a:t>
            </a:r>
          </a:p>
          <a:p>
            <a:pPr lvl="1"/>
            <a:r>
              <a:rPr lang="en-US" sz="3600" b="1" dirty="0" smtClean="0"/>
              <a:t>Gave </a:t>
            </a:r>
            <a:r>
              <a:rPr lang="en-US" sz="3600" b="1" dirty="0"/>
              <a:t>British control over Hong Kong</a:t>
            </a:r>
          </a:p>
          <a:p>
            <a:pPr lvl="1"/>
            <a:r>
              <a:rPr lang="en-US" sz="3600" dirty="0"/>
              <a:t>A</a:t>
            </a:r>
            <a:r>
              <a:rPr lang="en-US" sz="3600" dirty="0" smtClean="0"/>
              <a:t>llowed </a:t>
            </a:r>
            <a:r>
              <a:rPr lang="en-US" sz="3600" dirty="0"/>
              <a:t>the US (and other foreigners) </a:t>
            </a:r>
            <a:r>
              <a:rPr lang="en-US" sz="3600" dirty="0" smtClean="0"/>
              <a:t>economic rights in certain ports</a:t>
            </a:r>
            <a:endParaRPr lang="en-US" sz="3600" dirty="0"/>
          </a:p>
          <a:p>
            <a:r>
              <a:rPr lang="en-US" sz="4000" b="1" dirty="0" smtClean="0"/>
              <a:t>Century of Humiliation</a:t>
            </a:r>
            <a:endParaRPr lang="en-US" sz="4000" b="1" dirty="0"/>
          </a:p>
        </p:txBody>
      </p:sp>
      <p:pic>
        <p:nvPicPr>
          <p:cNvPr id="6146" name="Picture 2" descr="http://blogs-images.forbes.com/thumbnails/blog_33/pt_33_6618_o.jpg?t=1288714567"/>
          <p:cNvPicPr>
            <a:picLocks noChangeAspect="1" noChangeArrowheads="1"/>
          </p:cNvPicPr>
          <p:nvPr/>
        </p:nvPicPr>
        <p:blipFill>
          <a:blip r:embed="rId2" cstate="print"/>
          <a:srcRect/>
          <a:stretch>
            <a:fillRect/>
          </a:stretch>
        </p:blipFill>
        <p:spPr bwMode="auto">
          <a:xfrm>
            <a:off x="8171205" y="609600"/>
            <a:ext cx="3792195" cy="5410200"/>
          </a:xfrm>
          <a:prstGeom prst="rect">
            <a:avLst/>
          </a:prstGeom>
          <a:noFill/>
        </p:spPr>
      </p:pic>
    </p:spTree>
    <p:extLst>
      <p:ext uri="{BB962C8B-B14F-4D97-AF65-F5344CB8AC3E}">
        <p14:creationId xmlns:p14="http://schemas.microsoft.com/office/powerpoint/2010/main" val="392726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http://www.victorianweb.org/history/empire/opiumwars/9.jpg"/>
          <p:cNvPicPr>
            <a:picLocks noChangeAspect="1" noChangeArrowheads="1"/>
          </p:cNvPicPr>
          <p:nvPr/>
        </p:nvPicPr>
        <p:blipFill>
          <a:blip r:embed="rId2" cstate="print"/>
          <a:srcRect/>
          <a:stretch>
            <a:fillRect/>
          </a:stretch>
        </p:blipFill>
        <p:spPr bwMode="auto">
          <a:xfrm>
            <a:off x="1524000" y="228601"/>
            <a:ext cx="8839200" cy="6629400"/>
          </a:xfrm>
          <a:prstGeom prst="rect">
            <a:avLst/>
          </a:prstGeom>
          <a:noFill/>
        </p:spPr>
      </p:pic>
    </p:spTree>
    <p:extLst>
      <p:ext uri="{BB962C8B-B14F-4D97-AF65-F5344CB8AC3E}">
        <p14:creationId xmlns:p14="http://schemas.microsoft.com/office/powerpoint/2010/main" val="10631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forquignon.com/history/global/imperialism/china/opium_w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3" y="0"/>
            <a:ext cx="90186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752</Words>
  <Application>Microsoft Office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Times New Roman</vt:lpstr>
      <vt:lpstr>Tw Cen MT</vt:lpstr>
      <vt:lpstr>Wingdings</vt:lpstr>
      <vt:lpstr>Office Theme</vt:lpstr>
      <vt:lpstr>Problems During the Qing Dynasty</vt:lpstr>
      <vt:lpstr>April 25, 2018</vt:lpstr>
      <vt:lpstr>The Qing</vt:lpstr>
      <vt:lpstr>The Qing</vt:lpstr>
      <vt:lpstr>Opium</vt:lpstr>
      <vt:lpstr>Opium</vt:lpstr>
      <vt:lpstr>The Opium War</vt:lpstr>
      <vt:lpstr>PowerPoint Presentation</vt:lpstr>
      <vt:lpstr>PowerPoint Presentation</vt:lpstr>
      <vt:lpstr>PowerPoint Presentation</vt:lpstr>
      <vt:lpstr>PowerPoint Presentation</vt:lpstr>
      <vt:lpstr>PowerPoint Presentation</vt:lpstr>
      <vt:lpstr>Problems</vt:lpstr>
      <vt:lpstr>Problems Under Qing</vt:lpstr>
      <vt:lpstr>Hong Xiaoquong</vt:lpstr>
      <vt:lpstr>The Taiping Rebellion 1850-1864</vt:lpstr>
      <vt:lpstr>Problems after rebellion</vt:lpstr>
      <vt:lpstr>PowerPoint Presentation</vt:lpstr>
      <vt:lpstr>PowerPoint Presentation</vt:lpstr>
      <vt:lpstr>The Society of the Righteous and Harmonious Fists!</vt:lpstr>
      <vt:lpstr>The Boxer Rebellion: 1898-1901</vt:lpstr>
      <vt:lpstr>The Boxer Rebellion: 1898-1901</vt:lpstr>
      <vt:lpstr>Road to Reform</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25, 2018</dc:title>
  <dc:creator>Santos, Megan    SHS - Staff</dc:creator>
  <cp:lastModifiedBy>Santos, Megan    SHS - Staff</cp:lastModifiedBy>
  <cp:revision>8</cp:revision>
  <dcterms:created xsi:type="dcterms:W3CDTF">2018-04-24T16:53:12Z</dcterms:created>
  <dcterms:modified xsi:type="dcterms:W3CDTF">2018-04-25T22:44:04Z</dcterms:modified>
</cp:coreProperties>
</file>