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CEB42-8185-4420-983D-2151AF22862E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84FC-BF28-471B-93F9-7B843AAC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8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https://www.youtube.com/watch?v=vY0hyPjGjBE  The Jungle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884FC-BF28-471B-93F9-7B843AACDA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9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8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2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3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2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2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2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1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1567F-4533-4D89-BF49-7B2ED863D53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5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7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4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4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6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AD4A-DE2C-4D82-9765-8E98962ADD2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7505-8E29-4C79-AD9C-D0939B39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51"/>
            <a:ext cx="7772400" cy="1098323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12/4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67543"/>
            <a:ext cx="7772400" cy="4043548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What were political machines and why were they a problem?</a:t>
            </a:r>
          </a:p>
          <a:p>
            <a:endParaRPr lang="en-US" sz="5400" dirty="0" smtClean="0"/>
          </a:p>
          <a:p>
            <a:r>
              <a:rPr lang="en-US" sz="5400" dirty="0" smtClean="0">
                <a:solidFill>
                  <a:srgbClr val="FF0000"/>
                </a:solidFill>
              </a:rPr>
              <a:t>Staple Works Cited to Source Analysis and turn in.</a:t>
            </a:r>
            <a:endParaRPr lang="en-US" sz="5400" dirty="0">
              <a:solidFill>
                <a:srgbClr val="FF0000"/>
              </a:solidFill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5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Reform successes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Reorganizing of municipal government to combat political machines</a:t>
            </a:r>
          </a:p>
          <a:p>
            <a:pPr eaLnBrk="1" hangingPunct="1"/>
            <a:r>
              <a:rPr lang="en-US" altLang="en-US" sz="3400" dirty="0" smtClean="0">
                <a:solidFill>
                  <a:srgbClr val="660066"/>
                </a:solidFill>
              </a:rPr>
              <a:t>City takeover of utilities (to standardize and regulate)</a:t>
            </a:r>
          </a:p>
          <a:p>
            <a:pPr eaLnBrk="1" hangingPunct="1"/>
            <a:r>
              <a:rPr lang="en-US" altLang="en-US" sz="3400" dirty="0" smtClean="0"/>
              <a:t>Workman’s compensation</a:t>
            </a:r>
          </a:p>
          <a:p>
            <a:r>
              <a:rPr lang="en-US" altLang="en-US" sz="3400" dirty="0" smtClean="0">
                <a:solidFill>
                  <a:srgbClr val="660066"/>
                </a:solidFill>
              </a:rPr>
              <a:t>By 1907</a:t>
            </a:r>
            <a:r>
              <a:rPr lang="en-US" altLang="en-US" sz="3400" dirty="0">
                <a:solidFill>
                  <a:srgbClr val="660066"/>
                </a:solidFill>
              </a:rPr>
              <a:t>: 2/3 of states had abolished child labor</a:t>
            </a:r>
          </a:p>
          <a:p>
            <a:pPr lvl="1"/>
            <a:r>
              <a:rPr lang="en-US" altLang="en-US" sz="3000" dirty="0" smtClean="0">
                <a:solidFill>
                  <a:srgbClr val="660066"/>
                </a:solidFill>
              </a:rPr>
              <a:t>Florence Kelley </a:t>
            </a:r>
            <a:r>
              <a:rPr lang="en-US" altLang="en-US" sz="3000" dirty="0">
                <a:solidFill>
                  <a:srgbClr val="660066"/>
                </a:solidFill>
              </a:rPr>
              <a:t>helps bring minimum wage for child and women workers</a:t>
            </a:r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40139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Political/Election reform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/>
          <a:lstStyle/>
          <a:p>
            <a:r>
              <a:rPr lang="en-US" altLang="en-US" sz="3400" b="1" dirty="0"/>
              <a:t>Direct Primary</a:t>
            </a:r>
          </a:p>
          <a:p>
            <a:pPr lvl="1"/>
            <a:r>
              <a:rPr lang="en-US" altLang="en-US" sz="3000" dirty="0"/>
              <a:t>Direct election of senators</a:t>
            </a:r>
          </a:p>
          <a:p>
            <a:r>
              <a:rPr lang="en-US" altLang="en-US" sz="3400" b="1" dirty="0"/>
              <a:t>Initiative</a:t>
            </a:r>
          </a:p>
          <a:p>
            <a:pPr lvl="1"/>
            <a:r>
              <a:rPr lang="en-US" altLang="en-US" sz="3000" dirty="0"/>
              <a:t>Voters can submit bills for vote</a:t>
            </a:r>
          </a:p>
          <a:p>
            <a:r>
              <a:rPr lang="en-US" altLang="en-US" sz="3400" b="1" dirty="0"/>
              <a:t>Referendum</a:t>
            </a:r>
          </a:p>
          <a:p>
            <a:pPr lvl="1"/>
            <a:r>
              <a:rPr lang="en-US" altLang="en-US" sz="3000" dirty="0"/>
              <a:t>Voters can reverse unpopular bills</a:t>
            </a:r>
          </a:p>
          <a:p>
            <a:r>
              <a:rPr lang="en-US" altLang="en-US" sz="3400" b="1" dirty="0"/>
              <a:t>Recall</a:t>
            </a:r>
          </a:p>
          <a:p>
            <a:pPr lvl="1"/>
            <a:r>
              <a:rPr lang="en-US" altLang="en-US" sz="3000" dirty="0"/>
              <a:t>Voters can remove state leaders from </a:t>
            </a:r>
            <a:r>
              <a:rPr lang="en-US" altLang="en-US" sz="3000" dirty="0" smtClean="0"/>
              <a:t>office</a:t>
            </a:r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4878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14" y="1219201"/>
            <a:ext cx="8556172" cy="192380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Progressivism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6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Progressives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Theodore Roosevelt- </a:t>
            </a:r>
            <a:r>
              <a:rPr lang="en-US" sz="3600" dirty="0"/>
              <a:t>Republican</a:t>
            </a:r>
          </a:p>
          <a:p>
            <a:pPr lvl="1"/>
            <a:r>
              <a:rPr lang="en-US" sz="3200" dirty="0"/>
              <a:t>The true father of American Progressivism</a:t>
            </a:r>
          </a:p>
          <a:p>
            <a:pPr lvl="1"/>
            <a:r>
              <a:rPr lang="en-US" sz="3200" dirty="0"/>
              <a:t> All aspects of </a:t>
            </a:r>
            <a:r>
              <a:rPr lang="en-US" sz="3200" dirty="0" smtClean="0"/>
              <a:t>Progressive Era </a:t>
            </a:r>
            <a:r>
              <a:rPr lang="en-US" sz="3200" dirty="0"/>
              <a:t>focus points were at least partially addressed during his administration</a:t>
            </a:r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  <p:pic>
        <p:nvPicPr>
          <p:cNvPr id="4" name="Content Placeholder 4" descr="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09" y="3103419"/>
            <a:ext cx="3214069" cy="33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Progressives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Square Deal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Coal Miners strike</a:t>
            </a:r>
          </a:p>
          <a:p>
            <a:pPr lvl="2"/>
            <a:r>
              <a:rPr lang="en-US" sz="2800" dirty="0">
                <a:latin typeface="Cambria" panose="02040503050406030204" pitchFamily="18" charset="0"/>
              </a:rPr>
              <a:t>Shorter days, higher pay, no union recognition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Becomes new </a:t>
            </a:r>
            <a:r>
              <a:rPr lang="en-US" sz="3200" dirty="0" smtClean="0">
                <a:latin typeface="Cambria" panose="02040503050406030204" pitchFamily="18" charset="0"/>
              </a:rPr>
              <a:t>slogan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Trustbusting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3000" dirty="0">
                <a:latin typeface="Cambria" pitchFamily="18" charset="0"/>
              </a:rPr>
              <a:t>Breaking up of monopolies using Anti-trust legislation </a:t>
            </a:r>
            <a:r>
              <a:rPr lang="en-US" sz="3000" dirty="0" smtClean="0">
                <a:latin typeface="Cambria" pitchFamily="18" charset="0"/>
              </a:rPr>
              <a:t>(Sherman and later Clayton)</a:t>
            </a:r>
          </a:p>
          <a:p>
            <a:pPr lvl="1"/>
            <a:r>
              <a:rPr lang="en-US" sz="3000" b="1" dirty="0" smtClean="0">
                <a:latin typeface="Cambria" panose="02040503050406030204" pitchFamily="18" charset="0"/>
              </a:rPr>
              <a:t>Rockefeller’s Standard </a:t>
            </a:r>
            <a:r>
              <a:rPr lang="en-US" sz="3000" b="1" dirty="0">
                <a:latin typeface="Cambria" panose="02040503050406030204" pitchFamily="18" charset="0"/>
              </a:rPr>
              <a:t>Oil Co</a:t>
            </a:r>
            <a:r>
              <a:rPr lang="en-US" sz="3000" b="1" dirty="0" smtClean="0">
                <a:latin typeface="Cambria" panose="02040503050406030204" pitchFamily="18" charset="0"/>
              </a:rPr>
              <a:t>.</a:t>
            </a:r>
          </a:p>
          <a:p>
            <a:pPr lvl="2"/>
            <a:r>
              <a:rPr lang="en-US" sz="2600" dirty="0">
                <a:latin typeface="Cambria" pitchFamily="18" charset="0"/>
              </a:rPr>
              <a:t>Break up led to the creation of smaller oil companies</a:t>
            </a:r>
          </a:p>
          <a:p>
            <a:pPr lvl="3"/>
            <a:r>
              <a:rPr lang="en-US" sz="2200" dirty="0">
                <a:latin typeface="Cambria" pitchFamily="18" charset="0"/>
              </a:rPr>
              <a:t>Chevron</a:t>
            </a:r>
          </a:p>
          <a:p>
            <a:pPr lvl="3"/>
            <a:r>
              <a:rPr lang="en-US" sz="2200" dirty="0">
                <a:latin typeface="Cambria" pitchFamily="18" charset="0"/>
              </a:rPr>
              <a:t>Mobil</a:t>
            </a:r>
          </a:p>
          <a:p>
            <a:pPr lvl="3"/>
            <a:r>
              <a:rPr lang="en-US" sz="2200" dirty="0">
                <a:latin typeface="Cambria" pitchFamily="18" charset="0"/>
              </a:rPr>
              <a:t>Exxon</a:t>
            </a:r>
          </a:p>
          <a:p>
            <a:pPr lvl="3"/>
            <a:r>
              <a:rPr lang="en-US" sz="2200" dirty="0">
                <a:latin typeface="Cambria" pitchFamily="18" charset="0"/>
              </a:rPr>
              <a:t>Amoco</a:t>
            </a:r>
          </a:p>
          <a:p>
            <a:pPr lvl="3"/>
            <a:endParaRPr lang="en-US" sz="3000" b="1" dirty="0"/>
          </a:p>
          <a:p>
            <a:endParaRPr lang="en-US" sz="3600" dirty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1621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Progressives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Health Reform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Pure Food and Drug Act</a:t>
            </a:r>
          </a:p>
          <a:p>
            <a:pPr lvl="2"/>
            <a:r>
              <a:rPr lang="en-US" sz="3600" dirty="0" smtClean="0"/>
              <a:t>FDA </a:t>
            </a:r>
            <a:r>
              <a:rPr lang="en-US" sz="2400" dirty="0" smtClean="0"/>
              <a:t>(1930s): </a:t>
            </a:r>
            <a:r>
              <a:rPr lang="en-US" sz="3600" dirty="0"/>
              <a:t>tested and approved drugs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Meat Inspection Act</a:t>
            </a:r>
          </a:p>
          <a:p>
            <a:pPr lvl="2"/>
            <a:r>
              <a:rPr lang="en-US" sz="3600" dirty="0"/>
              <a:t>Seal of </a:t>
            </a:r>
            <a:r>
              <a:rPr lang="en-US" sz="3600" dirty="0" smtClean="0"/>
              <a:t>approval</a:t>
            </a:r>
          </a:p>
          <a:p>
            <a:pPr lvl="2"/>
            <a:r>
              <a:rPr lang="en-US" sz="3600" dirty="0" smtClean="0"/>
              <a:t>Inspired by </a:t>
            </a:r>
            <a:r>
              <a:rPr lang="en-US" sz="3600" i="1" dirty="0" smtClean="0"/>
              <a:t>The Jungle</a:t>
            </a:r>
            <a:endParaRPr lang="en-US" sz="3600" dirty="0"/>
          </a:p>
          <a:p>
            <a:endParaRPr lang="en-US" sz="2200" dirty="0">
              <a:latin typeface="Cambria" pitchFamily="18" charset="0"/>
            </a:endParaRPr>
          </a:p>
          <a:p>
            <a:pPr lvl="3"/>
            <a:endParaRPr lang="en-US" sz="3000" b="1" dirty="0"/>
          </a:p>
          <a:p>
            <a:endParaRPr lang="en-US" sz="3600" dirty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7166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Progressives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Environmental Reform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  <a:latin typeface="Cambria" pitchFamily="18" charset="0"/>
              </a:rPr>
              <a:t>National Park System</a:t>
            </a:r>
          </a:p>
          <a:p>
            <a:pPr lvl="2"/>
            <a:r>
              <a:rPr lang="en-US" sz="3200" dirty="0">
                <a:latin typeface="Cambria" pitchFamily="18" charset="0"/>
              </a:rPr>
              <a:t>Inspired by John Muir and Sierra Club</a:t>
            </a:r>
          </a:p>
          <a:p>
            <a:pPr lvl="2"/>
            <a:r>
              <a:rPr lang="en-US" sz="3200" dirty="0">
                <a:latin typeface="Cambria" pitchFamily="18" charset="0"/>
              </a:rPr>
              <a:t>Focuses on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preservation</a:t>
            </a:r>
          </a:p>
          <a:p>
            <a:pPr lvl="1"/>
            <a:r>
              <a:rPr lang="en-US" sz="3600" dirty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	WA </a:t>
            </a:r>
            <a:r>
              <a:rPr lang="en-US" sz="3600" dirty="0">
                <a:latin typeface="Cambria" pitchFamily="18" charset="0"/>
              </a:rPr>
              <a:t>example~ Olympic National Park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  <a:latin typeface="Cambria" pitchFamily="18" charset="0"/>
              </a:rPr>
              <a:t>National Forest Service </a:t>
            </a:r>
          </a:p>
          <a:p>
            <a:pPr lvl="2"/>
            <a:r>
              <a:rPr lang="en-US" sz="3200" dirty="0">
                <a:latin typeface="Cambria" pitchFamily="18" charset="0"/>
              </a:rPr>
              <a:t>Pushed through by Gifford Pinchot</a:t>
            </a:r>
          </a:p>
          <a:p>
            <a:pPr lvl="1"/>
            <a:r>
              <a:rPr lang="en-US" sz="3600" dirty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	Focuses </a:t>
            </a:r>
            <a:r>
              <a:rPr lang="en-US" sz="3600" dirty="0">
                <a:latin typeface="Cambria" pitchFamily="18" charset="0"/>
              </a:rPr>
              <a:t>on 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conservation</a:t>
            </a:r>
            <a:r>
              <a:rPr lang="en-US" sz="3600" b="1" dirty="0">
                <a:latin typeface="Cambria" pitchFamily="18" charset="0"/>
              </a:rPr>
              <a:t> </a:t>
            </a:r>
          </a:p>
          <a:p>
            <a:pPr lvl="2"/>
            <a:r>
              <a:rPr lang="en-US" sz="3200" dirty="0">
                <a:latin typeface="Cambria" pitchFamily="18" charset="0"/>
              </a:rPr>
              <a:t> WA example~ Wenatchee National Forest</a:t>
            </a:r>
          </a:p>
          <a:p>
            <a:endParaRPr lang="en-US" sz="2200" dirty="0">
              <a:latin typeface="Cambria" pitchFamily="18" charset="0"/>
            </a:endParaRPr>
          </a:p>
          <a:p>
            <a:pPr lvl="3"/>
            <a:endParaRPr lang="en-US" sz="3000" b="1" dirty="0"/>
          </a:p>
          <a:p>
            <a:endParaRPr lang="en-US" sz="3600" dirty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0769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Progressives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61519"/>
            <a:ext cx="8191500" cy="57302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William H. Taft- </a:t>
            </a:r>
            <a:r>
              <a:rPr lang="en-US" sz="3200" dirty="0">
                <a:latin typeface="Cambria" pitchFamily="18" charset="0"/>
              </a:rPr>
              <a:t>Republican</a:t>
            </a:r>
          </a:p>
          <a:p>
            <a:pPr lvl="1"/>
            <a:r>
              <a:rPr lang="en-US" sz="2800" dirty="0">
                <a:latin typeface="Cambria" pitchFamily="18" charset="0"/>
              </a:rPr>
              <a:t>Hand-picked by Roosevelt </a:t>
            </a:r>
          </a:p>
          <a:p>
            <a:pPr lvl="1"/>
            <a:r>
              <a:rPr lang="en-US" sz="2800" dirty="0">
                <a:latin typeface="Cambria" pitchFamily="18" charset="0"/>
              </a:rPr>
              <a:t>Continues progressive agenda</a:t>
            </a:r>
          </a:p>
          <a:p>
            <a:pPr lvl="2"/>
            <a:r>
              <a:rPr lang="en-US" sz="2400" dirty="0">
                <a:latin typeface="Cambria" pitchFamily="18" charset="0"/>
              </a:rPr>
              <a:t>Perhaps takes it a bit far in some places(trustbusting) and not far enough in others (conservation) </a:t>
            </a:r>
            <a:endParaRPr lang="en-US" sz="2400" dirty="0" smtClean="0">
              <a:latin typeface="Cambria" pitchFamily="18" charset="0"/>
            </a:endParaRPr>
          </a:p>
          <a:p>
            <a:pPr lvl="1"/>
            <a:r>
              <a:rPr lang="en-US" sz="2800" dirty="0">
                <a:latin typeface="Cambria" pitchFamily="18" charset="0"/>
              </a:rPr>
              <a:t>Rift emerging between conservative/progressive Republicans impeded his presidential </a:t>
            </a:r>
            <a:r>
              <a:rPr lang="en-US" sz="2800" dirty="0" smtClean="0">
                <a:latin typeface="Cambria" pitchFamily="18" charset="0"/>
              </a:rPr>
              <a:t>success</a:t>
            </a:r>
          </a:p>
          <a:p>
            <a:r>
              <a:rPr lang="en-US" sz="3000" b="1" dirty="0">
                <a:solidFill>
                  <a:srgbClr val="FF0000"/>
                </a:solidFill>
                <a:latin typeface="Cambria" pitchFamily="18" charset="0"/>
              </a:rPr>
              <a:t>Woodrow Wilson- Democrat</a:t>
            </a:r>
          </a:p>
          <a:p>
            <a:pPr lvl="1"/>
            <a:r>
              <a:rPr lang="en-US" sz="2600" dirty="0">
                <a:latin typeface="Cambria" pitchFamily="18" charset="0"/>
              </a:rPr>
              <a:t>Continued progressive financial agenda (tariffs, anti-trust action)</a:t>
            </a:r>
          </a:p>
          <a:p>
            <a:pPr lvl="1"/>
            <a:r>
              <a:rPr lang="en-US" sz="2600" dirty="0">
                <a:latin typeface="Cambria" pitchFamily="18" charset="0"/>
              </a:rPr>
              <a:t>Not strong on issues of social justice</a:t>
            </a:r>
          </a:p>
          <a:p>
            <a:endParaRPr lang="en-US" sz="3600" dirty="0">
              <a:latin typeface="Cambria" pitchFamily="18" charset="0"/>
            </a:endParaRPr>
          </a:p>
          <a:p>
            <a:pPr lvl="1"/>
            <a:endParaRPr lang="en-US" sz="3200" dirty="0">
              <a:latin typeface="Cambria" pitchFamily="18" charset="0"/>
            </a:endParaRPr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  <p:pic>
        <p:nvPicPr>
          <p:cNvPr id="5" name="Content Placeholder 4" descr="William_Howard_Ta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10" y="1"/>
            <a:ext cx="2032000" cy="26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of 1912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Only time in US history that 3 presidents will run for office at the same time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Progressive Roosevelt (past) 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Republican Taft (present)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Democrat Wilson (future)</a:t>
            </a:r>
          </a:p>
          <a:p>
            <a:r>
              <a:rPr lang="en-US" sz="3200" dirty="0">
                <a:latin typeface="Cambria" panose="02040503050406030204" pitchFamily="18" charset="0"/>
              </a:rPr>
              <a:t>There was also a 4</a:t>
            </a:r>
            <a:r>
              <a:rPr lang="en-US" sz="3200" baseline="30000" dirty="0">
                <a:latin typeface="Cambria" panose="02040503050406030204" pitchFamily="18" charset="0"/>
              </a:rPr>
              <a:t>th</a:t>
            </a:r>
            <a:r>
              <a:rPr lang="en-US" sz="3200" dirty="0">
                <a:latin typeface="Cambria" panose="02040503050406030204" pitchFamily="18" charset="0"/>
              </a:rPr>
              <a:t> candidate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Eugene Debs, socialist</a:t>
            </a:r>
          </a:p>
          <a:p>
            <a:r>
              <a:rPr lang="en-US" sz="3200" dirty="0">
                <a:latin typeface="Cambria" panose="02040503050406030204" pitchFamily="18" charset="0"/>
              </a:rPr>
              <a:t>Roosevelt and Taft split the Republican vote, allowing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Wilson</a:t>
            </a:r>
            <a:r>
              <a:rPr lang="en-US" sz="3200" dirty="0">
                <a:latin typeface="Cambria" panose="02040503050406030204" pitchFamily="18" charset="0"/>
              </a:rPr>
              <a:t> to easily take the presidency</a:t>
            </a:r>
          </a:p>
          <a:p>
            <a:endParaRPr lang="en-US" sz="2200" dirty="0">
              <a:latin typeface="Cambria" pitchFamily="18" charset="0"/>
            </a:endParaRPr>
          </a:p>
          <a:p>
            <a:pPr lvl="3"/>
            <a:endParaRPr lang="en-US" sz="3000" b="1" dirty="0"/>
          </a:p>
          <a:p>
            <a:endParaRPr lang="en-US" sz="3600" dirty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7937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01781" y="96982"/>
            <a:ext cx="8063345" cy="6567054"/>
            <a:chOff x="288" y="240"/>
            <a:chExt cx="4416" cy="3888"/>
          </a:xfrm>
        </p:grpSpPr>
        <p:pic>
          <p:nvPicPr>
            <p:cNvPr id="3" name="Picture 4" descr="1908 ma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488"/>
              <a:ext cx="2400" cy="134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7" descr="1912 m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880"/>
              <a:ext cx="2148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13" descr="1904 ma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40"/>
              <a:ext cx="2188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288" y="480"/>
              <a:ext cx="1728" cy="48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  <a:latin typeface="Comic Sans MS" pitchFamily="66" charset="0"/>
                </a:rPr>
                <a:t> Election of</a:t>
              </a:r>
              <a:r>
                <a:rPr lang="en-US" altLang="en-US">
                  <a:latin typeface="Comic Sans MS" pitchFamily="66" charset="0"/>
                </a:rPr>
                <a:t> </a:t>
              </a:r>
              <a:r>
                <a:rPr lang="en-US" altLang="en-US" b="1">
                  <a:solidFill>
                    <a:schemeClr val="bg1"/>
                  </a:solidFill>
                  <a:latin typeface="Comic Sans MS" pitchFamily="66" charset="0"/>
                </a:rPr>
                <a:t>1904 </a:t>
              </a:r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288" y="1872"/>
              <a:ext cx="1728" cy="48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  <a:latin typeface="Comic Sans MS" pitchFamily="66" charset="0"/>
                </a:rPr>
                <a:t> Election of</a:t>
              </a:r>
              <a:r>
                <a:rPr lang="en-US" altLang="en-US">
                  <a:latin typeface="Comic Sans MS" pitchFamily="66" charset="0"/>
                </a:rPr>
                <a:t> </a:t>
              </a:r>
              <a:r>
                <a:rPr lang="en-US" altLang="en-US" b="1">
                  <a:solidFill>
                    <a:schemeClr val="bg1"/>
                  </a:solidFill>
                  <a:latin typeface="Comic Sans MS" pitchFamily="66" charset="0"/>
                </a:rPr>
                <a:t>1908 </a:t>
              </a: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288" y="3120"/>
              <a:ext cx="1728" cy="48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  <a:latin typeface="Comic Sans MS" pitchFamily="66" charset="0"/>
                </a:rPr>
                <a:t> Election of</a:t>
              </a:r>
              <a:r>
                <a:rPr lang="en-US" altLang="en-US">
                  <a:latin typeface="Comic Sans MS" pitchFamily="66" charset="0"/>
                </a:rPr>
                <a:t> </a:t>
              </a:r>
              <a:r>
                <a:rPr lang="en-US" altLang="en-US" b="1">
                  <a:solidFill>
                    <a:schemeClr val="bg1"/>
                  </a:solidFill>
                  <a:latin typeface="Comic Sans MS" pitchFamily="66" charset="0"/>
                </a:rPr>
                <a:t>1912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99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69184"/>
            <a:ext cx="8214904" cy="601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Gilded Age Political Reform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6650"/>
            <a:ext cx="7886700" cy="5682343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 smtClean="0"/>
              <a:t>Laissez-faire </a:t>
            </a:r>
            <a:r>
              <a:rPr lang="en-US" sz="3600" dirty="0"/>
              <a:t>economics</a:t>
            </a:r>
          </a:p>
          <a:p>
            <a:pPr lvl="1" fontAlgn="base"/>
            <a:r>
              <a:rPr lang="en-US" sz="3200" dirty="0"/>
              <a:t>Business ran politics</a:t>
            </a:r>
          </a:p>
          <a:p>
            <a:pPr lvl="2" fontAlgn="base"/>
            <a:r>
              <a:rPr lang="en-US" sz="2800" dirty="0"/>
              <a:t>Bribes and campaign gifts for favorable policies</a:t>
            </a:r>
          </a:p>
          <a:p>
            <a:pPr fontAlgn="base"/>
            <a:r>
              <a:rPr lang="en-US" sz="3600" dirty="0"/>
              <a:t>Scandals</a:t>
            </a:r>
          </a:p>
          <a:p>
            <a:pPr lvl="1" fontAlgn="base"/>
            <a:r>
              <a:rPr lang="en-US" sz="3200" b="1" dirty="0">
                <a:solidFill>
                  <a:srgbClr val="FF0000"/>
                </a:solidFill>
              </a:rPr>
              <a:t>Credit </a:t>
            </a:r>
            <a:r>
              <a:rPr lang="en-US" sz="3200" b="1" dirty="0" err="1" smtClean="0">
                <a:solidFill>
                  <a:srgbClr val="FF0000"/>
                </a:solidFill>
              </a:rPr>
              <a:t>Mobilier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2" fontAlgn="base"/>
            <a:r>
              <a:rPr lang="en-US" sz="2800" dirty="0" smtClean="0"/>
              <a:t>Overcharging for railroad work, Congress receives stock to ignore it</a:t>
            </a:r>
            <a:endParaRPr lang="en-US" sz="2800" dirty="0"/>
          </a:p>
          <a:p>
            <a:pPr lvl="1" fontAlgn="base"/>
            <a:r>
              <a:rPr lang="en-US" sz="3200" dirty="0"/>
              <a:t>Spoils </a:t>
            </a:r>
            <a:r>
              <a:rPr lang="en-US" sz="3200" dirty="0" smtClean="0"/>
              <a:t>System (started with Andrew Jackson</a:t>
            </a:r>
            <a:r>
              <a:rPr lang="en-US" sz="3200" dirty="0" smtClean="0"/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692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9598"/>
            <a:ext cx="7886700" cy="7848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Woodrow Wilson Presidency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9091"/>
            <a:ext cx="8191500" cy="51378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</a:rPr>
              <a:t>Clayton Antitrust Act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Legalized Union and their </a:t>
            </a:r>
            <a:r>
              <a:rPr lang="en-US" sz="3200" dirty="0" smtClean="0">
                <a:latin typeface="Cambria" panose="02040503050406030204" pitchFamily="18" charset="0"/>
              </a:rPr>
              <a:t>activities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Tightens merger laws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</a:rPr>
              <a:t>Federal Trade Commission (FTC)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Enforce Clayton Act</a:t>
            </a:r>
          </a:p>
          <a:p>
            <a:r>
              <a:rPr lang="en-US" sz="3600" dirty="0">
                <a:latin typeface="Cambria" panose="02040503050406030204" pitchFamily="18" charset="0"/>
              </a:rPr>
              <a:t>Federal Reserve System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12 districts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Controlled amount of currency</a:t>
            </a:r>
          </a:p>
          <a:p>
            <a:endParaRPr lang="en-US" sz="2200" dirty="0">
              <a:latin typeface="Cambria" pitchFamily="18" charset="0"/>
            </a:endParaRPr>
          </a:p>
          <a:p>
            <a:pPr lvl="3"/>
            <a:endParaRPr lang="en-US" sz="3000" b="1" dirty="0"/>
          </a:p>
          <a:p>
            <a:endParaRPr lang="en-US" sz="3600" dirty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1061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87927"/>
            <a:ext cx="8191500" cy="61791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Women’s Suffrage</a:t>
            </a:r>
          </a:p>
          <a:p>
            <a:pPr lvl="1"/>
            <a:r>
              <a:rPr lang="en-US" sz="3200" dirty="0"/>
              <a:t>Origins	</a:t>
            </a:r>
          </a:p>
          <a:p>
            <a:pPr lvl="2"/>
            <a:r>
              <a:rPr lang="en-US" sz="2800" dirty="0"/>
              <a:t>Seneca Falls Convention 1848</a:t>
            </a:r>
          </a:p>
          <a:p>
            <a:pPr lvl="3"/>
            <a:r>
              <a:rPr lang="en-US" sz="2600" dirty="0" err="1"/>
              <a:t>Lucretia</a:t>
            </a:r>
            <a:r>
              <a:rPr lang="en-US" sz="2600" dirty="0"/>
              <a:t> Mott, Elizabeth Cady Stanton</a:t>
            </a:r>
          </a:p>
          <a:p>
            <a:pPr lvl="2"/>
            <a:r>
              <a:rPr lang="en-US" sz="2800" dirty="0"/>
              <a:t>Susan B. Anthony</a:t>
            </a:r>
          </a:p>
          <a:p>
            <a:pPr lvl="1"/>
            <a:r>
              <a:rPr lang="en-US" sz="3200" dirty="0"/>
              <a:t>Two ways to get votes</a:t>
            </a:r>
          </a:p>
          <a:p>
            <a:pPr lvl="2"/>
            <a:r>
              <a:rPr lang="en-US" sz="2800" dirty="0"/>
              <a:t>Constitutional amendment</a:t>
            </a:r>
          </a:p>
          <a:p>
            <a:pPr lvl="2"/>
            <a:r>
              <a:rPr lang="en-US" sz="2800" dirty="0"/>
              <a:t>States rights</a:t>
            </a:r>
          </a:p>
          <a:p>
            <a:pPr lvl="1"/>
            <a:r>
              <a:rPr lang="en-US" sz="3200" dirty="0"/>
              <a:t>NAWSA (National American Woman Suffrage Association)</a:t>
            </a:r>
          </a:p>
          <a:p>
            <a:pPr lvl="1"/>
            <a:endParaRPr lang="en-US" sz="2800" dirty="0">
              <a:latin typeface="Cambria" panose="02040503050406030204" pitchFamily="18" charset="0"/>
            </a:endParaRPr>
          </a:p>
          <a:p>
            <a:endParaRPr lang="en-US" sz="2200" dirty="0">
              <a:latin typeface="Cambria" pitchFamily="18" charset="0"/>
            </a:endParaRPr>
          </a:p>
          <a:p>
            <a:pPr lvl="3"/>
            <a:endParaRPr lang="en-US" sz="3000" b="1" dirty="0"/>
          </a:p>
          <a:p>
            <a:endParaRPr lang="en-US" sz="3600" dirty="0"/>
          </a:p>
          <a:p>
            <a:pPr eaLnBrk="1" hangingPunct="1"/>
            <a:endParaRPr lang="en-US" altLang="en-US" sz="3400" dirty="0" smtClean="0"/>
          </a:p>
          <a:p>
            <a:pPr eaLnBrk="1" hangingPunct="1"/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320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221673"/>
            <a:ext cx="7786624" cy="663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71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Leaders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36" y="1825625"/>
            <a:ext cx="4404014" cy="43513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Alice Paul</a:t>
            </a:r>
          </a:p>
          <a:p>
            <a:pPr lvl="1"/>
            <a:r>
              <a:rPr lang="en-US" sz="2800" dirty="0" smtClean="0"/>
              <a:t>Militant campaign</a:t>
            </a:r>
          </a:p>
          <a:p>
            <a:pPr lvl="1"/>
            <a:r>
              <a:rPr lang="en-US" sz="2800" dirty="0" smtClean="0"/>
              <a:t>Borrowed from </a:t>
            </a:r>
            <a:r>
              <a:rPr lang="en-US" sz="2800" dirty="0" smtClean="0"/>
              <a:t>British</a:t>
            </a:r>
            <a:endParaRPr lang="en-US" sz="2800" dirty="0" smtClean="0"/>
          </a:p>
          <a:p>
            <a:pPr lvl="1"/>
            <a:r>
              <a:rPr lang="en-US" sz="2800" dirty="0" smtClean="0"/>
              <a:t>Congressional Union</a:t>
            </a:r>
          </a:p>
          <a:p>
            <a:pPr lvl="1"/>
            <a:r>
              <a:rPr lang="en-US" sz="2800" dirty="0" smtClean="0"/>
              <a:t>Pickets, burning speeches, White House Fence, arrests, hunger strikes</a:t>
            </a:r>
            <a:endParaRPr lang="en-US" sz="2800" dirty="0"/>
          </a:p>
        </p:txBody>
      </p:sp>
      <p:pic>
        <p:nvPicPr>
          <p:cNvPr id="5" name="Content Placeholder 4" descr="alice pau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149998"/>
            <a:ext cx="3364944" cy="5098401"/>
          </a:xfrm>
        </p:spPr>
      </p:pic>
    </p:spTree>
    <p:extLst>
      <p:ext uri="{BB962C8B-B14F-4D97-AF65-F5344CB8AC3E}">
        <p14:creationId xmlns:p14="http://schemas.microsoft.com/office/powerpoint/2010/main" val="1673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 Chapman Catt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26" y="1825625"/>
            <a:ext cx="5250873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Worked with state movements and amendment</a:t>
            </a:r>
          </a:p>
          <a:p>
            <a:r>
              <a:rPr lang="en-US" sz="3200" dirty="0" smtClean="0"/>
              <a:t>Brought NAWSA up to 2 million</a:t>
            </a:r>
          </a:p>
          <a:p>
            <a:r>
              <a:rPr lang="en-US" sz="3200" dirty="0" smtClean="0"/>
              <a:t>New York huge victory</a:t>
            </a:r>
          </a:p>
          <a:p>
            <a:r>
              <a:rPr lang="en-US" sz="3200" dirty="0" smtClean="0"/>
              <a:t>Congress approves bill 1918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Ratified 1920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CCCat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3113" y="1364673"/>
            <a:ext cx="3108191" cy="4525963"/>
          </a:xfrm>
        </p:spPr>
      </p:pic>
    </p:spTree>
    <p:extLst>
      <p:ext uri="{BB962C8B-B14F-4D97-AF65-F5344CB8AC3E}">
        <p14:creationId xmlns:p14="http://schemas.microsoft.com/office/powerpoint/2010/main" val="35177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1" y="0"/>
            <a:ext cx="7886700" cy="108960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Era Amendments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35" y="1357744"/>
            <a:ext cx="8659091" cy="51538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itchFamily="18" charset="0"/>
              </a:rPr>
              <a:t>16</a:t>
            </a:r>
            <a:r>
              <a:rPr lang="en-US" sz="4000" baseline="30000" dirty="0">
                <a:latin typeface="Cambria" pitchFamily="18" charset="0"/>
              </a:rPr>
              <a:t>th</a:t>
            </a:r>
            <a:r>
              <a:rPr lang="en-US" sz="4000" dirty="0">
                <a:latin typeface="Cambria" pitchFamily="18" charset="0"/>
              </a:rPr>
              <a:t> Amendment</a:t>
            </a:r>
          </a:p>
          <a:p>
            <a:pPr lvl="1"/>
            <a:r>
              <a:rPr lang="en-US" sz="3600" dirty="0">
                <a:latin typeface="Cambria" pitchFamily="18" charset="0"/>
              </a:rPr>
              <a:t>Federal Income Tax</a:t>
            </a:r>
          </a:p>
          <a:p>
            <a:r>
              <a:rPr lang="en-US" sz="4000" dirty="0">
                <a:latin typeface="Cambria" pitchFamily="18" charset="0"/>
              </a:rPr>
              <a:t>17</a:t>
            </a:r>
            <a:r>
              <a:rPr lang="en-US" sz="4000" baseline="30000" dirty="0">
                <a:latin typeface="Cambria" pitchFamily="18" charset="0"/>
              </a:rPr>
              <a:t>th</a:t>
            </a:r>
            <a:r>
              <a:rPr lang="en-US" sz="4000" dirty="0">
                <a:latin typeface="Cambria" pitchFamily="18" charset="0"/>
              </a:rPr>
              <a:t> Amendment</a:t>
            </a:r>
          </a:p>
          <a:p>
            <a:pPr lvl="1"/>
            <a:r>
              <a:rPr lang="en-US" sz="3600" dirty="0">
                <a:latin typeface="Cambria" pitchFamily="18" charset="0"/>
              </a:rPr>
              <a:t>Direct Election of Senators</a:t>
            </a:r>
          </a:p>
          <a:p>
            <a:r>
              <a:rPr lang="en-US" sz="4000" dirty="0">
                <a:latin typeface="Cambria" pitchFamily="18" charset="0"/>
              </a:rPr>
              <a:t>18</a:t>
            </a:r>
            <a:r>
              <a:rPr lang="en-US" sz="4000" baseline="30000" dirty="0">
                <a:latin typeface="Cambria" pitchFamily="18" charset="0"/>
              </a:rPr>
              <a:t>th</a:t>
            </a:r>
            <a:r>
              <a:rPr lang="en-US" sz="4000" dirty="0">
                <a:latin typeface="Cambria" pitchFamily="18" charset="0"/>
              </a:rPr>
              <a:t> Amendment </a:t>
            </a:r>
            <a:r>
              <a:rPr lang="en-US" sz="3200" i="1" dirty="0">
                <a:latin typeface="Cambria" pitchFamily="18" charset="0"/>
              </a:rPr>
              <a:t>(Progressive?????)</a:t>
            </a:r>
          </a:p>
          <a:p>
            <a:pPr lvl="1"/>
            <a:r>
              <a:rPr lang="en-US" sz="3600" dirty="0">
                <a:latin typeface="Cambria" pitchFamily="18" charset="0"/>
              </a:rPr>
              <a:t>Prohibition of Alcohol</a:t>
            </a:r>
          </a:p>
          <a:p>
            <a:r>
              <a:rPr lang="en-US" sz="4000" dirty="0">
                <a:latin typeface="Cambria" pitchFamily="18" charset="0"/>
              </a:rPr>
              <a:t>19</a:t>
            </a:r>
            <a:r>
              <a:rPr lang="en-US" sz="4000" baseline="30000" dirty="0">
                <a:latin typeface="Cambria" pitchFamily="18" charset="0"/>
              </a:rPr>
              <a:t>th</a:t>
            </a:r>
            <a:r>
              <a:rPr lang="en-US" sz="4000" dirty="0">
                <a:latin typeface="Cambria" pitchFamily="18" charset="0"/>
              </a:rPr>
              <a:t> Amendment</a:t>
            </a:r>
          </a:p>
          <a:p>
            <a:pPr lvl="1"/>
            <a:r>
              <a:rPr lang="en-US" sz="3600" dirty="0">
                <a:latin typeface="Cambria" pitchFamily="18" charset="0"/>
              </a:rPr>
              <a:t>Women’s Suffrage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8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1" y="0"/>
            <a:ext cx="7886700" cy="108960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Era Omissions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35" y="955964"/>
            <a:ext cx="8659091" cy="555567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This era saw the establishment of the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NAACP</a:t>
            </a:r>
            <a:r>
              <a:rPr lang="en-US" sz="3200" dirty="0">
                <a:latin typeface="Cambria" panose="02040503050406030204" pitchFamily="18" charset="0"/>
              </a:rPr>
              <a:t> (National Association for the Advancement of Colored People) and a more organized approach to Civil Rights 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Roosevelt attempted to open dialogue about race </a:t>
            </a:r>
            <a:r>
              <a:rPr lang="en-US" sz="3200" dirty="0">
                <a:latin typeface="Cambria" panose="02040503050406030204" pitchFamily="18" charset="0"/>
              </a:rPr>
              <a:t>relations and openly spoke out against lynching during his presidency, clearly articulating its illegality. However he backed off the issue when he received harsh pushback.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Wilson will actively speak against Anti-Lynching legislation. He will also</a:t>
            </a:r>
            <a:r>
              <a:rPr lang="en-US" sz="3200" b="1" dirty="0">
                <a:latin typeface="Cambria" panose="02040503050406030204" pitchFamily="18" charset="0"/>
              </a:rPr>
              <a:t> formally </a:t>
            </a:r>
            <a:r>
              <a:rPr lang="en-US" sz="3200" dirty="0">
                <a:latin typeface="Cambria" panose="02040503050406030204" pitchFamily="18" charset="0"/>
              </a:rPr>
              <a:t>segregate all D.C. government buildings/offices.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60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Wilson Quotes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Baskerville Old Face" panose="02020602080505020303" pitchFamily="18" charset="0"/>
              </a:rPr>
              <a:t>“The white men were roused by a mere instinct of self-preservation—until at last there had sprung into existence a great Ku Klux Klan, a veritable empire of the South, to protect the Southern country.”</a:t>
            </a:r>
            <a:br>
              <a:rPr lang="en-US" i="1" dirty="0">
                <a:latin typeface="Baskerville Old Face" panose="02020602080505020303" pitchFamily="18" charset="0"/>
              </a:rPr>
            </a:br>
            <a:r>
              <a:rPr lang="en-US" i="1" dirty="0">
                <a:latin typeface="Baskerville Old Face" panose="02020602080505020303" pitchFamily="18" charset="0"/>
              </a:rPr>
              <a:t/>
            </a:r>
            <a:br>
              <a:rPr lang="en-US" i="1" dirty="0">
                <a:latin typeface="Baskerville Old Face" panose="02020602080505020303" pitchFamily="18" charset="0"/>
              </a:rPr>
            </a:br>
            <a:r>
              <a:rPr lang="en-US" i="1" dirty="0">
                <a:latin typeface="Baskerville Old Face" panose="02020602080505020303" pitchFamily="18" charset="0"/>
              </a:rPr>
              <a:t>"It is like writing history with lightning, and my only regret is that it is all so terribly true</a:t>
            </a:r>
            <a:r>
              <a:rPr lang="en-US" i="1" dirty="0" smtClean="0">
                <a:latin typeface="Baskerville Old Face" panose="02020602080505020303" pitchFamily="18" charset="0"/>
              </a:rPr>
              <a:t>.“- about historically inaccurate and racist film The Birth of the Nation </a:t>
            </a:r>
          </a:p>
          <a:p>
            <a:pPr marL="0" indent="0">
              <a:buNone/>
            </a:pPr>
            <a:endParaRPr lang="en-US" i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Baskerville Old Face" panose="02020602080505020303" pitchFamily="18" charset="0"/>
              </a:rPr>
              <a:t>"Segregation is not humiliating, but a benefit, and ought to be so regarded by you gentlemen." </a:t>
            </a:r>
          </a:p>
        </p:txBody>
      </p:sp>
    </p:spTree>
    <p:extLst>
      <p:ext uri="{BB962C8B-B14F-4D97-AF65-F5344CB8AC3E}">
        <p14:creationId xmlns:p14="http://schemas.microsoft.com/office/powerpoint/2010/main" val="29486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69184"/>
            <a:ext cx="8214904" cy="601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Gilded Age Political Reform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70709"/>
            <a:ext cx="7391944" cy="5682343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 smtClean="0"/>
              <a:t>Reform</a:t>
            </a:r>
            <a:endParaRPr lang="en-US" sz="3600" dirty="0"/>
          </a:p>
          <a:p>
            <a:pPr lvl="1" fontAlgn="base"/>
            <a:r>
              <a:rPr lang="en-US" sz="3200" b="1" dirty="0"/>
              <a:t>President Hayes</a:t>
            </a:r>
          </a:p>
          <a:p>
            <a:pPr lvl="2" fontAlgn="base"/>
            <a:r>
              <a:rPr lang="en-US" sz="2800" dirty="0"/>
              <a:t>Appoints by </a:t>
            </a:r>
            <a:r>
              <a:rPr lang="en-US" sz="2800" dirty="0" smtClean="0"/>
              <a:t>qualifications</a:t>
            </a:r>
          </a:p>
          <a:p>
            <a:pPr lvl="2" fontAlgn="base"/>
            <a:r>
              <a:rPr lang="en-US" sz="2800" dirty="0" smtClean="0"/>
              <a:t>Cleans out corrupt departments</a:t>
            </a:r>
            <a:endParaRPr lang="en-US" sz="2800" dirty="0"/>
          </a:p>
          <a:p>
            <a:pPr lvl="1" fontAlgn="base"/>
            <a:r>
              <a:rPr lang="en-US" sz="3200" b="1" dirty="0"/>
              <a:t>Garfield</a:t>
            </a:r>
            <a:r>
              <a:rPr lang="en-US" sz="3200" dirty="0"/>
              <a:t> assassinated after not giving someone a job</a:t>
            </a:r>
          </a:p>
          <a:p>
            <a:pPr lvl="1" fontAlgn="base"/>
            <a:r>
              <a:rPr lang="en-US" sz="3200" b="1" dirty="0"/>
              <a:t>Arthur</a:t>
            </a:r>
          </a:p>
          <a:p>
            <a:pPr lvl="2" fontAlgn="base"/>
            <a:r>
              <a:rPr lang="en-US" sz="3200" dirty="0">
                <a:solidFill>
                  <a:srgbClr val="FF0000"/>
                </a:solidFill>
              </a:rPr>
              <a:t>Pendleton Civil Service Act </a:t>
            </a:r>
            <a:r>
              <a:rPr lang="en-US" sz="3200" dirty="0"/>
              <a:t>– 1883</a:t>
            </a:r>
          </a:p>
          <a:p>
            <a:pPr lvl="3" fontAlgn="base"/>
            <a:r>
              <a:rPr lang="en-US" sz="2800" dirty="0"/>
              <a:t>Tests for civil service jobs</a:t>
            </a:r>
          </a:p>
          <a:p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rutherford b ha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74" y="325938"/>
            <a:ext cx="1749551" cy="2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esident gar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74" y="2873828"/>
            <a:ext cx="1870236" cy="23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esident arth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95" y="4603825"/>
            <a:ext cx="1720499" cy="22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69184"/>
            <a:ext cx="8214904" cy="601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Gilded Age Political Reform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966650"/>
            <a:ext cx="8214904" cy="5682343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 smtClean="0"/>
              <a:t>President </a:t>
            </a:r>
            <a:r>
              <a:rPr lang="en-US" sz="4000" dirty="0"/>
              <a:t>Cleveland - 1884</a:t>
            </a:r>
          </a:p>
          <a:p>
            <a:pPr lvl="1" fontAlgn="base"/>
            <a:r>
              <a:rPr lang="en-US" sz="3600" dirty="0"/>
              <a:t>First democrat since 1856</a:t>
            </a:r>
          </a:p>
          <a:p>
            <a:pPr lvl="1" fontAlgn="base"/>
            <a:r>
              <a:rPr lang="en-US" sz="3600" dirty="0"/>
              <a:t>Railroad Regulation</a:t>
            </a:r>
          </a:p>
          <a:p>
            <a:pPr lvl="2" fontAlgn="base"/>
            <a:r>
              <a:rPr lang="en-US" sz="3200" dirty="0"/>
              <a:t>Hard to enforce</a:t>
            </a:r>
          </a:p>
          <a:p>
            <a:pPr lvl="1" fontAlgn="base"/>
            <a:r>
              <a:rPr lang="en-US" sz="3600" dirty="0" smtClean="0"/>
              <a:t>Second Term (non-consecutive)</a:t>
            </a:r>
            <a:endParaRPr lang="en-US" sz="3600" dirty="0"/>
          </a:p>
          <a:p>
            <a:pPr lvl="2" fontAlgn="base"/>
            <a:r>
              <a:rPr lang="en-US" sz="3200" dirty="0"/>
              <a:t>Failed to help the 1893 depression and angered unions along with many </a:t>
            </a:r>
            <a:r>
              <a:rPr lang="en-US" sz="3200" dirty="0" smtClean="0"/>
              <a:t>others</a:t>
            </a:r>
            <a:endParaRPr lang="en-US" sz="3200" dirty="0"/>
          </a:p>
        </p:txBody>
      </p:sp>
      <p:pic>
        <p:nvPicPr>
          <p:cNvPr id="4" name="Picture 4" descr="cleve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0" y="653142"/>
            <a:ext cx="2485255" cy="24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69184"/>
            <a:ext cx="8214904" cy="601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Gilded Age Political Reform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36" y="770709"/>
            <a:ext cx="7886700" cy="5682343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 smtClean="0"/>
              <a:t>Harrison's </a:t>
            </a:r>
            <a:r>
              <a:rPr lang="en-US" sz="3600" dirty="0"/>
              <a:t>actions</a:t>
            </a:r>
          </a:p>
          <a:p>
            <a:pPr lvl="1" fontAlgn="base"/>
            <a:r>
              <a:rPr lang="en-US" sz="3200" dirty="0">
                <a:solidFill>
                  <a:srgbClr val="FF0000"/>
                </a:solidFill>
              </a:rPr>
              <a:t>Sherman Anti-Trust Act</a:t>
            </a:r>
          </a:p>
          <a:p>
            <a:pPr lvl="1" fontAlgn="base"/>
            <a:r>
              <a:rPr lang="en-US" sz="3200" dirty="0"/>
              <a:t>Huge tariff </a:t>
            </a:r>
            <a:r>
              <a:rPr lang="en-US" sz="3200" dirty="0" smtClean="0"/>
              <a:t>increase</a:t>
            </a:r>
          </a:p>
          <a:p>
            <a:pPr lvl="2" fontAlgn="base"/>
            <a:r>
              <a:rPr lang="en-US" sz="2800" dirty="0"/>
              <a:t>Hurt </a:t>
            </a:r>
            <a:r>
              <a:rPr lang="en-US" sz="2800" dirty="0" smtClean="0"/>
              <a:t>economy</a:t>
            </a:r>
            <a:endParaRPr lang="en-US" sz="2800" dirty="0"/>
          </a:p>
          <a:p>
            <a:pPr lvl="1" fontAlgn="base"/>
            <a:r>
              <a:rPr lang="en-US" sz="3200" dirty="0"/>
              <a:t>Pension to Civil War veteran dependents</a:t>
            </a:r>
          </a:p>
          <a:p>
            <a:pPr fontAlgn="base"/>
            <a:r>
              <a:rPr lang="en-US" sz="3600" dirty="0" smtClean="0"/>
              <a:t>McKinley</a:t>
            </a:r>
            <a:endParaRPr lang="en-US" sz="3600" dirty="0"/>
          </a:p>
          <a:p>
            <a:pPr lvl="1" fontAlgn="base"/>
            <a:r>
              <a:rPr lang="en-US" sz="3200" dirty="0"/>
              <a:t>Wins 1896 election with promise of a "Full Dinner Pail"</a:t>
            </a:r>
          </a:p>
          <a:p>
            <a:pPr lvl="2" fontAlgn="base"/>
            <a:r>
              <a:rPr lang="en-US" sz="2800" dirty="0"/>
              <a:t>New tariff and strong gold standard</a:t>
            </a:r>
          </a:p>
          <a:p>
            <a:pPr lvl="1" fontAlgn="base"/>
            <a:r>
              <a:rPr lang="en-US" sz="3200" dirty="0" smtClean="0"/>
              <a:t>Later Assassinated</a:t>
            </a:r>
            <a:endParaRPr lang="en-US" sz="3200" dirty="0"/>
          </a:p>
          <a:p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harr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53" y="169184"/>
            <a:ext cx="1875820" cy="270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ckin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20" y="4403751"/>
            <a:ext cx="2444486" cy="22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7" y="535578"/>
            <a:ext cx="8556172" cy="109727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Progressive Era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54926"/>
            <a:ext cx="7772400" cy="433686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reforms have the people been working towards? </a:t>
            </a:r>
          </a:p>
          <a:p>
            <a:endParaRPr lang="en-US" sz="4800" dirty="0" smtClean="0"/>
          </a:p>
          <a:p>
            <a:r>
              <a:rPr lang="en-US" sz="4800" dirty="0" smtClean="0"/>
              <a:t>What problems haven’t yet been solved?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124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69184"/>
            <a:ext cx="8214904" cy="601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Era Overview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6650"/>
            <a:ext cx="7886700" cy="568234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FF0000"/>
                </a:solidFill>
              </a:rPr>
              <a:t>Purpose: </a:t>
            </a:r>
            <a:endParaRPr lang="en-US" altLang="en-US" kern="0" dirty="0" smtClean="0">
              <a:solidFill>
                <a:srgbClr val="FF0000"/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FF0000"/>
                </a:solidFill>
              </a:rPr>
              <a:t>	</a:t>
            </a:r>
            <a:r>
              <a:rPr lang="en-US" altLang="en-US" kern="0" dirty="0" smtClean="0"/>
              <a:t>Expose </a:t>
            </a:r>
            <a:r>
              <a:rPr lang="en-US" altLang="en-US" kern="0" dirty="0"/>
              <a:t>and fix the problems of the Gilded Age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FF0000"/>
                </a:solidFill>
              </a:rPr>
              <a:t>Focus:   </a:t>
            </a:r>
            <a:endParaRPr lang="en-US" altLang="en-US" kern="0" dirty="0" smtClean="0">
              <a:solidFill>
                <a:srgbClr val="FF0000"/>
              </a:solidFill>
            </a:endParaRPr>
          </a:p>
          <a:p>
            <a:pPr lvl="1" fontAlgn="base">
              <a:spcAft>
                <a:spcPct val="0"/>
              </a:spcAft>
            </a:pPr>
            <a:r>
              <a:rPr lang="en-US" altLang="en-US" sz="2800" kern="0" dirty="0" smtClean="0"/>
              <a:t>Economic </a:t>
            </a:r>
            <a:r>
              <a:rPr lang="en-US" altLang="en-US" sz="2800" kern="0" dirty="0"/>
              <a:t>inequities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800" kern="0" dirty="0" smtClean="0"/>
              <a:t>Environmental issues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800" kern="0" dirty="0" smtClean="0"/>
              <a:t>Social welfare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800" kern="0" dirty="0" smtClean="0"/>
              <a:t>Working condition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800" kern="0" dirty="0" smtClean="0"/>
              <a:t>Rights </a:t>
            </a:r>
            <a:r>
              <a:rPr lang="en-US" altLang="en-US" sz="2800" kern="0" dirty="0"/>
              <a:t>for women, children, and minorities (small </a:t>
            </a:r>
            <a:r>
              <a:rPr lang="en-US" altLang="en-US" sz="2800" kern="0" dirty="0" smtClean="0"/>
              <a:t>extent)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800" kern="0" dirty="0" smtClean="0"/>
              <a:t>Government reform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8856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69184"/>
            <a:ext cx="8214904" cy="601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Era Overview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6650"/>
            <a:ext cx="7886700" cy="5682343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US" altLang="en-US" sz="3600" b="1" kern="0" dirty="0" smtClean="0">
                <a:solidFill>
                  <a:srgbClr val="FF0000"/>
                </a:solidFill>
              </a:rPr>
              <a:t>Big Ideas:</a:t>
            </a:r>
            <a:endParaRPr lang="en-US" altLang="en-US" sz="3600" b="1" kern="0" dirty="0">
              <a:solidFill>
                <a:srgbClr val="FF0000"/>
              </a:solidFill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200" kern="0" dirty="0"/>
              <a:t>Government can be an instrument of social change and justice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200" kern="0" dirty="0"/>
              <a:t>New laws and constitutional amendments can drive change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200" kern="0" dirty="0"/>
              <a:t>The public must be made aware of problems in order to call for change (muckraking)</a:t>
            </a:r>
          </a:p>
        </p:txBody>
      </p:sp>
    </p:spTree>
    <p:extLst>
      <p:ext uri="{BB962C8B-B14F-4D97-AF65-F5344CB8AC3E}">
        <p14:creationId xmlns:p14="http://schemas.microsoft.com/office/powerpoint/2010/main" val="18527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69184"/>
            <a:ext cx="8214904" cy="601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Muckrakers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70710"/>
            <a:ext cx="8332470" cy="5878284"/>
          </a:xfrm>
        </p:spPr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600" kern="0" dirty="0">
                <a:solidFill>
                  <a:srgbClr val="FF0000"/>
                </a:solidFill>
              </a:rPr>
              <a:t>Journalistic “Voice” of Progressives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600" kern="0" dirty="0"/>
              <a:t>Investigative journalists  </a:t>
            </a:r>
            <a:r>
              <a:rPr lang="en-US" altLang="en-US" sz="3600" kern="0" dirty="0">
                <a:solidFill>
                  <a:srgbClr val="FF0000"/>
                </a:solidFill>
              </a:rPr>
              <a:t>who expose corruption and other problems </a:t>
            </a:r>
            <a:r>
              <a:rPr lang="en-US" altLang="en-US" sz="3600" kern="0" dirty="0"/>
              <a:t>that needed to be addressed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600" b="1" kern="0" dirty="0"/>
              <a:t>Profitable</a:t>
            </a:r>
            <a:r>
              <a:rPr lang="en-US" altLang="en-US" sz="3600" kern="0" dirty="0"/>
              <a:t> for magazines and newspapers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3600" kern="0" dirty="0"/>
              <a:t>Term coined by T. Roosevelt with a negative connotation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3600" kern="0" dirty="0"/>
              <a:t>Examples of work: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sz="3600" kern="0" dirty="0"/>
              <a:t>		</a:t>
            </a:r>
            <a:r>
              <a:rPr lang="en-US" altLang="en-US" sz="3000" b="1" kern="0" dirty="0">
                <a:solidFill>
                  <a:srgbClr val="FF0000"/>
                </a:solidFill>
              </a:rPr>
              <a:t>Upton Sinclair’s </a:t>
            </a:r>
            <a:r>
              <a:rPr lang="en-US" altLang="en-US" sz="3000" b="1" i="1" kern="0" dirty="0">
                <a:solidFill>
                  <a:srgbClr val="FF0000"/>
                </a:solidFill>
              </a:rPr>
              <a:t>The Jungle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sz="3000" kern="0" dirty="0"/>
              <a:t>		Lincoln Stephen’s </a:t>
            </a:r>
            <a:r>
              <a:rPr lang="en-US" altLang="en-US" sz="3000" i="1" kern="0" dirty="0"/>
              <a:t>The Shame of the Cities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sz="3000" kern="0" dirty="0"/>
              <a:t>		</a:t>
            </a:r>
            <a:r>
              <a:rPr lang="en-US" altLang="en-US" sz="3000" b="1" kern="0" dirty="0">
                <a:solidFill>
                  <a:srgbClr val="FF0000"/>
                </a:solidFill>
              </a:rPr>
              <a:t>Ida Tarbell’s </a:t>
            </a:r>
            <a:r>
              <a:rPr lang="en-US" altLang="en-US" sz="3000" i="1" kern="0" dirty="0"/>
              <a:t>History of the Standard Oil Co.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sz="3000" kern="0" dirty="0"/>
              <a:t>		Ida B. </a:t>
            </a:r>
            <a:r>
              <a:rPr lang="en-US" altLang="en-US" sz="3000" kern="0" dirty="0" err="1"/>
              <a:t>Wells’s</a:t>
            </a:r>
            <a:r>
              <a:rPr lang="en-US" altLang="en-US" sz="3000" kern="0" dirty="0"/>
              <a:t> </a:t>
            </a:r>
            <a:r>
              <a:rPr lang="en-US" altLang="en-US" sz="3000" i="1" kern="0" dirty="0"/>
              <a:t>Lynch Law in America </a:t>
            </a:r>
          </a:p>
        </p:txBody>
      </p:sp>
    </p:spTree>
    <p:extLst>
      <p:ext uri="{BB962C8B-B14F-4D97-AF65-F5344CB8AC3E}">
        <p14:creationId xmlns:p14="http://schemas.microsoft.com/office/powerpoint/2010/main" val="34356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856</Words>
  <Application>Microsoft Office PowerPoint</Application>
  <PresentationFormat>On-screen Show (4:3)</PresentationFormat>
  <Paragraphs>217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Baskerville Old Face</vt:lpstr>
      <vt:lpstr>Calibri</vt:lpstr>
      <vt:lpstr>Calibri Light</vt:lpstr>
      <vt:lpstr>Cambria</vt:lpstr>
      <vt:lpstr>Comic Sans MS</vt:lpstr>
      <vt:lpstr>Times New Roman</vt:lpstr>
      <vt:lpstr>Office Theme</vt:lpstr>
      <vt:lpstr>Warm Up 12/4</vt:lpstr>
      <vt:lpstr>Gilded Age Political Reform</vt:lpstr>
      <vt:lpstr>Gilded Age Political Reform</vt:lpstr>
      <vt:lpstr>Gilded Age Political Reform</vt:lpstr>
      <vt:lpstr>Gilded Age Political Reform</vt:lpstr>
      <vt:lpstr>The Progressive Era</vt:lpstr>
      <vt:lpstr>Progressive Era Overview</vt:lpstr>
      <vt:lpstr>Progressive Era Overview</vt:lpstr>
      <vt:lpstr>Muckrakers</vt:lpstr>
      <vt:lpstr>Local Reform successes</vt:lpstr>
      <vt:lpstr>Political/Election reform</vt:lpstr>
      <vt:lpstr>Presidential Progressivism</vt:lpstr>
      <vt:lpstr>Presidential Progressives</vt:lpstr>
      <vt:lpstr>Presidential Progressives</vt:lpstr>
      <vt:lpstr>Presidential Progressives</vt:lpstr>
      <vt:lpstr>Presidential Progressives</vt:lpstr>
      <vt:lpstr>Presidential Progressives</vt:lpstr>
      <vt:lpstr>Election of 1912</vt:lpstr>
      <vt:lpstr>PowerPoint Presentation</vt:lpstr>
      <vt:lpstr>Woodrow Wilson Presidency</vt:lpstr>
      <vt:lpstr>PowerPoint Presentation</vt:lpstr>
      <vt:lpstr>PowerPoint Presentation</vt:lpstr>
      <vt:lpstr>Rising Leaders</vt:lpstr>
      <vt:lpstr>Carrie Chapman Catt</vt:lpstr>
      <vt:lpstr>Progressive Era Amendments</vt:lpstr>
      <vt:lpstr>Progressive Era Omissions</vt:lpstr>
      <vt:lpstr>Wilson Quotes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12/4</dc:title>
  <dc:creator>Santos, Megan    SHS - Staff</dc:creator>
  <cp:lastModifiedBy>Santos, Megan    SHS - Staff</cp:lastModifiedBy>
  <cp:revision>13</cp:revision>
  <dcterms:created xsi:type="dcterms:W3CDTF">2017-12-03T14:40:57Z</dcterms:created>
  <dcterms:modified xsi:type="dcterms:W3CDTF">2017-12-03T16:12:42Z</dcterms:modified>
</cp:coreProperties>
</file>