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8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1" r:id="rId18"/>
    <p:sldId id="273" r:id="rId19"/>
    <p:sldId id="282" r:id="rId20"/>
    <p:sldId id="283" r:id="rId21"/>
    <p:sldId id="276" r:id="rId22"/>
    <p:sldId id="274" r:id="rId23"/>
    <p:sldId id="275" r:id="rId24"/>
    <p:sldId id="285" r:id="rId25"/>
    <p:sldId id="286" r:id="rId26"/>
    <p:sldId id="278" r:id="rId27"/>
    <p:sldId id="284" r:id="rId28"/>
    <p:sldId id="287" r:id="rId29"/>
    <p:sldId id="288" r:id="rId30"/>
    <p:sldId id="279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55FE9-6765-4F18-83DE-A764796F5B9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4286E-832A-43AB-8969-4830E7970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5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D77975-AA84-4F11-9E52-E796DF63E7DE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8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B92B-30B4-40A6-B4D2-800334FD484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4D5-991D-4665-AAC7-3E9A3FEE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4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B92B-30B4-40A6-B4D2-800334FD484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4D5-991D-4665-AAC7-3E9A3FEE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B92B-30B4-40A6-B4D2-800334FD484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4D5-991D-4665-AAC7-3E9A3FEE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06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FD2E93-95C1-4961-9CA0-51345461BA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1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74FF41-12F4-4467-BB49-2C1AD3DCCA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87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6149EF-995A-4975-8306-BD180EBA12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9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B92B-30B4-40A6-B4D2-800334FD484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4D5-991D-4665-AAC7-3E9A3FEE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1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B92B-30B4-40A6-B4D2-800334FD484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4D5-991D-4665-AAC7-3E9A3FEE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1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B92B-30B4-40A6-B4D2-800334FD484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4D5-991D-4665-AAC7-3E9A3FEE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4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B92B-30B4-40A6-B4D2-800334FD484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4D5-991D-4665-AAC7-3E9A3FEE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3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B92B-30B4-40A6-B4D2-800334FD484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4D5-991D-4665-AAC7-3E9A3FEE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B92B-30B4-40A6-B4D2-800334FD484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4D5-991D-4665-AAC7-3E9A3FEE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B92B-30B4-40A6-B4D2-800334FD484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4D5-991D-4665-AAC7-3E9A3FEE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B92B-30B4-40A6-B4D2-800334FD484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4D5-991D-4665-AAC7-3E9A3FEE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1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B92B-30B4-40A6-B4D2-800334FD484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E54D5-991D-4665-AAC7-3E9A3FEE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4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3" y="106532"/>
            <a:ext cx="8131629" cy="75460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5/15 (#1)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10" y="861134"/>
            <a:ext cx="8868792" cy="5173906"/>
          </a:xfrm>
        </p:spPr>
        <p:txBody>
          <a:bodyPr>
            <a:normAutofit/>
          </a:bodyPr>
          <a:lstStyle/>
          <a:p>
            <a:pPr lvl="1"/>
            <a:r>
              <a:rPr lang="en-US" sz="5400" dirty="0" smtClean="0"/>
              <a:t>What were the three R’s of the New Deal?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461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Nixon: Domestic Policy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9199" y="1045028"/>
            <a:ext cx="8737418" cy="57215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Economic/Energy Crisis</a:t>
            </a:r>
          </a:p>
          <a:p>
            <a:pPr lvl="1"/>
            <a:r>
              <a:rPr lang="en-US" sz="3200" dirty="0" smtClean="0"/>
              <a:t>U.S. in recession beginning 1970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Stagflation</a:t>
            </a:r>
          </a:p>
          <a:p>
            <a:pPr lvl="2"/>
            <a:r>
              <a:rPr lang="en-US" sz="2800" dirty="0" smtClean="0"/>
              <a:t>Unemployment AND PRICES rise leaving America with stagnant economy and rapid inflation</a:t>
            </a:r>
          </a:p>
          <a:p>
            <a:pPr lvl="1"/>
            <a:r>
              <a:rPr lang="en-US" sz="3200" dirty="0" smtClean="0"/>
              <a:t>Nixon implements 3 phase plan</a:t>
            </a:r>
          </a:p>
          <a:p>
            <a:pPr lvl="2"/>
            <a:r>
              <a:rPr lang="en-US" sz="2800" dirty="0" smtClean="0"/>
              <a:t>First two help and unemployment lowers</a:t>
            </a:r>
          </a:p>
          <a:p>
            <a:pPr lvl="2"/>
            <a:r>
              <a:rPr lang="en-US" sz="2800" dirty="0" smtClean="0"/>
              <a:t>Phase 3 lifts regulations on wages and prices and cost of living skyrockets</a:t>
            </a:r>
          </a:p>
          <a:p>
            <a:pPr lvl="1"/>
            <a:r>
              <a:rPr lang="en-US" sz="3200" dirty="0" smtClean="0"/>
              <a:t>Fall of ’73: </a:t>
            </a:r>
            <a:r>
              <a:rPr lang="en-US" sz="3200" dirty="0" smtClean="0">
                <a:solidFill>
                  <a:srgbClr val="FF0000"/>
                </a:solidFill>
              </a:rPr>
              <a:t>Middle East countries implement oil embargo to protest U.S. support of Israel</a:t>
            </a:r>
          </a:p>
          <a:p>
            <a:pPr lvl="2"/>
            <a:r>
              <a:rPr lang="en-US" sz="2800" dirty="0" smtClean="0"/>
              <a:t>U.S. enters year long </a:t>
            </a:r>
            <a:r>
              <a:rPr lang="en-US" sz="2800" b="1" dirty="0" smtClean="0">
                <a:solidFill>
                  <a:srgbClr val="FF0000"/>
                </a:solidFill>
              </a:rPr>
              <a:t>energy crisis</a:t>
            </a:r>
          </a:p>
        </p:txBody>
      </p:sp>
    </p:spTree>
    <p:extLst>
      <p:ext uri="{BB962C8B-B14F-4D97-AF65-F5344CB8AC3E}">
        <p14:creationId xmlns:p14="http://schemas.microsoft.com/office/powerpoint/2010/main" val="23432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Nixon: Domestic Policy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9199" y="1045028"/>
            <a:ext cx="8737418" cy="492292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do you think Nixon’s approval rating looks like at this point?</a:t>
            </a:r>
          </a:p>
          <a:p>
            <a:pPr lvl="1"/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60570" y="2919062"/>
            <a:ext cx="5234563" cy="2780484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5151655">
            <a:off x="5820509" y="2713374"/>
            <a:ext cx="550489" cy="19454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5151655">
            <a:off x="7044063" y="3914973"/>
            <a:ext cx="550489" cy="19454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65329" y="3686112"/>
            <a:ext cx="272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Stagflation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89703" y="4962328"/>
            <a:ext cx="2720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Oil embargo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2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Nixon: Foreign Policy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9199" y="1045028"/>
            <a:ext cx="8737418" cy="492292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Quick Review</a:t>
            </a:r>
          </a:p>
          <a:p>
            <a:pPr lvl="1"/>
            <a:r>
              <a:rPr lang="en-US" sz="3200" b="1" dirty="0" smtClean="0"/>
              <a:t>How is Nixon handling  Vietnam?</a:t>
            </a:r>
          </a:p>
          <a:p>
            <a:pPr lvl="2"/>
            <a:r>
              <a:rPr lang="en-US" sz="3200" dirty="0" smtClean="0"/>
              <a:t>Promising to pull out</a:t>
            </a:r>
          </a:p>
          <a:p>
            <a:pPr lvl="2"/>
            <a:r>
              <a:rPr lang="en-US" sz="3200" dirty="0" smtClean="0"/>
              <a:t>Stops bombing/continues bombing</a:t>
            </a:r>
          </a:p>
          <a:p>
            <a:pPr lvl="2"/>
            <a:r>
              <a:rPr lang="en-US" sz="3200" dirty="0" smtClean="0"/>
              <a:t>Bombing of Cambodia</a:t>
            </a:r>
          </a:p>
          <a:p>
            <a:pPr lvl="2"/>
            <a:r>
              <a:rPr lang="en-US" sz="3200" dirty="0" smtClean="0"/>
              <a:t>Invasion of Cambodia</a:t>
            </a:r>
          </a:p>
          <a:p>
            <a:pPr lvl="2"/>
            <a:r>
              <a:rPr lang="en-US" sz="3200" dirty="0" smtClean="0"/>
              <a:t>Peace talks going/falling apart</a:t>
            </a:r>
          </a:p>
          <a:p>
            <a:pPr lvl="2"/>
            <a:r>
              <a:rPr lang="en-US" sz="3200" dirty="0" smtClean="0"/>
              <a:t>Cease fire agreed to</a:t>
            </a:r>
          </a:p>
        </p:txBody>
      </p:sp>
    </p:spTree>
    <p:extLst>
      <p:ext uri="{BB962C8B-B14F-4D97-AF65-F5344CB8AC3E}">
        <p14:creationId xmlns:p14="http://schemas.microsoft.com/office/powerpoint/2010/main" val="6561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Nixon: Foreign Policy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9199" y="1045028"/>
            <a:ext cx="8737418" cy="49229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Realpolitik</a:t>
            </a:r>
          </a:p>
          <a:p>
            <a:pPr lvl="1"/>
            <a:r>
              <a:rPr lang="en-US" sz="2800" dirty="0" smtClean="0"/>
              <a:t>Focuses on practical rather idealistic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Nixon Doctrine</a:t>
            </a:r>
          </a:p>
          <a:p>
            <a:pPr lvl="1"/>
            <a:r>
              <a:rPr lang="en-US" sz="2800" dirty="0" smtClean="0"/>
              <a:t>Non-nuclear protection still given</a:t>
            </a:r>
          </a:p>
          <a:p>
            <a:pPr lvl="1"/>
            <a:r>
              <a:rPr lang="en-US" sz="2800" dirty="0" smtClean="0"/>
              <a:t>Nation’s must do more to help themselves (</a:t>
            </a:r>
            <a:r>
              <a:rPr lang="en-US" sz="2800" dirty="0" err="1" smtClean="0"/>
              <a:t>vietnamization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More aid to struggling countries rather than troops	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199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Nixon: Foreign Policy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72465" y="1045028"/>
            <a:ext cx="8737418" cy="49229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Détente (relaxation of tensions)</a:t>
            </a:r>
          </a:p>
          <a:p>
            <a:pPr lvl="1"/>
            <a:r>
              <a:rPr lang="en-US" dirty="0" smtClean="0"/>
              <a:t>focuses on China at first </a:t>
            </a:r>
          </a:p>
          <a:p>
            <a:pPr lvl="1"/>
            <a:r>
              <a:rPr lang="en-US" dirty="0" smtClean="0"/>
              <a:t>American ping-pong players welcomed with open arms to competition in Beijing</a:t>
            </a:r>
          </a:p>
          <a:p>
            <a:pPr lvl="1"/>
            <a:endParaRPr lang="en-US" dirty="0" smtClean="0"/>
          </a:p>
          <a:p>
            <a:endParaRPr lang="en-US" sz="3200" dirty="0" smtClean="0"/>
          </a:p>
        </p:txBody>
      </p:sp>
      <p:pic>
        <p:nvPicPr>
          <p:cNvPr id="1026" name="Picture 2" descr="Image result for american ping pong in china 19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22" y="2960483"/>
            <a:ext cx="4852673" cy="35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Nixon: Foreign Policy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3955" y="1045028"/>
            <a:ext cx="6370378" cy="561322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Détente (relaxation of tensions)</a:t>
            </a:r>
          </a:p>
          <a:p>
            <a:pPr lvl="1"/>
            <a:r>
              <a:rPr lang="en-US" sz="2800" dirty="0" smtClean="0"/>
              <a:t>focuses on China at first </a:t>
            </a:r>
          </a:p>
          <a:p>
            <a:pPr lvl="1"/>
            <a:r>
              <a:rPr lang="en-US" sz="2800" dirty="0" smtClean="0"/>
              <a:t>American ping-pong players welcomed with open arms to competition in Beijing</a:t>
            </a:r>
          </a:p>
          <a:p>
            <a:pPr lvl="1"/>
            <a:r>
              <a:rPr lang="en-US" sz="2800" b="1" dirty="0" smtClean="0"/>
              <a:t>Nixon announces visit to China</a:t>
            </a:r>
          </a:p>
          <a:p>
            <a:pPr lvl="2"/>
            <a:r>
              <a:rPr lang="en-US" sz="2600" b="1" dirty="0" smtClean="0">
                <a:solidFill>
                  <a:srgbClr val="FF0000"/>
                </a:solidFill>
              </a:rPr>
              <a:t>Marks turning point in U.S.-China relations</a:t>
            </a:r>
          </a:p>
          <a:p>
            <a:pPr lvl="2"/>
            <a:r>
              <a:rPr lang="en-US" sz="2600" dirty="0" smtClean="0"/>
              <a:t>China takes seat in UN</a:t>
            </a:r>
          </a:p>
          <a:p>
            <a:pPr lvl="2"/>
            <a:r>
              <a:rPr lang="en-US" sz="2600" dirty="0" smtClean="0"/>
              <a:t>Full diplomatic relations opened by 1979</a:t>
            </a:r>
          </a:p>
          <a:p>
            <a:pPr lvl="1"/>
            <a:r>
              <a:rPr lang="en-US" sz="2800" dirty="0" smtClean="0"/>
              <a:t>Later becomes </a:t>
            </a:r>
            <a:r>
              <a:rPr lang="en-US" sz="2800" dirty="0" smtClean="0">
                <a:solidFill>
                  <a:srgbClr val="FF0000"/>
                </a:solidFill>
              </a:rPr>
              <a:t>first president to visit Moscow</a:t>
            </a:r>
          </a:p>
          <a:p>
            <a:pPr lvl="2"/>
            <a:r>
              <a:rPr lang="en-US" sz="2600" dirty="0" smtClean="0"/>
              <a:t>Negotiates trade agreement with Brezhnev</a:t>
            </a:r>
          </a:p>
          <a:p>
            <a:pPr lvl="2"/>
            <a:r>
              <a:rPr lang="en-US" sz="2600" b="1" dirty="0" smtClean="0">
                <a:solidFill>
                  <a:srgbClr val="FF0000"/>
                </a:solidFill>
              </a:rPr>
              <a:t>Strategic Arms Limitation Talks (SALT) </a:t>
            </a:r>
            <a:r>
              <a:rPr lang="en-US" sz="2600" dirty="0" smtClean="0"/>
              <a:t>to limit nuclear missiles</a:t>
            </a:r>
          </a:p>
          <a:p>
            <a:pPr lvl="1"/>
            <a:endParaRPr lang="en-US" dirty="0" smtClean="0"/>
          </a:p>
          <a:p>
            <a:endParaRPr lang="en-US" sz="3200" dirty="0" smtClean="0"/>
          </a:p>
        </p:txBody>
      </p:sp>
      <p:pic>
        <p:nvPicPr>
          <p:cNvPr id="2050" name="Picture 2" descr="Image result for nixon in china 19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33" y="325652"/>
            <a:ext cx="23812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29" y="4421079"/>
            <a:ext cx="2535962" cy="191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Nixon’s Fall: Watergate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3954" y="1045028"/>
            <a:ext cx="8993513" cy="561322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Nixon is paranoid</a:t>
            </a:r>
          </a:p>
          <a:p>
            <a:pPr lvl="1"/>
            <a:r>
              <a:rPr lang="en-US" dirty="0" smtClean="0"/>
              <a:t>Kept and “enemies” list that included people he considered unfriendly to his administration</a:t>
            </a:r>
          </a:p>
          <a:p>
            <a:pPr lvl="1"/>
            <a:r>
              <a:rPr lang="en-US" dirty="0" smtClean="0"/>
              <a:t>Ordered wire taps/phone taps of staff and reporters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NOT authorized!</a:t>
            </a:r>
          </a:p>
          <a:p>
            <a:r>
              <a:rPr lang="en-US" sz="3200" dirty="0" smtClean="0"/>
              <a:t>What might have caused this?</a:t>
            </a:r>
          </a:p>
          <a:p>
            <a:pPr lvl="1"/>
            <a:endParaRPr lang="en-US" dirty="0" smtClean="0"/>
          </a:p>
          <a:p>
            <a:endParaRPr lang="en-US" sz="3200" dirty="0" smtClean="0"/>
          </a:p>
        </p:txBody>
      </p:sp>
      <p:pic>
        <p:nvPicPr>
          <p:cNvPr id="1026" name="Picture 2" descr="Image result for nixon enemies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4" y="4194566"/>
            <a:ext cx="49053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White House Plumbers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343400" y="1002977"/>
            <a:ext cx="457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After the release of the Pentagon Papers, the White House created a unit to ensure </a:t>
            </a:r>
            <a:r>
              <a:rPr lang="en-US" b="1" dirty="0"/>
              <a:t>internal security. </a:t>
            </a:r>
            <a:endParaRPr lang="en-US" b="1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This unit was called the </a:t>
            </a:r>
            <a:r>
              <a:rPr lang="en-US" b="1" dirty="0">
                <a:solidFill>
                  <a:srgbClr val="FF0000"/>
                </a:solidFill>
              </a:rPr>
              <a:t>Plumbers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because they stopped leaks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15368" name="Picture 8" descr="howard%20hun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95400"/>
            <a:ext cx="1457325" cy="2185988"/>
          </a:xfrm>
          <a:noFill/>
          <a:ln/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04800" y="35052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Howard Hunt</a:t>
            </a:r>
          </a:p>
        </p:txBody>
      </p:sp>
      <p:pic>
        <p:nvPicPr>
          <p:cNvPr id="15370" name="Picture 10" descr="g%20gordon%20lidd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1283494"/>
            <a:ext cx="1560513" cy="2209800"/>
          </a:xfrm>
          <a:noFill/>
          <a:ln/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362200" y="35052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G. Gordon Liddy</a:t>
            </a:r>
          </a:p>
        </p:txBody>
      </p:sp>
      <p:pic>
        <p:nvPicPr>
          <p:cNvPr id="15372" name="Picture 12" descr="james%20mcc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1524000" cy="2209800"/>
          </a:xfrm>
          <a:prstGeom prst="rect">
            <a:avLst/>
          </a:prstGeom>
          <a:noFill/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04800" y="61722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James McCord</a:t>
            </a:r>
          </a:p>
        </p:txBody>
      </p:sp>
      <p:pic>
        <p:nvPicPr>
          <p:cNvPr id="15374" name="Picture 14" descr="cols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962400"/>
            <a:ext cx="1549400" cy="2209800"/>
          </a:xfrm>
          <a:prstGeom prst="rect">
            <a:avLst/>
          </a:prstGeom>
          <a:noFill/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590800" y="61722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Chuck Colson</a:t>
            </a:r>
          </a:p>
        </p:txBody>
      </p:sp>
    </p:spTree>
    <p:extLst>
      <p:ext uri="{BB962C8B-B14F-4D97-AF65-F5344CB8AC3E}">
        <p14:creationId xmlns:p14="http://schemas.microsoft.com/office/powerpoint/2010/main" val="41577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Nixon’s Fall: Watergate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3954" y="1045028"/>
            <a:ext cx="8993513" cy="561322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June 1972</a:t>
            </a:r>
            <a:r>
              <a:rPr lang="en-US" sz="3200" dirty="0" smtClean="0">
                <a:solidFill>
                  <a:srgbClr val="FF0000"/>
                </a:solidFill>
              </a:rPr>
              <a:t>: The plumbers are caught breaking into the Watergate building (DNC offices)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Bernstein and Woodward, </a:t>
            </a:r>
            <a:r>
              <a:rPr lang="en-US" sz="2800" i="1" dirty="0" smtClean="0"/>
              <a:t>Washington Post </a:t>
            </a:r>
            <a:r>
              <a:rPr lang="en-US" sz="2800" dirty="0" smtClean="0"/>
              <a:t>reporters,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claim Nixon’s reelection campaign authorized the bugging of DNC offices, citing a </a:t>
            </a:r>
            <a:r>
              <a:rPr lang="en-US" sz="2800" dirty="0" smtClean="0">
                <a:solidFill>
                  <a:srgbClr val="FF0000"/>
                </a:solidFill>
              </a:rPr>
              <a:t>source known as Deep Throat</a:t>
            </a:r>
          </a:p>
          <a:p>
            <a:pPr lvl="2"/>
            <a:r>
              <a:rPr lang="en-US" sz="2400" dirty="0" smtClean="0"/>
              <a:t>While on trial, </a:t>
            </a:r>
            <a:r>
              <a:rPr lang="en-US" sz="2400" dirty="0" smtClean="0">
                <a:solidFill>
                  <a:srgbClr val="FF0000"/>
                </a:solidFill>
              </a:rPr>
              <a:t>one of the plumbers implicates Nixon in a cover-up, </a:t>
            </a:r>
            <a:r>
              <a:rPr lang="en-US" sz="2400" dirty="0" smtClean="0"/>
              <a:t>claiming he’d been paid to lie</a:t>
            </a:r>
          </a:p>
          <a:p>
            <a:pPr lvl="1"/>
            <a:endParaRPr lang="en-US" sz="2800" dirty="0" smtClean="0"/>
          </a:p>
          <a:p>
            <a:pPr lvl="1"/>
            <a:endParaRPr lang="en-US" dirty="0" smtClean="0"/>
          </a:p>
          <a:p>
            <a:endParaRPr lang="en-US" sz="3200" dirty="0" smtClean="0"/>
          </a:p>
        </p:txBody>
      </p:sp>
      <p:pic>
        <p:nvPicPr>
          <p:cNvPr id="2050" name="Picture 2" descr="Image result for watergate plumbers 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16" y="4471634"/>
            <a:ext cx="3585151" cy="23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oodward%20and%20bernstein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764" y="4471634"/>
            <a:ext cx="2941442" cy="23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96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Watergate Enters the Nixon Campaign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447800"/>
            <a:ext cx="42672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200" dirty="0"/>
              <a:t>The break-in was eventually tied to the Nixon reelection campaign through a $25,000 check from a </a:t>
            </a:r>
            <a:r>
              <a:rPr lang="en-US" sz="2200" b="1" dirty="0">
                <a:solidFill>
                  <a:srgbClr val="92D050"/>
                </a:solidFill>
              </a:rPr>
              <a:t>Republican donor </a:t>
            </a:r>
            <a:r>
              <a:rPr lang="en-US" sz="2200" dirty="0"/>
              <a:t>that was laundered through a Mexican bank and deposited in the account of Watergate burglar Bernard Barker. </a:t>
            </a:r>
            <a:endParaRPr lang="en-US" sz="2200" dirty="0" smtClean="0"/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Later it was discovered that Former Attorney General John Mitchell, head of Nixon’s “Committee to Re-Elect the President,” </a:t>
            </a:r>
            <a:r>
              <a:rPr lang="en-US" sz="2200" b="1" dirty="0">
                <a:solidFill>
                  <a:srgbClr val="92D050"/>
                </a:solidFill>
              </a:rPr>
              <a:t>(CREEP) </a:t>
            </a:r>
            <a:r>
              <a:rPr lang="en-US" sz="2200" dirty="0"/>
              <a:t>controlled a </a:t>
            </a:r>
            <a:r>
              <a:rPr lang="en-US" sz="2200" b="1" dirty="0">
                <a:solidFill>
                  <a:srgbClr val="92D050"/>
                </a:solidFill>
              </a:rPr>
              <a:t>secret fund </a:t>
            </a:r>
            <a:r>
              <a:rPr lang="en-US" sz="2200" dirty="0"/>
              <a:t>for political espionage. </a:t>
            </a:r>
            <a:endParaRPr lang="en-US" sz="2200" dirty="0" smtClean="0"/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Mitchell would later go to prison for his role in the scandal </a:t>
            </a:r>
          </a:p>
        </p:txBody>
      </p:sp>
      <p:pic>
        <p:nvPicPr>
          <p:cNvPr id="23558" name="Picture 6" descr="mitche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00200"/>
            <a:ext cx="4191000" cy="4191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7989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504825" y="152400"/>
            <a:ext cx="6800850" cy="5334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15,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2263" y="838200"/>
            <a:ext cx="3714160" cy="5600700"/>
          </a:xfrm>
        </p:spPr>
        <p:txBody>
          <a:bodyPr>
            <a:normAutofit/>
          </a:bodyPr>
          <a:lstStyle/>
          <a:p>
            <a:pPr marL="82294" indent="0">
              <a:buNone/>
              <a:defRPr/>
            </a:pPr>
            <a:r>
              <a:rPr lang="en" b="1" u="sng" dirty="0" smtClean="0">
                <a:latin typeface="Georgia"/>
                <a:ea typeface="Georgia"/>
                <a:cs typeface="Georgia"/>
                <a:sym typeface="Georgia"/>
              </a:rPr>
              <a:t>Out for checkoff</a:t>
            </a:r>
            <a:r>
              <a:rPr lang="en" b="1" dirty="0" smtClean="0"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539494" indent="-457200">
              <a:defRPr/>
            </a:pPr>
            <a:r>
              <a:rPr lang="en" b="1" dirty="0" smtClean="0">
                <a:latin typeface="Georgia"/>
                <a:ea typeface="Georgia"/>
                <a:cs typeface="Georgia"/>
                <a:sym typeface="Georgia"/>
              </a:rPr>
              <a:t>Vietnam Legacy notes</a:t>
            </a:r>
          </a:p>
          <a:p>
            <a:pPr marL="539494" indent="-457200">
              <a:defRPr/>
            </a:pPr>
            <a:r>
              <a:rPr lang="en" b="1" dirty="0" smtClean="0">
                <a:latin typeface="Georgia"/>
                <a:ea typeface="Georgia"/>
                <a:cs typeface="Georgia"/>
                <a:sym typeface="Georgia"/>
              </a:rPr>
              <a:t>8 Warm Ups</a:t>
            </a:r>
          </a:p>
          <a:p>
            <a:pPr marL="82294" indent="0">
              <a:buNone/>
              <a:defRPr/>
            </a:pPr>
            <a:endParaRPr lang="en" b="1" dirty="0"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endParaRPr lang="en" sz="1000" b="1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r>
              <a:rPr lang="en" b="1" u="sng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r>
              <a:rPr lang="en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0" indent="0">
              <a:buNone/>
              <a:defRPr/>
            </a:pPr>
            <a:r>
              <a:rPr lang="en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Rise and Fall of Nixon</a:t>
            </a: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r>
              <a:rPr lang="en" b="1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Skills: </a:t>
            </a:r>
            <a:endParaRPr lang="en" b="1" u="sng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None/>
              <a:defRPr/>
            </a:pPr>
            <a:endParaRPr lang="en" sz="900" b="1" u="sng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036423" y="838201"/>
            <a:ext cx="5015502" cy="5889625"/>
          </a:xfrm>
        </p:spPr>
        <p:txBody>
          <a:bodyPr>
            <a:noAutofit/>
          </a:bodyPr>
          <a:lstStyle/>
          <a:p>
            <a:pPr marL="82294" indent="0">
              <a:buNone/>
              <a:defRPr/>
            </a:pPr>
            <a:r>
              <a:rPr lang="en" b="1" u="sng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Learning Target (I can…)</a:t>
            </a: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:</a:t>
            </a:r>
            <a:endParaRPr lang="en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>
              <a:defRPr/>
            </a:pPr>
            <a:r>
              <a:rPr lang="en-US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Detail the major of events of Nixon’s political career</a:t>
            </a:r>
            <a:endParaRPr lang="en" b="1" dirty="0" smtClean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None/>
              <a:defRPr/>
            </a:pPr>
            <a:endParaRPr lang="en" sz="788" b="1" dirty="0">
              <a:solidFill>
                <a:schemeClr val="bg2">
                  <a:lumMod val="10000"/>
                  <a:lumOff val="9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None/>
              <a:defRPr/>
            </a:pPr>
            <a:r>
              <a:rPr lang="en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Upcoming Dates</a:t>
            </a:r>
          </a:p>
          <a:p>
            <a:pPr marL="82294" indent="0">
              <a:buNone/>
              <a:defRPr/>
            </a:pPr>
            <a:r>
              <a:rPr lang="en" b="1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5/16: </a:t>
            </a:r>
            <a:r>
              <a:rPr lang="en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Final due date for pre-Vietnam units late work</a:t>
            </a:r>
          </a:p>
          <a:p>
            <a:pPr marL="82294" indent="0">
              <a:buNone/>
              <a:defRPr/>
            </a:pPr>
            <a:r>
              <a:rPr lang="en" b="1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5/17: </a:t>
            </a:r>
            <a:r>
              <a:rPr lang="en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Final due date for all Vietnam late work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54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The Election of 1972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6172200"/>
            <a:ext cx="8229600" cy="1014413"/>
          </a:xfrm>
        </p:spPr>
        <p:txBody>
          <a:bodyPr/>
          <a:lstStyle/>
          <a:p>
            <a:r>
              <a:rPr lang="en-US" sz="2000" dirty="0"/>
              <a:t>Despite the growing stain of Watergate, which had not yet reached the President, Nixon won by the largest margin in history to that point.</a:t>
            </a:r>
          </a:p>
        </p:txBody>
      </p:sp>
      <p:pic>
        <p:nvPicPr>
          <p:cNvPr id="25606" name="Picture 6" descr="1972%20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066800"/>
            <a:ext cx="8434388" cy="48529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37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Nixon’s Fall: Watergate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3954" y="1045028"/>
            <a:ext cx="8993513" cy="56132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Justice Department appoints </a:t>
            </a:r>
            <a:r>
              <a:rPr lang="en-US" sz="3200" b="1" dirty="0" smtClean="0">
                <a:solidFill>
                  <a:srgbClr val="FF0000"/>
                </a:solidFill>
              </a:rPr>
              <a:t>Archibald Cox </a:t>
            </a:r>
            <a:r>
              <a:rPr lang="en-US" sz="3200" dirty="0" smtClean="0"/>
              <a:t>as </a:t>
            </a:r>
            <a:r>
              <a:rPr lang="en-US" sz="3200" b="1" dirty="0" smtClean="0">
                <a:solidFill>
                  <a:srgbClr val="FF0000"/>
                </a:solidFill>
              </a:rPr>
              <a:t>special prosecutor</a:t>
            </a:r>
          </a:p>
          <a:p>
            <a:pPr lvl="1"/>
            <a:r>
              <a:rPr lang="en-US" sz="2800" b="1" dirty="0" smtClean="0"/>
              <a:t>Lawyer outside gov’t appointed to investigate federal officials for misconduct while in office </a:t>
            </a:r>
            <a:endParaRPr lang="en-US" b="1" dirty="0" smtClean="0"/>
          </a:p>
          <a:p>
            <a:pPr lvl="1"/>
            <a:endParaRPr lang="en-US" sz="2800" dirty="0" smtClean="0"/>
          </a:p>
          <a:p>
            <a:pPr lvl="1"/>
            <a:endParaRPr lang="en-US" dirty="0" smtClean="0"/>
          </a:p>
          <a:p>
            <a:endParaRPr lang="en-US" sz="3200" dirty="0" smtClean="0"/>
          </a:p>
        </p:txBody>
      </p:sp>
      <p:pic>
        <p:nvPicPr>
          <p:cNvPr id="1026" name="Picture 2" descr="Image result for archibald c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17" y="2952749"/>
            <a:ext cx="58864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7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Nixon’s Fall: Watergate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8893" y="2025930"/>
            <a:ext cx="8993513" cy="56132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Senate forms investigative committee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Mistake: Nixon fires key advisors </a:t>
            </a:r>
          </a:p>
          <a:p>
            <a:pPr lvl="1"/>
            <a:r>
              <a:rPr lang="en-US" sz="2800" dirty="0" smtClean="0"/>
              <a:t>Later revealed that had refused to help in cover-up or were afraid of becoming scapegoats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John Dean </a:t>
            </a:r>
            <a:r>
              <a:rPr lang="en-US" sz="2800" dirty="0" smtClean="0"/>
              <a:t>and other former aides testify that Nixon installed recording devices in Oval office 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Tapes could prove whether president ordered a cover-up</a:t>
            </a:r>
          </a:p>
          <a:p>
            <a:r>
              <a:rPr lang="en-US" sz="3200" dirty="0" smtClean="0"/>
              <a:t>July 1973: </a:t>
            </a:r>
            <a:r>
              <a:rPr lang="en-US" sz="3200" b="1" dirty="0" smtClean="0"/>
              <a:t>Committee subpoenas Nixon tapes</a:t>
            </a:r>
          </a:p>
          <a:p>
            <a:pPr lvl="1"/>
            <a:endParaRPr lang="en-US" sz="2800" dirty="0" smtClean="0"/>
          </a:p>
          <a:p>
            <a:pPr lvl="1"/>
            <a:endParaRPr lang="en-US" dirty="0" smtClean="0"/>
          </a:p>
          <a:p>
            <a:endParaRPr lang="en-US" sz="3200" dirty="0" smtClean="0"/>
          </a:p>
        </p:txBody>
      </p:sp>
      <p:pic>
        <p:nvPicPr>
          <p:cNvPr id="3076" name="Picture 4" descr="Image result for did nixon fire john d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55" y="77835"/>
            <a:ext cx="1909913" cy="286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Nixon’s Fall: Watergate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0488" y="1244776"/>
            <a:ext cx="8843884" cy="561322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Mistake: </a:t>
            </a:r>
            <a:r>
              <a:rPr lang="en-US" sz="3200" dirty="0" smtClean="0"/>
              <a:t>Nixon claims executive privilege and attempts to withhold tapes</a:t>
            </a:r>
          </a:p>
          <a:p>
            <a:pPr lvl="1"/>
            <a:endParaRPr lang="en-US" sz="2800" dirty="0" smtClean="0"/>
          </a:p>
          <a:p>
            <a:pPr lvl="1"/>
            <a:endParaRPr lang="en-US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885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64049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Saturday Night Massacre 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417638"/>
            <a:ext cx="5334000" cy="52117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Administration reached an agreement with the Senate Watergate Committee that its Chairman would be allowed to listen to tapes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provide a transcript</a:t>
            </a:r>
            <a:r>
              <a:rPr lang="en-US" sz="2400" dirty="0"/>
              <a:t> to the Committee and to Special Prosecutor Archibald Cox. 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 deal broke down when </a:t>
            </a:r>
            <a:r>
              <a:rPr lang="en-US" sz="2400" b="1" dirty="0"/>
              <a:t>Cox </a:t>
            </a:r>
            <a:r>
              <a:rPr lang="en-US" sz="2400" b="1" dirty="0" smtClean="0"/>
              <a:t>refused </a:t>
            </a:r>
            <a:r>
              <a:rPr lang="en-US" sz="2400" b="1" dirty="0"/>
              <a:t>to accept the transcripts in place of the tapes.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Since the Special Prosecutor is an employee of the Justice Department, </a:t>
            </a:r>
            <a:r>
              <a:rPr lang="en-US" sz="2400" b="1" dirty="0">
                <a:solidFill>
                  <a:srgbClr val="FF0000"/>
                </a:solidFill>
              </a:rPr>
              <a:t>Nixon ordered Attorney General Elliot Richardson to fire Cox.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39942" name="Picture 6" descr="cox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3136900" cy="4210050"/>
          </a:xfrm>
          <a:noFill/>
          <a:ln/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52400" y="5789613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Archibald Cox</a:t>
            </a:r>
          </a:p>
        </p:txBody>
      </p:sp>
    </p:spTree>
    <p:extLst>
      <p:ext uri="{BB962C8B-B14F-4D97-AF65-F5344CB8AC3E}">
        <p14:creationId xmlns:p14="http://schemas.microsoft.com/office/powerpoint/2010/main" val="39575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663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Saturday Night Massacre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219200"/>
            <a:ext cx="55626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/>
              <a:t>When Richardson refused, he was fired. </a:t>
            </a:r>
            <a:endParaRPr lang="en-US" b="1" dirty="0" smtClean="0"/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dirty="0"/>
              <a:t>Nixon ordered Deputy Attorney General William D. Ruckelshaus to fire Cox 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b="1" dirty="0"/>
              <a:t>When he refused, he was fired. </a:t>
            </a:r>
            <a:endParaRPr lang="en-US" b="1" dirty="0" smtClean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Nixon then </a:t>
            </a:r>
            <a:r>
              <a:rPr lang="en-US" b="1" dirty="0"/>
              <a:t>ordered Solicitor General Robert Bork </a:t>
            </a:r>
            <a:r>
              <a:rPr lang="en-US" sz="2400" dirty="0"/>
              <a:t>(who was later nominated for the Supreme Court by Reagan) </a:t>
            </a:r>
            <a:r>
              <a:rPr lang="en-US" b="1" dirty="0"/>
              <a:t>to fire Cox and he complied</a:t>
            </a:r>
            <a:r>
              <a:rPr lang="en-US" b="1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dirty="0"/>
              <a:t>The </a:t>
            </a:r>
            <a:r>
              <a:rPr lang="en-US" i="1" dirty="0"/>
              <a:t>Washington Post</a:t>
            </a:r>
            <a:r>
              <a:rPr lang="en-US" dirty="0"/>
              <a:t> reported on the </a:t>
            </a:r>
            <a:r>
              <a:rPr lang="en-US" b="1" dirty="0">
                <a:solidFill>
                  <a:srgbClr val="FF0000"/>
                </a:solidFill>
              </a:rPr>
              <a:t>“Saturday Night Massacre.”</a:t>
            </a:r>
          </a:p>
        </p:txBody>
      </p:sp>
      <p:pic>
        <p:nvPicPr>
          <p:cNvPr id="41990" name="Picture 6" descr="bor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07949"/>
            <a:ext cx="2811839" cy="2514600"/>
          </a:xfrm>
          <a:noFill/>
          <a:ln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-159961" y="44958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hlink"/>
                </a:solidFill>
              </a:rPr>
              <a:t>Robert Bork</a:t>
            </a:r>
          </a:p>
        </p:txBody>
      </p:sp>
    </p:spTree>
    <p:extLst>
      <p:ext uri="{BB962C8B-B14F-4D97-AF65-F5344CB8AC3E}">
        <p14:creationId xmlns:p14="http://schemas.microsoft.com/office/powerpoint/2010/main" val="7615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Nixon’s Fall: Watergate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0488" y="1244776"/>
            <a:ext cx="8843884" cy="5613224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United States v. Nixon</a:t>
            </a:r>
            <a:endParaRPr lang="en-US" sz="3600" dirty="0" smtClean="0">
              <a:solidFill>
                <a:srgbClr val="FF0000"/>
              </a:solidFill>
            </a:endParaRPr>
          </a:p>
          <a:p>
            <a:pPr lvl="1"/>
            <a:r>
              <a:rPr lang="en-US" sz="2800" b="1" dirty="0" smtClean="0"/>
              <a:t>ruled that Nixon must release his tapes</a:t>
            </a:r>
          </a:p>
          <a:p>
            <a:r>
              <a:rPr lang="en-US" sz="3200" b="1" dirty="0" smtClean="0"/>
              <a:t>House committee approves 3 articles of impeachment</a:t>
            </a:r>
          </a:p>
          <a:p>
            <a:pPr lvl="1"/>
            <a:endParaRPr lang="en-US" sz="2800" dirty="0" smtClean="0"/>
          </a:p>
          <a:p>
            <a:pPr lvl="1"/>
            <a:endParaRPr lang="en-US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427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Smoking Gun Tapes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295400"/>
            <a:ext cx="51054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Supreme </a:t>
            </a:r>
            <a:r>
              <a:rPr lang="en-US" sz="2400" dirty="0"/>
              <a:t>Court forced Nixon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surrender the tapes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Nixon was implicated from the earliest days of the cover-up: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authorizing the payment of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hush money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attempting to use the CIA to interfere with the FBI investigation. 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One tape has an 18 ½ minute gap.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Nixon’s secretary Rosemary Woods demonstrated how she could have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inadvertently erased the tape</a:t>
            </a:r>
            <a:r>
              <a:rPr lang="en-US" sz="2400" dirty="0"/>
              <a:t>, but no one bought it.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“The smoking gun tapes,” </a:t>
            </a:r>
            <a:r>
              <a:rPr lang="en-US" sz="2400" dirty="0"/>
              <a:t>were released in August 1974, just after the House Judiciary Committee approved Articles of Impeachment against Nixon.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6870" name="Picture 6" descr="woods%20time%20co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475" y="1600200"/>
            <a:ext cx="3435350" cy="4525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29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Nixon’s Fall: Watergate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0488" y="1244776"/>
            <a:ext cx="8843884" cy="5613224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United States v. Nixon</a:t>
            </a:r>
            <a:endParaRPr lang="en-US" sz="3600" dirty="0" smtClean="0">
              <a:solidFill>
                <a:srgbClr val="FF0000"/>
              </a:solidFill>
            </a:endParaRPr>
          </a:p>
          <a:p>
            <a:pPr lvl="1"/>
            <a:r>
              <a:rPr lang="en-US" sz="2800" b="1" dirty="0" smtClean="0"/>
              <a:t>ruled that Nixon must release his tapes</a:t>
            </a:r>
          </a:p>
          <a:p>
            <a:r>
              <a:rPr lang="en-US" sz="3200" b="1" dirty="0" smtClean="0"/>
              <a:t>House committee approves 3 articles of impeachment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August 1974: Nixon resigns</a:t>
            </a:r>
            <a:endParaRPr lang="en-US" sz="2800" dirty="0" smtClean="0"/>
          </a:p>
          <a:p>
            <a:pPr lvl="1"/>
            <a:endParaRPr lang="en-US" dirty="0" smtClean="0"/>
          </a:p>
          <a:p>
            <a:endParaRPr lang="en-US" sz="3200" dirty="0" smtClean="0"/>
          </a:p>
        </p:txBody>
      </p:sp>
      <p:pic>
        <p:nvPicPr>
          <p:cNvPr id="3074" name="Picture 2" descr="Image result for resignation of Nix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01" y="4275168"/>
            <a:ext cx="3288961" cy="24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4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Aftermath</a:t>
            </a:r>
          </a:p>
        </p:txBody>
      </p:sp>
      <p:pic>
        <p:nvPicPr>
          <p:cNvPr id="46086" name="Picture 6" descr="070108_ford_pard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0066" y="205667"/>
            <a:ext cx="3979185" cy="2530203"/>
          </a:xfrm>
          <a:noFill/>
          <a:ln/>
        </p:spPr>
      </p:pic>
      <p:sp>
        <p:nvSpPr>
          <p:cNvPr id="460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174941"/>
            <a:ext cx="8229600" cy="36830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More than </a:t>
            </a:r>
            <a:r>
              <a:rPr lang="en-US" sz="2400" b="1" dirty="0"/>
              <a:t>30 government officials </a:t>
            </a:r>
            <a:r>
              <a:rPr lang="en-US" sz="2400" dirty="0"/>
              <a:t>went to </a:t>
            </a:r>
            <a:r>
              <a:rPr lang="en-US" sz="2400" b="1" dirty="0"/>
              <a:t>prison</a:t>
            </a:r>
            <a:r>
              <a:rPr lang="en-US" sz="2400" dirty="0"/>
              <a:t> for their role in Watergate.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Richard Nixon was </a:t>
            </a:r>
            <a:r>
              <a:rPr lang="en-US" sz="2400" b="1" dirty="0" smtClean="0"/>
              <a:t>NOT</a:t>
            </a:r>
            <a:r>
              <a:rPr lang="en-US" sz="2400" dirty="0" smtClean="0"/>
              <a:t> one </a:t>
            </a:r>
            <a:r>
              <a:rPr lang="en-US" sz="2400" dirty="0"/>
              <a:t>of them.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In September 1974, </a:t>
            </a:r>
            <a:r>
              <a:rPr lang="en-US" sz="2400" b="1" dirty="0">
                <a:solidFill>
                  <a:srgbClr val="FF0000"/>
                </a:solidFill>
              </a:rPr>
              <a:t>President Gerald Ford gave Nixon a full pardon.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Woodward and Bernstein won the </a:t>
            </a:r>
            <a:r>
              <a:rPr lang="en-US" sz="2400" b="1" dirty="0"/>
              <a:t>Pulitzer Prize</a:t>
            </a:r>
            <a:r>
              <a:rPr lang="en-US" sz="2400" dirty="0"/>
              <a:t>.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They collaborated on 2 books, </a:t>
            </a:r>
            <a:r>
              <a:rPr lang="en-US" sz="1800" i="1" dirty="0"/>
              <a:t>All the President’s Men</a:t>
            </a:r>
            <a:r>
              <a:rPr lang="en-US" sz="1800" dirty="0"/>
              <a:t> and </a:t>
            </a:r>
            <a:r>
              <a:rPr lang="en-US" sz="1800" i="1" dirty="0"/>
              <a:t>The Final Days</a:t>
            </a:r>
            <a:r>
              <a:rPr lang="en-US" sz="1800" dirty="0"/>
              <a:t>.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Public remained disillusioned with political leaders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The identity of </a:t>
            </a:r>
            <a:r>
              <a:rPr lang="en-US" sz="2400" dirty="0" err="1"/>
              <a:t>Deepthroat</a:t>
            </a:r>
            <a:r>
              <a:rPr lang="en-US" sz="2400" dirty="0"/>
              <a:t> was kept secret until W. Mark Felt unmasked himself in 2005.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293833" y="2838391"/>
            <a:ext cx="411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hlink"/>
                </a:solidFill>
              </a:rPr>
              <a:t>Ford announcing the pardon</a:t>
            </a:r>
          </a:p>
        </p:txBody>
      </p:sp>
    </p:spTree>
    <p:extLst>
      <p:ext uri="{BB962C8B-B14F-4D97-AF65-F5344CB8AC3E}">
        <p14:creationId xmlns:p14="http://schemas.microsoft.com/office/powerpoint/2010/main" val="40451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Nixon: Road to the White House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36764" y="1254034"/>
            <a:ext cx="8567602" cy="492292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VP to Eisenhower</a:t>
            </a:r>
          </a:p>
          <a:p>
            <a:pPr lvl="1"/>
            <a:r>
              <a:rPr lang="en-US" sz="3600" dirty="0" smtClean="0"/>
              <a:t>Campaign plagued with money scandals</a:t>
            </a:r>
          </a:p>
          <a:p>
            <a:r>
              <a:rPr lang="en-US" sz="4000" b="1" dirty="0" smtClean="0"/>
              <a:t>Lost presidency to JFK</a:t>
            </a:r>
            <a:r>
              <a:rPr lang="en-US" sz="4000" b="1" dirty="0"/>
              <a:t> </a:t>
            </a:r>
            <a:r>
              <a:rPr lang="en-US" sz="4000" b="1" dirty="0" smtClean="0"/>
              <a:t>1960</a:t>
            </a:r>
          </a:p>
          <a:p>
            <a:r>
              <a:rPr lang="en-US" sz="4000" b="1" dirty="0" smtClean="0"/>
              <a:t>Lost governor of CA 1962 and claimed to retire from politics</a:t>
            </a:r>
          </a:p>
        </p:txBody>
      </p:sp>
    </p:spTree>
    <p:extLst>
      <p:ext uri="{BB962C8B-B14F-4D97-AF65-F5344CB8AC3E}">
        <p14:creationId xmlns:p14="http://schemas.microsoft.com/office/powerpoint/2010/main" val="28496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Watergate: The parallels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2733" y="1120488"/>
            <a:ext cx="8843884" cy="56132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Other special prosecutors</a:t>
            </a:r>
          </a:p>
          <a:p>
            <a:r>
              <a:rPr lang="en-US" sz="3600" dirty="0" smtClean="0"/>
              <a:t>Resignation and firing of White House staff</a:t>
            </a:r>
          </a:p>
          <a:p>
            <a:r>
              <a:rPr lang="en-US" sz="3600" dirty="0" smtClean="0"/>
              <a:t>Those involved turning to testify</a:t>
            </a:r>
          </a:p>
          <a:p>
            <a:r>
              <a:rPr lang="en-US" sz="3600" dirty="0" smtClean="0"/>
              <a:t>Firing of major officials (FBI, AG, </a:t>
            </a:r>
            <a:r>
              <a:rPr lang="en-US" sz="3600" dirty="0" err="1" smtClean="0"/>
              <a:t>etc</a:t>
            </a:r>
            <a:r>
              <a:rPr lang="en-US" sz="3600" dirty="0" smtClean="0"/>
              <a:t>)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346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Watergate: The parallels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2733" y="1120488"/>
            <a:ext cx="8843884" cy="5613224"/>
          </a:xfrm>
        </p:spPr>
        <p:txBody>
          <a:bodyPr numCol="2">
            <a:normAutofit/>
          </a:bodyPr>
          <a:lstStyle/>
          <a:p>
            <a:r>
              <a:rPr lang="en-US" sz="2400" dirty="0" smtClean="0"/>
              <a:t>Sydney, Danielle, Ashley L: 1970</a:t>
            </a:r>
          </a:p>
          <a:p>
            <a:r>
              <a:rPr lang="en-US" sz="2400" dirty="0" smtClean="0"/>
              <a:t>Kellen, </a:t>
            </a:r>
            <a:r>
              <a:rPr lang="en-US" sz="2400" dirty="0" err="1" smtClean="0"/>
              <a:t>hari</a:t>
            </a:r>
            <a:r>
              <a:rPr lang="en-US" sz="2400" dirty="0" smtClean="0"/>
              <a:t>, Jake: 1971</a:t>
            </a:r>
          </a:p>
          <a:p>
            <a:r>
              <a:rPr lang="en-US" sz="2400" dirty="0"/>
              <a:t>Thomas, Jackson, Alex: </a:t>
            </a:r>
            <a:r>
              <a:rPr lang="en-US" sz="2400" dirty="0" smtClean="0"/>
              <a:t>1972</a:t>
            </a:r>
          </a:p>
          <a:p>
            <a:r>
              <a:rPr lang="en-US" sz="2400" dirty="0" smtClean="0"/>
              <a:t>Nikolas</a:t>
            </a:r>
            <a:r>
              <a:rPr lang="en-US" sz="2400" dirty="0"/>
              <a:t>, </a:t>
            </a:r>
            <a:r>
              <a:rPr lang="en-US" sz="2400" dirty="0" err="1"/>
              <a:t>elbert</a:t>
            </a:r>
            <a:r>
              <a:rPr lang="en-US" sz="2400" dirty="0"/>
              <a:t>, </a:t>
            </a:r>
            <a:r>
              <a:rPr lang="en-US" sz="2400" dirty="0" err="1"/>
              <a:t>marcus</a:t>
            </a:r>
            <a:r>
              <a:rPr lang="en-US" sz="2400" dirty="0"/>
              <a:t>: </a:t>
            </a:r>
            <a:r>
              <a:rPr lang="en-US" sz="2400" dirty="0" smtClean="0"/>
              <a:t>1973</a:t>
            </a:r>
          </a:p>
          <a:p>
            <a:r>
              <a:rPr lang="en-US" sz="2400" dirty="0"/>
              <a:t>Clara, Alexa, Sarah: </a:t>
            </a:r>
            <a:r>
              <a:rPr lang="en-US" sz="2400" dirty="0" smtClean="0"/>
              <a:t>1974</a:t>
            </a:r>
          </a:p>
          <a:p>
            <a:r>
              <a:rPr lang="en-US" sz="2400" dirty="0"/>
              <a:t>Aidan, Carter, Mitch: </a:t>
            </a:r>
            <a:r>
              <a:rPr lang="en-US" sz="2400" dirty="0" smtClean="0"/>
              <a:t>1975</a:t>
            </a:r>
          </a:p>
          <a:p>
            <a:r>
              <a:rPr lang="en-US" sz="2400" dirty="0"/>
              <a:t>Stevenson, jack, </a:t>
            </a:r>
            <a:r>
              <a:rPr lang="en-US" sz="2400" dirty="0" err="1"/>
              <a:t>Caden</a:t>
            </a:r>
            <a:r>
              <a:rPr lang="en-US" sz="2400" dirty="0"/>
              <a:t>: </a:t>
            </a:r>
            <a:r>
              <a:rPr lang="en-US" sz="2400" dirty="0" smtClean="0"/>
              <a:t>1976</a:t>
            </a:r>
          </a:p>
          <a:p>
            <a:r>
              <a:rPr lang="en-US" sz="2400" dirty="0"/>
              <a:t>Hunter, Andrew, Andrew: </a:t>
            </a:r>
            <a:r>
              <a:rPr lang="en-US" sz="2400" dirty="0" smtClean="0"/>
              <a:t>1977</a:t>
            </a:r>
          </a:p>
          <a:p>
            <a:r>
              <a:rPr lang="en-US" sz="2400" dirty="0"/>
              <a:t>Brendan, Cade, Sam: </a:t>
            </a:r>
            <a:r>
              <a:rPr lang="en-US" sz="2400" dirty="0" smtClean="0"/>
              <a:t>1978</a:t>
            </a:r>
          </a:p>
          <a:p>
            <a:r>
              <a:rPr lang="en-US" sz="2400" dirty="0" smtClean="0"/>
              <a:t>Kenta, Tomas, Tom: 1979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smtClean="0"/>
              <a:t>Lauren</a:t>
            </a:r>
            <a:r>
              <a:rPr lang="en-US" sz="2400" dirty="0"/>
              <a:t>, Ella, Calvin: </a:t>
            </a:r>
            <a:r>
              <a:rPr lang="en-US" sz="2400" dirty="0" smtClean="0"/>
              <a:t>1980</a:t>
            </a:r>
          </a:p>
          <a:p>
            <a:r>
              <a:rPr lang="en-US" sz="2400" dirty="0" smtClean="0"/>
              <a:t>Maddie, </a:t>
            </a:r>
            <a:r>
              <a:rPr lang="en-US" sz="2400" dirty="0"/>
              <a:t>Rachel: </a:t>
            </a:r>
            <a:r>
              <a:rPr lang="en-US" sz="2400" dirty="0" smtClean="0"/>
              <a:t>1981</a:t>
            </a:r>
          </a:p>
          <a:p>
            <a:r>
              <a:rPr lang="en-US" sz="2400" dirty="0"/>
              <a:t>Sarah D., Lexi: </a:t>
            </a:r>
            <a:r>
              <a:rPr lang="en-US" sz="2400" dirty="0" smtClean="0"/>
              <a:t>1982</a:t>
            </a:r>
          </a:p>
          <a:p>
            <a:r>
              <a:rPr lang="en-US" sz="2400" dirty="0"/>
              <a:t>Logan, Grant: </a:t>
            </a:r>
            <a:r>
              <a:rPr lang="en-US" sz="2400" dirty="0" smtClean="0"/>
              <a:t>1983</a:t>
            </a:r>
          </a:p>
          <a:p>
            <a:r>
              <a:rPr lang="en-US" sz="2400" dirty="0"/>
              <a:t>Ashley, Dawson, </a:t>
            </a:r>
            <a:r>
              <a:rPr lang="en-US" sz="2400" dirty="0" err="1"/>
              <a:t>Bich</a:t>
            </a:r>
            <a:r>
              <a:rPr lang="en-US" sz="2400" dirty="0"/>
              <a:t>-Long: </a:t>
            </a:r>
            <a:r>
              <a:rPr lang="en-US" sz="2400" dirty="0" smtClean="0"/>
              <a:t>1984</a:t>
            </a:r>
          </a:p>
          <a:p>
            <a:r>
              <a:rPr lang="en-US" sz="2400" dirty="0"/>
              <a:t>Hazel, Chloe, Macey: </a:t>
            </a:r>
            <a:r>
              <a:rPr lang="en-US" sz="2400" dirty="0" smtClean="0"/>
              <a:t>1985</a:t>
            </a:r>
          </a:p>
          <a:p>
            <a:r>
              <a:rPr lang="en-US" sz="2400" dirty="0"/>
              <a:t>Kasey, </a:t>
            </a:r>
            <a:r>
              <a:rPr lang="en-US" sz="2400" dirty="0" err="1"/>
              <a:t>jaielyn</a:t>
            </a:r>
            <a:r>
              <a:rPr lang="en-US" sz="2400" dirty="0"/>
              <a:t>, Katie: </a:t>
            </a:r>
            <a:r>
              <a:rPr lang="en-US" sz="2400" dirty="0" smtClean="0"/>
              <a:t>1986</a:t>
            </a:r>
          </a:p>
          <a:p>
            <a:r>
              <a:rPr lang="en-US" sz="2400" dirty="0"/>
              <a:t>Alison, </a:t>
            </a:r>
            <a:r>
              <a:rPr lang="en-US" sz="2400" dirty="0" err="1"/>
              <a:t>Jahnavi</a:t>
            </a:r>
            <a:r>
              <a:rPr lang="en-US" sz="2400" dirty="0"/>
              <a:t>, Julia: </a:t>
            </a:r>
            <a:r>
              <a:rPr lang="en-US" sz="2400" dirty="0" smtClean="0"/>
              <a:t>1987</a:t>
            </a:r>
          </a:p>
          <a:p>
            <a:r>
              <a:rPr lang="en-US" sz="2400" dirty="0"/>
              <a:t>Jacob, John: </a:t>
            </a:r>
            <a:r>
              <a:rPr lang="en-US" sz="2400" dirty="0" smtClean="0"/>
              <a:t>1988</a:t>
            </a:r>
            <a:endParaRPr lang="en-US" sz="2400" dirty="0" smtClean="0"/>
          </a:p>
          <a:p>
            <a:r>
              <a:rPr lang="en-US" sz="2400" dirty="0" smtClean="0"/>
              <a:t>Katie, Ajay, Christina: 1989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799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Nixon: Road to the White House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9199" y="1045028"/>
            <a:ext cx="8737418" cy="492292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Uses turbulence of 1968 to propel himself to president</a:t>
            </a:r>
            <a:endParaRPr lang="en-US" sz="3600" dirty="0" smtClean="0"/>
          </a:p>
          <a:p>
            <a:pPr lvl="1"/>
            <a:r>
              <a:rPr lang="en-US" sz="3200" dirty="0" smtClean="0"/>
              <a:t>Stepping down of LBJ</a:t>
            </a:r>
          </a:p>
          <a:p>
            <a:pPr lvl="1"/>
            <a:r>
              <a:rPr lang="en-US" sz="3200" dirty="0" smtClean="0"/>
              <a:t>Assassinations of MLK and Bobby Kennedy</a:t>
            </a:r>
          </a:p>
          <a:p>
            <a:pPr lvl="1"/>
            <a:r>
              <a:rPr lang="en-US" sz="3200" dirty="0" smtClean="0"/>
              <a:t>Violence at DNC convention</a:t>
            </a:r>
          </a:p>
          <a:p>
            <a:pPr lvl="1"/>
            <a:r>
              <a:rPr lang="en-US" sz="3200" dirty="0" smtClean="0"/>
              <a:t>Protests, draft dodging, </a:t>
            </a:r>
          </a:p>
          <a:p>
            <a:pPr lvl="1"/>
            <a:r>
              <a:rPr lang="en-US" sz="3200" b="1" dirty="0" smtClean="0"/>
              <a:t>Nixon promises return to law and order</a:t>
            </a:r>
            <a:endParaRPr lang="en-US" sz="3200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Wins by narrow margin</a:t>
            </a:r>
          </a:p>
        </p:txBody>
      </p:sp>
      <p:pic>
        <p:nvPicPr>
          <p:cNvPr id="1026" name="Picture 2" descr="Image result for nixon 19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1" y="4566889"/>
            <a:ext cx="3383280" cy="22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21437"/>
          </a:xfrm>
        </p:spPr>
        <p:txBody>
          <a:bodyPr>
            <a:normAutofit fontScale="90000"/>
          </a:bodyPr>
          <a:lstStyle/>
          <a:p>
            <a:r>
              <a:rPr lang="en-US" dirty="0"/>
              <a:t>The Election of 1968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844248"/>
            <a:ext cx="8229600" cy="21875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Richard Nixon only narrowly won the 1968 election, but the combined total of popular votes for Nixon and Wallace indicated a shift to the right in American politics.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The 1960's began as an era of optimism and possibility and ended in disunity and distrust.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The Vietnam war and a series of assassinations and crises eroded public trust in government and produced a backlash against liberal movements and the Democratic party. 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7177" name="Picture 9" descr="68%20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0979" y="621437"/>
            <a:ext cx="7596188" cy="40814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1406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Nixon: Domestic Policy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9199" y="1045028"/>
            <a:ext cx="8737418" cy="492292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New Federalism</a:t>
            </a:r>
          </a:p>
          <a:p>
            <a:pPr lvl="1"/>
            <a:r>
              <a:rPr lang="en-US" sz="3200" dirty="0" smtClean="0"/>
              <a:t>Reduction of federal government through </a:t>
            </a:r>
            <a:r>
              <a:rPr lang="en-US" sz="3200" b="1" dirty="0" smtClean="0"/>
              <a:t>revenue sharing</a:t>
            </a:r>
          </a:p>
          <a:p>
            <a:pPr lvl="2"/>
            <a:r>
              <a:rPr lang="en-US" sz="2800" dirty="0" smtClean="0"/>
              <a:t>States received tax funds to use as they saw fit</a:t>
            </a:r>
          </a:p>
          <a:p>
            <a:pPr lvl="2"/>
            <a:r>
              <a:rPr lang="en-US" sz="2800" dirty="0" smtClean="0"/>
              <a:t>Popular with conservatives</a:t>
            </a:r>
          </a:p>
        </p:txBody>
      </p:sp>
      <p:pic>
        <p:nvPicPr>
          <p:cNvPr id="2050" name="Picture 2" descr="Image result for new feder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63" y="3729934"/>
            <a:ext cx="4390118" cy="30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Nixon: Domestic Policy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9199" y="1045028"/>
            <a:ext cx="8737418" cy="492292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Reduction of federal gov’t inconsistent</a:t>
            </a:r>
          </a:p>
          <a:p>
            <a:pPr lvl="1"/>
            <a:r>
              <a:rPr lang="en-US" dirty="0" smtClean="0"/>
              <a:t>Did away with some, expanded and created new ones</a:t>
            </a:r>
          </a:p>
          <a:p>
            <a:r>
              <a:rPr lang="en-US" sz="3600" b="1" dirty="0" smtClean="0"/>
              <a:t>Creation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OSHA </a:t>
            </a:r>
            <a:r>
              <a:rPr lang="en-US" sz="2800" dirty="0" smtClean="0">
                <a:solidFill>
                  <a:srgbClr val="FF0000"/>
                </a:solidFill>
              </a:rPr>
              <a:t>(Occupational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afety and Health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dministration)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EPA </a:t>
            </a:r>
            <a:r>
              <a:rPr lang="en-US" sz="2800" dirty="0" smtClean="0">
                <a:solidFill>
                  <a:srgbClr val="FF0000"/>
                </a:solidFill>
              </a:rPr>
              <a:t>(Environmental Protection Agency)</a:t>
            </a:r>
          </a:p>
          <a:p>
            <a:pPr lvl="1"/>
            <a:r>
              <a:rPr lang="en-US" sz="3200" dirty="0" smtClean="0"/>
              <a:t>Family Assistance Plan (failed)</a:t>
            </a:r>
          </a:p>
        </p:txBody>
      </p:sp>
      <p:pic>
        <p:nvPicPr>
          <p:cNvPr id="3074" name="Picture 2" descr="Image result for E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9" y="4623072"/>
            <a:ext cx="2234928" cy="22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S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94" y="5251614"/>
            <a:ext cx="5606823" cy="9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1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Nixon: Domestic Policy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9199" y="1045028"/>
            <a:ext cx="8737418" cy="492292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Inconsistent with Civil Rights</a:t>
            </a:r>
          </a:p>
          <a:p>
            <a:pPr lvl="1"/>
            <a:r>
              <a:rPr lang="en-US" sz="3200" dirty="0" smtClean="0"/>
              <a:t>Attempted to appoint segregationist judges</a:t>
            </a:r>
          </a:p>
          <a:p>
            <a:pPr lvl="1"/>
            <a:r>
              <a:rPr lang="en-US" sz="3200" dirty="0" smtClean="0"/>
              <a:t>Tried to reduce oversight on Voting Rights Act</a:t>
            </a:r>
          </a:p>
          <a:p>
            <a:pPr lvl="2"/>
            <a:r>
              <a:rPr lang="en-US" sz="2800" dirty="0" smtClean="0"/>
              <a:t>Fails and signs extension of act</a:t>
            </a:r>
          </a:p>
          <a:p>
            <a:pPr lvl="1"/>
            <a:r>
              <a:rPr lang="en-US" sz="3200" dirty="0" smtClean="0"/>
              <a:t>Expanded Affirmative Action</a:t>
            </a:r>
          </a:p>
          <a:p>
            <a:pPr lvl="1"/>
            <a:endParaRPr lang="en-US" sz="2800" dirty="0" smtClean="0"/>
          </a:p>
        </p:txBody>
      </p:sp>
      <p:pic>
        <p:nvPicPr>
          <p:cNvPr id="4098" name="Picture 2" descr="Image result for nixon affirmative 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29" y="3518921"/>
            <a:ext cx="4952022" cy="333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260623"/>
            <a:ext cx="7886700" cy="7844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Nixon: Domestic Policy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9199" y="1045028"/>
            <a:ext cx="8737418" cy="492292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do you think Nixon’s approval rating looks like at this point?</a:t>
            </a:r>
          </a:p>
          <a:p>
            <a:pPr lvl="1"/>
            <a:r>
              <a:rPr lang="en-US" sz="2800" b="1" dirty="0" smtClean="0"/>
              <a:t>Think back. What do you think caused this?</a:t>
            </a:r>
            <a:endParaRPr lang="en-US" sz="2800" dirty="0" smtClean="0"/>
          </a:p>
          <a:p>
            <a:pPr lvl="1"/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21" y="3028653"/>
            <a:ext cx="6596743" cy="372370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470388">
            <a:off x="5891348" y="5836088"/>
            <a:ext cx="679268" cy="12670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1532</Words>
  <Application>Microsoft Office PowerPoint</Application>
  <PresentationFormat>On-screen Show (4:3)</PresentationFormat>
  <Paragraphs>218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Warm Up 5/15 (#1)</vt:lpstr>
      <vt:lpstr>May 15, 2018</vt:lpstr>
      <vt:lpstr>Nixon: Road to the White House</vt:lpstr>
      <vt:lpstr>Nixon: Road to the White House</vt:lpstr>
      <vt:lpstr>The Election of 1968</vt:lpstr>
      <vt:lpstr>Nixon: Domestic Policy</vt:lpstr>
      <vt:lpstr>Nixon: Domestic Policy</vt:lpstr>
      <vt:lpstr>Nixon: Domestic Policy</vt:lpstr>
      <vt:lpstr>Nixon: Domestic Policy</vt:lpstr>
      <vt:lpstr>Nixon: Domestic Policy</vt:lpstr>
      <vt:lpstr>Nixon: Domestic Policy</vt:lpstr>
      <vt:lpstr>Nixon: Foreign Policy</vt:lpstr>
      <vt:lpstr>Nixon: Foreign Policy</vt:lpstr>
      <vt:lpstr>Nixon: Foreign Policy</vt:lpstr>
      <vt:lpstr>Nixon: Foreign Policy</vt:lpstr>
      <vt:lpstr>Nixon’s Fall: Watergate</vt:lpstr>
      <vt:lpstr>The White House Plumbers</vt:lpstr>
      <vt:lpstr>Nixon’s Fall: Watergate</vt:lpstr>
      <vt:lpstr>Watergate Enters the Nixon Campaign</vt:lpstr>
      <vt:lpstr>The Election of 1972</vt:lpstr>
      <vt:lpstr>Nixon’s Fall: Watergate</vt:lpstr>
      <vt:lpstr>Nixon’s Fall: Watergate</vt:lpstr>
      <vt:lpstr>Nixon’s Fall: Watergate</vt:lpstr>
      <vt:lpstr>The Saturday Night Massacre </vt:lpstr>
      <vt:lpstr>The Saturday Night Massacre</vt:lpstr>
      <vt:lpstr>Nixon’s Fall: Watergate</vt:lpstr>
      <vt:lpstr>The Smoking Gun Tapes</vt:lpstr>
      <vt:lpstr>Nixon’s Fall: Watergate</vt:lpstr>
      <vt:lpstr>Aftermath</vt:lpstr>
      <vt:lpstr>Watergate: The parallels</vt:lpstr>
      <vt:lpstr>Watergate: The parallels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5/15 (#1)</dc:title>
  <dc:creator>Santos, Megan    SHS - Staff</dc:creator>
  <cp:lastModifiedBy>Santos, Megan    SHS - Staff</cp:lastModifiedBy>
  <cp:revision>34</cp:revision>
  <dcterms:created xsi:type="dcterms:W3CDTF">2018-05-15T12:03:48Z</dcterms:created>
  <dcterms:modified xsi:type="dcterms:W3CDTF">2018-05-15T18:14:04Z</dcterms:modified>
</cp:coreProperties>
</file>