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swald"/>
      <p:regular r:id="rId14"/>
      <p:bold r:id="rId15"/>
    </p:embeddedFont>
    <p:embeddedFont>
      <p:font typeface="Average" panose="020B0604020202020204" charset="0"/>
      <p:regular r:id="rId16"/>
    </p:embeddedFont>
    <p:embeddedFont>
      <p:font typeface="Yanone Kaffeesatz"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166743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579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490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763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87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297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925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737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6572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976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451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7407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Yanone Kaffeesatz"/>
                <a:ea typeface="Yanone Kaffeesatz"/>
                <a:cs typeface="Yanone Kaffeesatz"/>
                <a:sym typeface="Yanone Kaffeesatz"/>
              </a:rPr>
              <a:t>The Empire that Mastered Unification</a:t>
            </a:r>
            <a:endParaRPr>
              <a:latin typeface="Yanone Kaffeesatz"/>
              <a:ea typeface="Yanone Kaffeesatz"/>
              <a:cs typeface="Yanone Kaffeesatz"/>
              <a:sym typeface="Yanone Kaffeesatz"/>
            </a:endParaRPr>
          </a:p>
          <a:p>
            <a:pPr marL="0" lvl="0" indent="0">
              <a:spcBef>
                <a:spcPts val="0"/>
              </a:spcBef>
              <a:spcAft>
                <a:spcPts val="0"/>
              </a:spcAft>
              <a:buNone/>
            </a:pPr>
            <a:r>
              <a:rPr lang="en">
                <a:latin typeface="Yanone Kaffeesatz"/>
                <a:ea typeface="Yanone Kaffeesatz"/>
                <a:cs typeface="Yanone Kaffeesatz"/>
                <a:sym typeface="Yanone Kaffeesatz"/>
              </a:rPr>
              <a:t>(Mughals I)</a:t>
            </a:r>
            <a:endParaRPr>
              <a:latin typeface="Yanone Kaffeesatz"/>
              <a:ea typeface="Yanone Kaffeesatz"/>
              <a:cs typeface="Yanone Kaffeesatz"/>
              <a:sym typeface="Yanone Kaffeesatz"/>
            </a:endParaRPr>
          </a:p>
        </p:txBody>
      </p:sp>
      <p:sp>
        <p:nvSpPr>
          <p:cNvPr id="60" name="Shape 60"/>
          <p:cNvSpPr txBox="1">
            <a:spLocks noGrp="1"/>
          </p:cNvSpPr>
          <p:nvPr>
            <p:ph type="subTitle" idx="1"/>
          </p:nvPr>
        </p:nvSpPr>
        <p:spPr>
          <a:xfrm>
            <a:off x="311700" y="3189325"/>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Yanone Kaffeesatz"/>
                <a:ea typeface="Yanone Kaffeesatz"/>
                <a:cs typeface="Yanone Kaffeesatz"/>
                <a:sym typeface="Yanone Kaffeesatz"/>
              </a:rPr>
              <a:t>By Isaac Ketcham, Noah Jucht, and Eli Hayrynen</a:t>
            </a:r>
            <a:endParaRPr>
              <a:latin typeface="Yanone Kaffeesatz"/>
              <a:ea typeface="Yanone Kaffeesatz"/>
              <a:cs typeface="Yanone Kaffeesatz"/>
              <a:sym typeface="Yanone Kaffeesatz"/>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Fun Facts</a:t>
            </a:r>
            <a:endParaRPr/>
          </a:p>
        </p:txBody>
      </p:sp>
      <p:sp>
        <p:nvSpPr>
          <p:cNvPr id="124" name="Shape 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spcBef>
                <a:spcPts val="0"/>
              </a:spcBef>
              <a:spcAft>
                <a:spcPts val="0"/>
              </a:spcAft>
              <a:buClr>
                <a:srgbClr val="FFFFFF"/>
              </a:buClr>
              <a:buSzPts val="2400"/>
              <a:buFont typeface="Oswald"/>
              <a:buChar char="-"/>
            </a:pPr>
            <a:r>
              <a:rPr lang="en" sz="2400">
                <a:solidFill>
                  <a:srgbClr val="FFFFFF"/>
                </a:solidFill>
                <a:latin typeface="Oswald"/>
                <a:ea typeface="Oswald"/>
                <a:cs typeface="Oswald"/>
                <a:sym typeface="Oswald"/>
              </a:rPr>
              <a:t>Babur was invited by Sangram Singh (Rana Sanga), Alam Khan Lodhi and Daulat Khan Lodhi ( all Indian rulers of different provinces) to invade India and defeat the powerful Lodhi Sultan- Ibrahim Lodhi</a:t>
            </a:r>
            <a:endParaRPr sz="2400">
              <a:solidFill>
                <a:srgbClr val="FFFFFF"/>
              </a:solidFill>
              <a:latin typeface="Oswald"/>
              <a:ea typeface="Oswald"/>
              <a:cs typeface="Oswald"/>
              <a:sym typeface="Oswald"/>
            </a:endParaRPr>
          </a:p>
          <a:p>
            <a:pPr marL="457200" lvl="0" indent="-381000">
              <a:spcBef>
                <a:spcPts val="0"/>
              </a:spcBef>
              <a:spcAft>
                <a:spcPts val="0"/>
              </a:spcAft>
              <a:buClr>
                <a:srgbClr val="FFFFFF"/>
              </a:buClr>
              <a:buSzPts val="2400"/>
              <a:buFont typeface="Oswald"/>
              <a:buChar char="-"/>
            </a:pPr>
            <a:r>
              <a:rPr lang="en" sz="2400">
                <a:solidFill>
                  <a:srgbClr val="FFFFFF"/>
                </a:solidFill>
                <a:latin typeface="Oswald"/>
                <a:ea typeface="Oswald"/>
                <a:cs typeface="Oswald"/>
                <a:sym typeface="Oswald"/>
              </a:rPr>
              <a:t>Akbar was appointed as the governor of Ghazni when he was just nine.</a:t>
            </a:r>
            <a:endParaRPr sz="2400">
              <a:solidFill>
                <a:srgbClr val="FFFFFF"/>
              </a:solidFill>
              <a:latin typeface="Oswald"/>
              <a:ea typeface="Oswald"/>
              <a:cs typeface="Oswald"/>
              <a:sym typeface="Oswald"/>
            </a:endParaRPr>
          </a:p>
          <a:p>
            <a:pPr marL="457200" lvl="0" indent="-381000">
              <a:spcBef>
                <a:spcPts val="0"/>
              </a:spcBef>
              <a:spcAft>
                <a:spcPts val="0"/>
              </a:spcAft>
              <a:buClr>
                <a:srgbClr val="FFFFFF"/>
              </a:buClr>
              <a:buSzPts val="2400"/>
              <a:buFont typeface="Oswald"/>
              <a:buChar char="-"/>
            </a:pPr>
            <a:r>
              <a:rPr lang="en" sz="2400">
                <a:solidFill>
                  <a:srgbClr val="FFFFFF"/>
                </a:solidFill>
                <a:latin typeface="Oswald"/>
                <a:ea typeface="Oswald"/>
                <a:cs typeface="Oswald"/>
                <a:sym typeface="Oswald"/>
              </a:rPr>
              <a:t>Akbar introduced a new religion known as Din-i-Ilahi, which was a compendium of all the faiths.</a:t>
            </a:r>
            <a:endParaRPr sz="2400">
              <a:solidFill>
                <a:srgbClr val="FFFFFF"/>
              </a:solidFill>
              <a:latin typeface="Oswald"/>
              <a:ea typeface="Oswald"/>
              <a:cs typeface="Oswald"/>
              <a:sym typeface="Oswald"/>
            </a:endParaRPr>
          </a:p>
          <a:p>
            <a:pPr marL="0" lvl="0" indent="0">
              <a:spcBef>
                <a:spcPts val="1600"/>
              </a:spcBef>
              <a:spcAft>
                <a:spcPts val="1600"/>
              </a:spcAft>
              <a:buNone/>
            </a:pPr>
            <a:endParaRPr>
              <a:solidFill>
                <a:srgbClr val="FFFFFF"/>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Works Cited</a:t>
            </a:r>
            <a:endParaRPr/>
          </a:p>
        </p:txBody>
      </p:sp>
      <p:sp>
        <p:nvSpPr>
          <p:cNvPr id="130" name="Shape 130"/>
          <p:cNvSpPr txBox="1">
            <a:spLocks noGrp="1"/>
          </p:cNvSpPr>
          <p:nvPr>
            <p:ph type="body" idx="1"/>
          </p:nvPr>
        </p:nvSpPr>
        <p:spPr>
          <a:xfrm>
            <a:off x="-12" y="1094111"/>
            <a:ext cx="8520600" cy="40494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“Babur.” </a:t>
            </a:r>
            <a:r>
              <a:rPr lang="en" sz="1000" i="1">
                <a:solidFill>
                  <a:srgbClr val="FFFFFF"/>
                </a:solidFill>
                <a:latin typeface="Times New Roman"/>
                <a:ea typeface="Times New Roman"/>
                <a:cs typeface="Times New Roman"/>
                <a:sym typeface="Times New Roman"/>
              </a:rPr>
              <a:t>Wikipedia</a:t>
            </a:r>
            <a:r>
              <a:rPr lang="en" sz="1000">
                <a:solidFill>
                  <a:srgbClr val="FFFFFF"/>
                </a:solidFill>
                <a:latin typeface="Times New Roman"/>
                <a:ea typeface="Times New Roman"/>
                <a:cs typeface="Times New Roman"/>
                <a:sym typeface="Times New Roman"/>
              </a:rPr>
              <a:t>, Wikimedia Foundation, 28 May 2018</a:t>
            </a:r>
            <a:endParaRPr sz="1000">
              <a:solidFill>
                <a:srgbClr val="FFFFFF"/>
              </a:solidFill>
              <a:latin typeface="Times New Roman"/>
              <a:ea typeface="Times New Roman"/>
              <a:cs typeface="Times New Roman"/>
              <a:sym typeface="Times New Roman"/>
            </a:endParaRPr>
          </a:p>
          <a:p>
            <a:pPr marL="0" lvl="0" indent="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Bodh, Kalden. “13 Interesting Facts About The Mughals You Should Know.” Bameslog, Burffee.</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“Fatullah Shirazi in Mughal Period.” MARXIST, radhikaranjanmarxist.blogspot.com/2010/11/fatullah-shirazi-in-mughal-period.html.</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Kästle, Klaus. “Uzbekistan.” </a:t>
            </a:r>
            <a:r>
              <a:rPr lang="en" sz="1000" i="1">
                <a:solidFill>
                  <a:srgbClr val="FFFFFF"/>
                </a:solidFill>
                <a:latin typeface="Times New Roman"/>
                <a:ea typeface="Times New Roman"/>
                <a:cs typeface="Times New Roman"/>
                <a:sym typeface="Times New Roman"/>
              </a:rPr>
              <a:t>Taoism - Chinese Customs and Beliefs</a:t>
            </a:r>
            <a:r>
              <a:rPr lang="en" sz="1000">
                <a:solidFill>
                  <a:srgbClr val="FFFFFF"/>
                </a:solidFill>
                <a:latin typeface="Times New Roman"/>
                <a:ea typeface="Times New Roman"/>
                <a:cs typeface="Times New Roman"/>
                <a:sym typeface="Times New Roman"/>
              </a:rPr>
              <a:t>, Nations Online, 2018.</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“Life History of The Mughal Emperor Akbar.” </a:t>
            </a:r>
            <a:r>
              <a:rPr lang="en" sz="1000" i="1">
                <a:solidFill>
                  <a:srgbClr val="FFFFFF"/>
                </a:solidFill>
                <a:latin typeface="Times New Roman"/>
                <a:ea typeface="Times New Roman"/>
                <a:cs typeface="Times New Roman"/>
                <a:sym typeface="Times New Roman"/>
              </a:rPr>
              <a:t>Agra India – History, Architecture, Facts, Myths, Visit Timing &amp; Entry Fee</a:t>
            </a:r>
            <a:r>
              <a:rPr lang="en" sz="1000">
                <a:solidFill>
                  <a:srgbClr val="FFFFFF"/>
                </a:solidFill>
                <a:latin typeface="Times New Roman"/>
                <a:ea typeface="Times New Roman"/>
                <a:cs typeface="Times New Roman"/>
                <a:sym typeface="Times New Roman"/>
              </a:rPr>
              <a:t>, Cultural India.</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“Mughal Administration: It's Culture and Disintegration in India.” </a:t>
            </a:r>
            <a:r>
              <a:rPr lang="en" sz="1000" i="1">
                <a:solidFill>
                  <a:srgbClr val="FFFFFF"/>
                </a:solidFill>
                <a:latin typeface="Times New Roman"/>
                <a:ea typeface="Times New Roman"/>
                <a:cs typeface="Times New Roman"/>
                <a:sym typeface="Times New Roman"/>
              </a:rPr>
              <a:t>History Discussion</a:t>
            </a:r>
            <a:r>
              <a:rPr lang="en" sz="1000">
                <a:solidFill>
                  <a:srgbClr val="FFFFFF"/>
                </a:solidFill>
                <a:latin typeface="Times New Roman"/>
                <a:ea typeface="Times New Roman"/>
                <a:cs typeface="Times New Roman"/>
                <a:sym typeface="Times New Roman"/>
              </a:rPr>
              <a:t>, Discuss Anything About History, 8 Aug. 2015.</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“Mughal Empire.” </a:t>
            </a:r>
            <a:r>
              <a:rPr lang="en" sz="1000" i="1">
                <a:solidFill>
                  <a:srgbClr val="FFFFFF"/>
                </a:solidFill>
                <a:latin typeface="Times New Roman"/>
                <a:ea typeface="Times New Roman"/>
                <a:cs typeface="Times New Roman"/>
                <a:sym typeface="Times New Roman"/>
              </a:rPr>
              <a:t>Life, Culture and Traditions of Jat People</a:t>
            </a:r>
            <a:r>
              <a:rPr lang="en" sz="1000">
                <a:solidFill>
                  <a:srgbClr val="FFFFFF"/>
                </a:solidFill>
                <a:latin typeface="Times New Roman"/>
                <a:ea typeface="Times New Roman"/>
                <a:cs typeface="Times New Roman"/>
                <a:sym typeface="Times New Roman"/>
              </a:rPr>
              <a:t>, Jatland Wiki.</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“Walk through Fathehpur Sikri | Uttar Pradesh | AndBeyond.” </a:t>
            </a:r>
            <a:r>
              <a:rPr lang="en" sz="1000" i="1">
                <a:solidFill>
                  <a:srgbClr val="FFFFFF"/>
                </a:solidFill>
                <a:latin typeface="Times New Roman"/>
                <a:ea typeface="Times New Roman"/>
                <a:cs typeface="Times New Roman"/>
                <a:sym typeface="Times New Roman"/>
              </a:rPr>
              <a:t>Luxury African Safaris,South America &amp; South Asia Tours</a:t>
            </a:r>
            <a:r>
              <a:rPr lang="en" sz="1000">
                <a:solidFill>
                  <a:srgbClr val="FFFFFF"/>
                </a:solidFill>
                <a:latin typeface="Times New Roman"/>
                <a:ea typeface="Times New Roman"/>
                <a:cs typeface="Times New Roman"/>
                <a:sym typeface="Times New Roman"/>
              </a:rPr>
              <a:t>, AndBeyond.</a:t>
            </a:r>
            <a:endParaRPr sz="1000">
              <a:solidFill>
                <a:srgbClr val="FFFFFF"/>
              </a:solidFill>
              <a:latin typeface="Times New Roman"/>
              <a:ea typeface="Times New Roman"/>
              <a:cs typeface="Times New Roman"/>
              <a:sym typeface="Times New Roman"/>
            </a:endParaRPr>
          </a:p>
          <a:p>
            <a:pPr marL="0" lvl="0" indent="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Walsh, Judith W. “Turks, Afghans, and Mughals in India.” </a:t>
            </a:r>
            <a:r>
              <a:rPr lang="en" sz="1000" i="1">
                <a:solidFill>
                  <a:srgbClr val="FFFFFF"/>
                </a:solidFill>
                <a:latin typeface="Times New Roman"/>
                <a:ea typeface="Times New Roman"/>
                <a:cs typeface="Times New Roman"/>
                <a:sym typeface="Times New Roman"/>
              </a:rPr>
              <a:t>A Brief History of India, Second Edition</a:t>
            </a:r>
            <a:r>
              <a:rPr lang="en" sz="1000">
                <a:solidFill>
                  <a:srgbClr val="FFFFFF"/>
                </a:solidFill>
                <a:latin typeface="Times New Roman"/>
                <a:ea typeface="Times New Roman"/>
                <a:cs typeface="Times New Roman"/>
                <a:sym typeface="Times New Roman"/>
              </a:rPr>
              <a:t>, Facts On File, 2011. </a:t>
            </a:r>
            <a:r>
              <a:rPr lang="en" sz="1000" i="1">
                <a:solidFill>
                  <a:srgbClr val="FFFFFF"/>
                </a:solidFill>
                <a:latin typeface="Times New Roman"/>
                <a:ea typeface="Times New Roman"/>
                <a:cs typeface="Times New Roman"/>
                <a:sym typeface="Times New Roman"/>
              </a:rPr>
              <a:t>History</a:t>
            </a:r>
            <a:r>
              <a:rPr lang="en" sz="1000">
                <a:solidFill>
                  <a:srgbClr val="FFFFFF"/>
                </a:solidFill>
                <a:latin typeface="Times New Roman"/>
                <a:ea typeface="Times New Roman"/>
                <a:cs typeface="Times New Roman"/>
                <a:sym typeface="Times New Roman"/>
              </a:rPr>
              <a:t>.</a:t>
            </a:r>
            <a:endParaRPr sz="1000">
              <a:solidFill>
                <a:srgbClr val="FFFFFF"/>
              </a:solidFill>
              <a:latin typeface="Times New Roman"/>
              <a:ea typeface="Times New Roman"/>
              <a:cs typeface="Times New Roman"/>
              <a:sym typeface="Times New Roman"/>
            </a:endParaRPr>
          </a:p>
          <a:p>
            <a:pPr marL="0" lvl="0" indent="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Wolpert, Stanley A., and R. Champakalakshmi. “India.” </a:t>
            </a:r>
            <a:r>
              <a:rPr lang="en" sz="1000" i="1">
                <a:solidFill>
                  <a:srgbClr val="FFFFFF"/>
                </a:solidFill>
                <a:latin typeface="Times New Roman"/>
                <a:ea typeface="Times New Roman"/>
                <a:cs typeface="Times New Roman"/>
                <a:sym typeface="Times New Roman"/>
              </a:rPr>
              <a:t>Encyclopædia Britannica</a:t>
            </a:r>
            <a:r>
              <a:rPr lang="en" sz="1000">
                <a:solidFill>
                  <a:srgbClr val="FFFFFF"/>
                </a:solidFill>
                <a:latin typeface="Times New Roman"/>
                <a:ea typeface="Times New Roman"/>
                <a:cs typeface="Times New Roman"/>
                <a:sym typeface="Times New Roman"/>
              </a:rPr>
              <a:t>, Encyclopædia Britannica, Inc., 2 May 2018.</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“Social Class Pyramid.” Perceptiv, ivedi.preceptiv.co/social-class-pyramid/.</a:t>
            </a:r>
            <a:endParaRPr sz="1000">
              <a:solidFill>
                <a:srgbClr val="FFFFFF"/>
              </a:solidFill>
              <a:latin typeface="Times New Roman"/>
              <a:ea typeface="Times New Roman"/>
              <a:cs typeface="Times New Roman"/>
              <a:sym typeface="Times New Roman"/>
            </a:endParaRPr>
          </a:p>
          <a:p>
            <a:pPr marL="457200" lvl="0" indent="-457200" rtl="0">
              <a:lnSpc>
                <a:spcPct val="200000"/>
              </a:lnSpc>
              <a:spcBef>
                <a:spcPts val="0"/>
              </a:spcBef>
              <a:spcAft>
                <a:spcPts val="0"/>
              </a:spcAft>
              <a:buNone/>
            </a:pPr>
            <a:r>
              <a:rPr lang="en" sz="1000">
                <a:solidFill>
                  <a:srgbClr val="FFFFFF"/>
                </a:solidFill>
                <a:latin typeface="Times New Roman"/>
                <a:ea typeface="Times New Roman"/>
                <a:cs typeface="Times New Roman"/>
                <a:sym typeface="Times New Roman"/>
              </a:rPr>
              <a:t>“The Story of India.” PBS, www.pbs.org/thestoryofindia/timeline/5/.</a:t>
            </a:r>
            <a:endParaRPr sz="100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600"/>
              <a:t>The Map of the Mughal Empire (Beginning to Akbar’s Death (1605)</a:t>
            </a:r>
            <a:endParaRPr sz="2600"/>
          </a:p>
        </p:txBody>
      </p:sp>
      <p:pic>
        <p:nvPicPr>
          <p:cNvPr id="66" name="Shape 66"/>
          <p:cNvPicPr preferRelativeResize="0"/>
          <p:nvPr/>
        </p:nvPicPr>
        <p:blipFill>
          <a:blip r:embed="rId4">
            <a:alphaModFix/>
          </a:blip>
          <a:stretch>
            <a:fillRect/>
          </a:stretch>
        </p:blipFill>
        <p:spPr>
          <a:xfrm>
            <a:off x="4384400" y="1130775"/>
            <a:ext cx="3141775" cy="3657025"/>
          </a:xfrm>
          <a:prstGeom prst="rect">
            <a:avLst/>
          </a:prstGeom>
          <a:noFill/>
          <a:ln>
            <a:noFill/>
          </a:ln>
        </p:spPr>
      </p:pic>
      <p:sp>
        <p:nvSpPr>
          <p:cNvPr id="67" name="Shape 67"/>
          <p:cNvSpPr txBox="1"/>
          <p:nvPr/>
        </p:nvSpPr>
        <p:spPr>
          <a:xfrm>
            <a:off x="1561575" y="2719725"/>
            <a:ext cx="1352700" cy="47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3F3F3"/>
                </a:solidFill>
                <a:latin typeface="Yanone Kaffeesatz"/>
                <a:ea typeface="Yanone Kaffeesatz"/>
                <a:cs typeface="Yanone Kaffeesatz"/>
                <a:sym typeface="Yanone Kaffeesatz"/>
              </a:rPr>
              <a:t>1526-1605</a:t>
            </a:r>
            <a:endParaRPr sz="2400">
              <a:solidFill>
                <a:srgbClr val="F3F3F3"/>
              </a:solidFill>
              <a:latin typeface="Yanone Kaffeesatz"/>
              <a:ea typeface="Yanone Kaffeesatz"/>
              <a:cs typeface="Yanone Kaffeesatz"/>
              <a:sym typeface="Yanone Kaffeesatz"/>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Important Leaders</a:t>
            </a:r>
            <a:endParaRPr/>
          </a:p>
        </p:txBody>
      </p:sp>
      <p:sp>
        <p:nvSpPr>
          <p:cNvPr id="73" name="Shape 73"/>
          <p:cNvSpPr txBox="1">
            <a:spLocks noGrp="1"/>
          </p:cNvSpPr>
          <p:nvPr>
            <p:ph type="body" idx="1"/>
          </p:nvPr>
        </p:nvSpPr>
        <p:spPr>
          <a:xfrm>
            <a:off x="6667500" y="1328225"/>
            <a:ext cx="2238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Oswald"/>
                <a:ea typeface="Oswald"/>
                <a:cs typeface="Oswald"/>
                <a:sym typeface="Oswald"/>
              </a:rPr>
              <a:t>          </a:t>
            </a:r>
            <a:r>
              <a:rPr lang="en" sz="2400" u="sng">
                <a:solidFill>
                  <a:srgbClr val="FFFFFF"/>
                </a:solidFill>
                <a:latin typeface="Oswald"/>
                <a:ea typeface="Oswald"/>
                <a:cs typeface="Oswald"/>
                <a:sym typeface="Oswald"/>
              </a:rPr>
              <a:t>Babur</a:t>
            </a:r>
            <a:endParaRPr sz="2400" u="sng">
              <a:solidFill>
                <a:srgbClr val="FFFFFF"/>
              </a:solidFill>
              <a:latin typeface="Oswald"/>
              <a:ea typeface="Oswald"/>
              <a:cs typeface="Oswald"/>
              <a:sym typeface="Oswald"/>
            </a:endParaRPr>
          </a:p>
          <a:p>
            <a:pPr marL="0" lvl="0" indent="0" algn="l" rtl="0">
              <a:spcBef>
                <a:spcPts val="1600"/>
              </a:spcBef>
              <a:spcAft>
                <a:spcPts val="0"/>
              </a:spcAft>
              <a:buNone/>
            </a:pPr>
            <a:r>
              <a:rPr lang="en" sz="1400">
                <a:solidFill>
                  <a:srgbClr val="FFFFFF"/>
                </a:solidFill>
                <a:latin typeface="Oswald"/>
                <a:ea typeface="Oswald"/>
                <a:cs typeface="Oswald"/>
                <a:sym typeface="Oswald"/>
              </a:rPr>
              <a:t>- Led 12,000 troops to a victory against an army of 100,000 led by a sultan of Delhi</a:t>
            </a:r>
            <a:endParaRPr sz="1400">
              <a:solidFill>
                <a:srgbClr val="FFFFFF"/>
              </a:solidFill>
              <a:latin typeface="Oswald"/>
              <a:ea typeface="Oswald"/>
              <a:cs typeface="Oswald"/>
              <a:sym typeface="Oswald"/>
            </a:endParaRPr>
          </a:p>
          <a:p>
            <a:pPr marL="0" lvl="0" indent="0" algn="l" rtl="0">
              <a:spcBef>
                <a:spcPts val="1600"/>
              </a:spcBef>
              <a:spcAft>
                <a:spcPts val="0"/>
              </a:spcAft>
              <a:buNone/>
            </a:pPr>
            <a:r>
              <a:rPr lang="en" sz="1400">
                <a:solidFill>
                  <a:srgbClr val="FFFFFF"/>
                </a:solidFill>
                <a:latin typeface="Oswald"/>
                <a:ea typeface="Oswald"/>
                <a:cs typeface="Oswald"/>
                <a:sym typeface="Oswald"/>
              </a:rPr>
              <a:t>-Swept down India and laid the foundation of the Mughal Empire</a:t>
            </a:r>
            <a:endParaRPr sz="1400">
              <a:solidFill>
                <a:srgbClr val="FFFFFF"/>
              </a:solidFill>
              <a:latin typeface="Oswald"/>
              <a:ea typeface="Oswald"/>
              <a:cs typeface="Oswald"/>
              <a:sym typeface="Oswald"/>
            </a:endParaRPr>
          </a:p>
          <a:p>
            <a:pPr marL="0" lvl="0" indent="0" algn="l" rtl="0">
              <a:spcBef>
                <a:spcPts val="1600"/>
              </a:spcBef>
              <a:spcAft>
                <a:spcPts val="1600"/>
              </a:spcAft>
              <a:buNone/>
            </a:pPr>
            <a:r>
              <a:rPr lang="en" sz="1400">
                <a:solidFill>
                  <a:srgbClr val="FFFFFF"/>
                </a:solidFill>
                <a:latin typeface="Oswald"/>
                <a:ea typeface="Oswald"/>
                <a:cs typeface="Oswald"/>
                <a:sym typeface="Oswald"/>
              </a:rPr>
              <a:t>-Thought to be a brilliant general</a:t>
            </a:r>
            <a:endParaRPr sz="1400">
              <a:solidFill>
                <a:srgbClr val="FFFFFF"/>
              </a:solidFill>
              <a:latin typeface="Oswald"/>
              <a:ea typeface="Oswald"/>
              <a:cs typeface="Oswald"/>
              <a:sym typeface="Oswald"/>
            </a:endParaRPr>
          </a:p>
        </p:txBody>
      </p:sp>
      <p:pic>
        <p:nvPicPr>
          <p:cNvPr id="74" name="Shape 74"/>
          <p:cNvPicPr preferRelativeResize="0"/>
          <p:nvPr/>
        </p:nvPicPr>
        <p:blipFill>
          <a:blip r:embed="rId4">
            <a:alphaModFix/>
          </a:blip>
          <a:stretch>
            <a:fillRect/>
          </a:stretch>
        </p:blipFill>
        <p:spPr>
          <a:xfrm>
            <a:off x="4572000" y="1716388"/>
            <a:ext cx="2095500" cy="2828925"/>
          </a:xfrm>
          <a:prstGeom prst="rect">
            <a:avLst/>
          </a:prstGeom>
          <a:noFill/>
          <a:ln>
            <a:noFill/>
          </a:ln>
        </p:spPr>
      </p:pic>
      <p:pic>
        <p:nvPicPr>
          <p:cNvPr id="75" name="Shape 75"/>
          <p:cNvPicPr preferRelativeResize="0"/>
          <p:nvPr/>
        </p:nvPicPr>
        <p:blipFill>
          <a:blip r:embed="rId5">
            <a:alphaModFix/>
          </a:blip>
          <a:stretch>
            <a:fillRect/>
          </a:stretch>
        </p:blipFill>
        <p:spPr>
          <a:xfrm>
            <a:off x="2476500" y="1716400"/>
            <a:ext cx="2095501" cy="2828926"/>
          </a:xfrm>
          <a:prstGeom prst="rect">
            <a:avLst/>
          </a:prstGeom>
          <a:noFill/>
          <a:ln>
            <a:noFill/>
          </a:ln>
        </p:spPr>
      </p:pic>
      <p:sp>
        <p:nvSpPr>
          <p:cNvPr id="76" name="Shape 76"/>
          <p:cNvSpPr txBox="1"/>
          <p:nvPr/>
        </p:nvSpPr>
        <p:spPr>
          <a:xfrm>
            <a:off x="238500" y="1328225"/>
            <a:ext cx="22380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u="sng">
                <a:solidFill>
                  <a:schemeClr val="dk1"/>
                </a:solidFill>
                <a:latin typeface="Oswald"/>
                <a:ea typeface="Oswald"/>
                <a:cs typeface="Oswald"/>
                <a:sym typeface="Oswald"/>
              </a:rPr>
              <a:t>Akbar</a:t>
            </a:r>
            <a:endParaRPr sz="2400" u="sng">
              <a:solidFill>
                <a:schemeClr val="dk1"/>
              </a:solidFill>
              <a:latin typeface="Oswald"/>
              <a:ea typeface="Oswald"/>
              <a:cs typeface="Oswald"/>
              <a:sym typeface="Oswald"/>
            </a:endParaRPr>
          </a:p>
          <a:p>
            <a:pPr marL="0" lvl="0" indent="0" algn="l" rtl="0">
              <a:lnSpc>
                <a:spcPct val="115000"/>
              </a:lnSpc>
              <a:spcBef>
                <a:spcPts val="1600"/>
              </a:spcBef>
              <a:spcAft>
                <a:spcPts val="0"/>
              </a:spcAft>
              <a:buNone/>
            </a:pPr>
            <a:r>
              <a:rPr lang="en">
                <a:solidFill>
                  <a:schemeClr val="dk1"/>
                </a:solidFill>
                <a:latin typeface="Oswald"/>
                <a:ea typeface="Oswald"/>
                <a:cs typeface="Oswald"/>
                <a:sym typeface="Oswald"/>
              </a:rPr>
              <a:t>- Unified a land of over 100 million people</a:t>
            </a:r>
            <a:endParaRPr>
              <a:solidFill>
                <a:schemeClr val="dk1"/>
              </a:solidFill>
              <a:latin typeface="Oswald"/>
              <a:ea typeface="Oswald"/>
              <a:cs typeface="Oswald"/>
              <a:sym typeface="Oswald"/>
            </a:endParaRPr>
          </a:p>
          <a:p>
            <a:pPr marL="0" lvl="0" indent="0" algn="l" rtl="0">
              <a:lnSpc>
                <a:spcPct val="115000"/>
              </a:lnSpc>
              <a:spcBef>
                <a:spcPts val="1600"/>
              </a:spcBef>
              <a:spcAft>
                <a:spcPts val="0"/>
              </a:spcAft>
              <a:buNone/>
            </a:pPr>
            <a:r>
              <a:rPr lang="en">
                <a:solidFill>
                  <a:schemeClr val="dk1"/>
                </a:solidFill>
                <a:latin typeface="Oswald"/>
                <a:ea typeface="Oswald"/>
                <a:cs typeface="Oswald"/>
                <a:sym typeface="Oswald"/>
              </a:rPr>
              <a:t>- Genius at cultural blending</a:t>
            </a:r>
            <a:endParaRPr>
              <a:solidFill>
                <a:schemeClr val="dk1"/>
              </a:solidFill>
              <a:latin typeface="Oswald"/>
              <a:ea typeface="Oswald"/>
              <a:cs typeface="Oswald"/>
              <a:sym typeface="Oswald"/>
            </a:endParaRPr>
          </a:p>
          <a:p>
            <a:pPr marL="0" lvl="0" indent="0" algn="l" rtl="0">
              <a:lnSpc>
                <a:spcPct val="115000"/>
              </a:lnSpc>
              <a:spcBef>
                <a:spcPts val="1600"/>
              </a:spcBef>
              <a:spcAft>
                <a:spcPts val="0"/>
              </a:spcAft>
              <a:buNone/>
            </a:pPr>
            <a:r>
              <a:rPr lang="en">
                <a:solidFill>
                  <a:schemeClr val="dk1"/>
                </a:solidFill>
                <a:latin typeface="Oswald"/>
                <a:ea typeface="Oswald"/>
                <a:cs typeface="Oswald"/>
                <a:sym typeface="Oswald"/>
              </a:rPr>
              <a:t>- Military power was the root of his strength</a:t>
            </a:r>
            <a:endParaRPr>
              <a:solidFill>
                <a:schemeClr val="dk1"/>
              </a:solidFill>
              <a:latin typeface="Oswald"/>
              <a:ea typeface="Oswald"/>
              <a:cs typeface="Oswald"/>
              <a:sym typeface="Oswald"/>
            </a:endParaRPr>
          </a:p>
          <a:p>
            <a:pPr marL="0" lvl="0" indent="0" algn="l" rtl="0">
              <a:lnSpc>
                <a:spcPct val="115000"/>
              </a:lnSpc>
              <a:spcBef>
                <a:spcPts val="1600"/>
              </a:spcBef>
              <a:spcAft>
                <a:spcPts val="1600"/>
              </a:spcAft>
              <a:buNone/>
            </a:pPr>
            <a:r>
              <a:rPr lang="en">
                <a:solidFill>
                  <a:schemeClr val="dk1"/>
                </a:solidFill>
                <a:latin typeface="Oswald"/>
                <a:ea typeface="Oswald"/>
                <a:cs typeface="Oswald"/>
                <a:sym typeface="Oswald"/>
              </a:rPr>
              <a:t>- Was a devoted architect</a:t>
            </a:r>
            <a:endParaRPr>
              <a:solidFill>
                <a:schemeClr val="dk1"/>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Key Events</a:t>
            </a:r>
            <a:endParaRPr/>
          </a:p>
        </p:txBody>
      </p:sp>
      <p:sp>
        <p:nvSpPr>
          <p:cNvPr id="82" name="Shape 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3000">
                <a:solidFill>
                  <a:srgbClr val="FFFFFF"/>
                </a:solidFill>
                <a:latin typeface="Oswald"/>
                <a:ea typeface="Oswald"/>
                <a:cs typeface="Oswald"/>
                <a:sym typeface="Oswald"/>
              </a:rPr>
              <a:t>- In 1526, the Mughal Empire was created by Babur in the area of today’s Uzbekistan and Tajikistan.</a:t>
            </a:r>
            <a:endParaRPr sz="3000">
              <a:solidFill>
                <a:srgbClr val="FFFFFF"/>
              </a:solidFill>
              <a:latin typeface="Oswald"/>
              <a:ea typeface="Oswald"/>
              <a:cs typeface="Oswald"/>
              <a:sym typeface="Oswald"/>
            </a:endParaRPr>
          </a:p>
        </p:txBody>
      </p:sp>
      <p:pic>
        <p:nvPicPr>
          <p:cNvPr id="83" name="Shape 83"/>
          <p:cNvPicPr preferRelativeResize="0"/>
          <p:nvPr/>
        </p:nvPicPr>
        <p:blipFill>
          <a:blip r:embed="rId4">
            <a:alphaModFix/>
          </a:blip>
          <a:stretch>
            <a:fillRect/>
          </a:stretch>
        </p:blipFill>
        <p:spPr>
          <a:xfrm>
            <a:off x="1417925" y="2374575"/>
            <a:ext cx="6308152" cy="2449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solidFill>
                  <a:srgbClr val="FFFFFF"/>
                </a:solidFill>
                <a:latin typeface="Oswald"/>
                <a:ea typeface="Oswald"/>
                <a:cs typeface="Oswald"/>
                <a:sym typeface="Oswald"/>
              </a:rPr>
              <a:t>- Akbar introduced cultural blending which positively influenced things such as art, education,  politics, and language.</a:t>
            </a:r>
            <a:endParaRPr sz="3000">
              <a:solidFill>
                <a:srgbClr val="FFFFFF"/>
              </a:solidFill>
              <a:latin typeface="Oswald"/>
              <a:ea typeface="Oswald"/>
              <a:cs typeface="Oswald"/>
              <a:sym typeface="Oswald"/>
            </a:endParaRPr>
          </a:p>
        </p:txBody>
      </p:sp>
      <p:sp>
        <p:nvSpPr>
          <p:cNvPr id="89" name="Shape 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Events (continued)</a:t>
            </a:r>
            <a:endParaRPr/>
          </a:p>
        </p:txBody>
      </p:sp>
      <p:pic>
        <p:nvPicPr>
          <p:cNvPr id="90" name="Shape 90"/>
          <p:cNvPicPr preferRelativeResize="0"/>
          <p:nvPr/>
        </p:nvPicPr>
        <p:blipFill>
          <a:blip r:embed="rId4">
            <a:alphaModFix/>
          </a:blip>
          <a:stretch>
            <a:fillRect/>
          </a:stretch>
        </p:blipFill>
        <p:spPr>
          <a:xfrm>
            <a:off x="3855050" y="2253750"/>
            <a:ext cx="3122076" cy="277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93700" rtl="0">
              <a:spcBef>
                <a:spcPts val="0"/>
              </a:spcBef>
              <a:spcAft>
                <a:spcPts val="0"/>
              </a:spcAft>
              <a:buClr>
                <a:srgbClr val="F3F3F3"/>
              </a:buClr>
              <a:buSzPts val="2600"/>
              <a:buFont typeface="Oswald"/>
              <a:buChar char="-"/>
            </a:pPr>
            <a:r>
              <a:rPr lang="en" sz="2600">
                <a:solidFill>
                  <a:srgbClr val="F3F3F3"/>
                </a:solidFill>
                <a:latin typeface="Oswald"/>
                <a:ea typeface="Oswald"/>
                <a:cs typeface="Oswald"/>
                <a:sym typeface="Oswald"/>
              </a:rPr>
              <a:t>Akbar built a red-sandstone city, called Fatehpur Sikri, which is the capital of the Mughal Empire. The huge structures decorated with beautiful stonework that Akbar had built in the capital city, showed his devotion to architecture</a:t>
            </a:r>
            <a:endParaRPr sz="2600">
              <a:solidFill>
                <a:srgbClr val="F3F3F3"/>
              </a:solidFill>
              <a:latin typeface="Oswald"/>
              <a:ea typeface="Oswald"/>
              <a:cs typeface="Oswald"/>
              <a:sym typeface="Oswald"/>
            </a:endParaRPr>
          </a:p>
          <a:p>
            <a:pPr marL="0" lvl="0" indent="0" rtl="0">
              <a:spcBef>
                <a:spcPts val="1600"/>
              </a:spcBef>
              <a:spcAft>
                <a:spcPts val="1600"/>
              </a:spcAft>
              <a:buNone/>
            </a:pPr>
            <a:endParaRPr sz="2800">
              <a:latin typeface="Oswald"/>
              <a:ea typeface="Oswald"/>
              <a:cs typeface="Oswald"/>
              <a:sym typeface="Oswald"/>
            </a:endParaRPr>
          </a:p>
        </p:txBody>
      </p:sp>
      <p:sp>
        <p:nvSpPr>
          <p:cNvPr id="96" name="Shape 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Events (continued)</a:t>
            </a:r>
            <a:endParaRPr/>
          </a:p>
        </p:txBody>
      </p:sp>
      <p:pic>
        <p:nvPicPr>
          <p:cNvPr id="97" name="Shape 97"/>
          <p:cNvPicPr preferRelativeResize="0"/>
          <p:nvPr/>
        </p:nvPicPr>
        <p:blipFill>
          <a:blip r:embed="rId4">
            <a:alphaModFix/>
          </a:blip>
          <a:stretch>
            <a:fillRect/>
          </a:stretch>
        </p:blipFill>
        <p:spPr>
          <a:xfrm>
            <a:off x="4901525" y="2842225"/>
            <a:ext cx="3820748" cy="2149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Cultural Aspects</a:t>
            </a:r>
            <a:endParaRPr/>
          </a:p>
        </p:txBody>
      </p:sp>
      <p:sp>
        <p:nvSpPr>
          <p:cNvPr id="103" name="Shape 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spcBef>
                <a:spcPts val="0"/>
              </a:spcBef>
              <a:spcAft>
                <a:spcPts val="0"/>
              </a:spcAft>
              <a:buClr>
                <a:srgbClr val="FFFFFF"/>
              </a:buClr>
              <a:buSzPts val="2000"/>
              <a:buChar char="-"/>
            </a:pPr>
            <a:r>
              <a:rPr lang="en" sz="2000">
                <a:solidFill>
                  <a:srgbClr val="FFFFFF"/>
                </a:solidFill>
              </a:rPr>
              <a:t>Government: Due to the Mughals being Muslim and ruling over people that were mostly Hindu and Christian, the government allowed the practice of each religion freely. The government also abolished taxes on Hindu pilgrims and non-Muslims. It was also allowed that any religion could hold high governmental power.</a:t>
            </a:r>
            <a:endParaRPr sz="2000">
              <a:solidFill>
                <a:srgbClr val="FFFFFF"/>
              </a:solidFill>
            </a:endParaRPr>
          </a:p>
        </p:txBody>
      </p:sp>
      <p:pic>
        <p:nvPicPr>
          <p:cNvPr id="104" name="Shape 104"/>
          <p:cNvPicPr preferRelativeResize="0"/>
          <p:nvPr/>
        </p:nvPicPr>
        <p:blipFill>
          <a:blip r:embed="rId4">
            <a:alphaModFix/>
          </a:blip>
          <a:stretch>
            <a:fillRect/>
          </a:stretch>
        </p:blipFill>
        <p:spPr>
          <a:xfrm>
            <a:off x="3000375" y="3064625"/>
            <a:ext cx="314325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spcBef>
                <a:spcPts val="0"/>
              </a:spcBef>
              <a:spcAft>
                <a:spcPts val="0"/>
              </a:spcAft>
              <a:buClr>
                <a:srgbClr val="FFFFFF"/>
              </a:buClr>
              <a:buSzPts val="2000"/>
              <a:buChar char="-"/>
            </a:pPr>
            <a:r>
              <a:rPr lang="en" sz="2000">
                <a:solidFill>
                  <a:srgbClr val="FFFFFF"/>
                </a:solidFill>
              </a:rPr>
              <a:t>Social Organization: The Mughal’s social structure functioned as most hierarchies do. The social organization was the rich class (such as kings and queens), the middle class (such as merchants and farmers), and the poor class (such as slaves and beggars).</a:t>
            </a:r>
            <a:endParaRPr sz="2000">
              <a:solidFill>
                <a:srgbClr val="FFFFFF"/>
              </a:solidFill>
            </a:endParaRPr>
          </a:p>
        </p:txBody>
      </p:sp>
      <p:sp>
        <p:nvSpPr>
          <p:cNvPr id="110" name="Shape 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Cultural Aspects (continued)</a:t>
            </a:r>
            <a:endParaRPr/>
          </a:p>
        </p:txBody>
      </p:sp>
      <p:pic>
        <p:nvPicPr>
          <p:cNvPr id="111" name="Shape 111"/>
          <p:cNvPicPr preferRelativeResize="0"/>
          <p:nvPr/>
        </p:nvPicPr>
        <p:blipFill>
          <a:blip r:embed="rId4">
            <a:alphaModFix/>
          </a:blip>
          <a:stretch>
            <a:fillRect/>
          </a:stretch>
        </p:blipFill>
        <p:spPr>
          <a:xfrm>
            <a:off x="3209925" y="2729300"/>
            <a:ext cx="272415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FFFFFF"/>
              </a:buClr>
              <a:buSzPts val="2000"/>
              <a:buChar char="-"/>
            </a:pPr>
            <a:r>
              <a:rPr lang="en" sz="2000">
                <a:solidFill>
                  <a:srgbClr val="FFFFFF"/>
                </a:solidFill>
              </a:rPr>
              <a:t>Technology: Mughals were known for their advances in astronomy, which also lead to them building an observatory. The Mughals also took pride in the waterworks features (such as ones located in gardens and dams) and they were ahead of their time when it came to the construction of cannons and rocket missiles.</a:t>
            </a:r>
            <a:endParaRPr sz="2000">
              <a:solidFill>
                <a:srgbClr val="FFFFFF"/>
              </a:solidFill>
            </a:endParaRPr>
          </a:p>
        </p:txBody>
      </p:sp>
      <p:sp>
        <p:nvSpPr>
          <p:cNvPr id="117" name="Shape 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Cultural Aspects (continued)</a:t>
            </a:r>
            <a:endParaRPr/>
          </a:p>
        </p:txBody>
      </p:sp>
      <p:pic>
        <p:nvPicPr>
          <p:cNvPr id="118" name="Shape 118"/>
          <p:cNvPicPr preferRelativeResize="0"/>
          <p:nvPr/>
        </p:nvPicPr>
        <p:blipFill>
          <a:blip r:embed="rId4">
            <a:alphaModFix/>
          </a:blip>
          <a:stretch>
            <a:fillRect/>
          </a:stretch>
        </p:blipFill>
        <p:spPr>
          <a:xfrm>
            <a:off x="3138488" y="3040125"/>
            <a:ext cx="2867025" cy="190500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On-screen Show (16:9)</PresentationFormat>
  <Paragraphs>44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Oswald</vt:lpstr>
      <vt:lpstr>Average</vt:lpstr>
      <vt:lpstr>Times New Roman</vt:lpstr>
      <vt:lpstr>Yanone Kaffeesatz</vt:lpstr>
      <vt:lpstr>Slate</vt:lpstr>
      <vt:lpstr>The Empire that Mastered Unification (Mughals I)</vt:lpstr>
      <vt:lpstr>The Map of the Mughal Empire (Beginning to Akbar’s Death (1605)</vt:lpstr>
      <vt:lpstr>Important Leaders</vt:lpstr>
      <vt:lpstr>Key Events</vt:lpstr>
      <vt:lpstr>Key Events (continued)</vt:lpstr>
      <vt:lpstr>Key Events (continued)</vt:lpstr>
      <vt:lpstr>Cultural Aspects</vt:lpstr>
      <vt:lpstr>Cultural Aspects (continued)</vt:lpstr>
      <vt:lpstr>Cultural Aspects (continued)</vt:lpstr>
      <vt:lpstr>Fun Facts</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Empire that Mastered Unification (Mughals I)</dc:title>
  <dc:creator>Santos, Megan    SHS - Staff</dc:creator>
  <cp:lastModifiedBy>Santos, Megan    SHS - Staff</cp:lastModifiedBy>
  <cp:revision>1</cp:revision>
  <dcterms:modified xsi:type="dcterms:W3CDTF">2018-06-01T22:07:21Z</dcterms:modified>
</cp:coreProperties>
</file>