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64" r:id="rId5"/>
    <p:sldId id="263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88" r:id="rId16"/>
    <p:sldId id="289" r:id="rId17"/>
    <p:sldId id="290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5FDAB-1BFB-4872-9584-839B923CF849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9DAF5-17AE-42D2-87EB-9DAF5860A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3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072305-2C03-472F-A62B-373AF46F2BB7}" type="slidenum">
              <a:rPr lang="en-US" altLang="en-US" sz="1200">
                <a:solidFill>
                  <a:srgbClr val="000000"/>
                </a:solidFill>
              </a:rPr>
              <a:pPr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2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072305-2C03-472F-A62B-373AF46F2BB7}" type="slidenum">
              <a:rPr lang="en-US" altLang="en-US" sz="1200">
                <a:solidFill>
                  <a:srgbClr val="000000"/>
                </a:solidFill>
              </a:rPr>
              <a:pPr/>
              <a:t>16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5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E331-28A2-4DCF-A5D8-CE426C6C8A9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99D0-F507-4399-B0C0-F04438BB8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1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E331-28A2-4DCF-A5D8-CE426C6C8A9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99D0-F507-4399-B0C0-F04438BB8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7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E331-28A2-4DCF-A5D8-CE426C6C8A9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99D0-F507-4399-B0C0-F04438BB8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11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90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AA95A-6258-4F94-B981-FCFBBEA041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573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277D9-14EA-4308-83AE-0ED4439EA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82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E331-28A2-4DCF-A5D8-CE426C6C8A9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99D0-F507-4399-B0C0-F04438BB8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8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E331-28A2-4DCF-A5D8-CE426C6C8A9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99D0-F507-4399-B0C0-F04438BB8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0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E331-28A2-4DCF-A5D8-CE426C6C8A9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99D0-F507-4399-B0C0-F04438BB8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2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E331-28A2-4DCF-A5D8-CE426C6C8A9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99D0-F507-4399-B0C0-F04438BB8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E331-28A2-4DCF-A5D8-CE426C6C8A9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99D0-F507-4399-B0C0-F04438BB8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5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E331-28A2-4DCF-A5D8-CE426C6C8A9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99D0-F507-4399-B0C0-F04438BB8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9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E331-28A2-4DCF-A5D8-CE426C6C8A9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99D0-F507-4399-B0C0-F04438BB8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4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E331-28A2-4DCF-A5D8-CE426C6C8A9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99D0-F507-4399-B0C0-F04438BB8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5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5E331-28A2-4DCF-A5D8-CE426C6C8A9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499D0-F507-4399-B0C0-F04438BB8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0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EC1C4p0k3E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_TLztvV4ns" TargetMode="External"/><Relationship Id="rId2" Type="http://schemas.openxmlformats.org/officeDocument/2006/relationships/hyperlink" Target="https://youtu.be/yt8SBlx9P9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azmVHAO0o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175023"/>
            <a:ext cx="6858000" cy="80605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Day!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950" y="981076"/>
            <a:ext cx="8534400" cy="5133974"/>
          </a:xfrm>
        </p:spPr>
        <p:txBody>
          <a:bodyPr>
            <a:normAutofit/>
          </a:bodyPr>
          <a:lstStyle/>
          <a:p>
            <a:r>
              <a:rPr lang="en-US" sz="3600" dirty="0"/>
              <a:t>Please staple you </a:t>
            </a:r>
            <a:r>
              <a:rPr lang="en-US" sz="3600" b="1" dirty="0"/>
              <a:t>warm-ups (8), Forgotten War Video Notes, and Nonconformist Sources worksheet</a:t>
            </a:r>
            <a:r>
              <a:rPr lang="en-US" sz="3600" dirty="0"/>
              <a:t> together. Make sure your </a:t>
            </a:r>
            <a:r>
              <a:rPr lang="en-US" sz="3600" dirty="0">
                <a:solidFill>
                  <a:srgbClr val="FF0000"/>
                </a:solidFill>
              </a:rPr>
              <a:t>name</a:t>
            </a:r>
            <a:r>
              <a:rPr lang="en-US" sz="3600" dirty="0"/>
              <a:t> is on it and put it in the tray.</a:t>
            </a:r>
          </a:p>
          <a:p>
            <a:endParaRPr lang="en-US" sz="3600" dirty="0"/>
          </a:p>
          <a:p>
            <a:r>
              <a:rPr lang="en-US" sz="3600" dirty="0"/>
              <a:t>Clear your desk and fill in your ID number </a:t>
            </a:r>
            <a:r>
              <a:rPr lang="en-US" sz="3600" b="1" dirty="0">
                <a:solidFill>
                  <a:srgbClr val="FF0000"/>
                </a:solidFill>
              </a:rPr>
              <a:t>AND</a:t>
            </a:r>
            <a:r>
              <a:rPr lang="en-US" sz="3600" dirty="0"/>
              <a:t> your write your name on your </a:t>
            </a:r>
            <a:r>
              <a:rPr lang="en-US" sz="3600" dirty="0" err="1"/>
              <a:t>gradecam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745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197689" y="167879"/>
            <a:ext cx="7955711" cy="47335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Discuss!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7689" y="916377"/>
            <a:ext cx="8670086" cy="568444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Do you agree with the comments about the debates?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How did this compare with debates we see today? How do the candidates compare?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8098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554876" y="167879"/>
            <a:ext cx="7955711" cy="47335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 is Important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7689" y="916377"/>
            <a:ext cx="8670086" cy="5684448"/>
          </a:xfrm>
        </p:spPr>
        <p:txBody>
          <a:bodyPr>
            <a:noAutofit/>
          </a:bodyPr>
          <a:lstStyle/>
          <a:p>
            <a:r>
              <a:rPr lang="en-US" altLang="en-US" sz="3600" dirty="0" smtClean="0"/>
              <a:t>Turn to your table group and share some of the messages/themes you found in your reading of Kennedy’s inaugural address. What was his overall tone?</a:t>
            </a:r>
          </a:p>
          <a:p>
            <a:r>
              <a:rPr lang="en-US" altLang="en-US" sz="3600" dirty="0" smtClean="0"/>
              <a:t>Write you answers on your White question sheet.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3819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554876" y="167879"/>
            <a:ext cx="7955711" cy="47335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 is Important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7689" y="916377"/>
            <a:ext cx="8670086" cy="5684448"/>
          </a:xfrm>
        </p:spPr>
        <p:txBody>
          <a:bodyPr>
            <a:noAutofit/>
          </a:bodyPr>
          <a:lstStyle/>
          <a:p>
            <a:r>
              <a:rPr lang="en-US" altLang="en-US" sz="3600" dirty="0" smtClean="0"/>
              <a:t>We will now watch JFK’s inaugural address. Watch for the same things. What is his tone and focus? What are the major themes?</a:t>
            </a:r>
          </a:p>
          <a:p>
            <a:pPr lvl="1"/>
            <a:r>
              <a:rPr lang="en-US" altLang="en-US" sz="2000" dirty="0">
                <a:hlinkClick r:id="rId2"/>
              </a:rPr>
              <a:t>https://</a:t>
            </a:r>
            <a:r>
              <a:rPr lang="en-US" altLang="en-US" sz="2000" dirty="0" smtClean="0">
                <a:hlinkClick r:id="rId2"/>
              </a:rPr>
              <a:t>youtu.be/PEC1C4p0k3E</a:t>
            </a:r>
            <a:r>
              <a:rPr lang="en-US" altLang="en-US" sz="2000" dirty="0" smtClean="0"/>
              <a:t> </a:t>
            </a:r>
          </a:p>
          <a:p>
            <a:pPr marL="457200" lvl="1" indent="0">
              <a:buNone/>
            </a:pPr>
            <a:endParaRPr lang="en-US" altLang="en-US" sz="2000" dirty="0" smtClean="0"/>
          </a:p>
          <a:p>
            <a:r>
              <a:rPr lang="en-US" altLang="en-US" sz="3600" dirty="0" smtClean="0"/>
              <a:t>Share with your table group and answer questions 2 and 3 on your sheet.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8804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554876" y="167879"/>
            <a:ext cx="7955711" cy="47335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 is Important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7689" y="916377"/>
            <a:ext cx="8670086" cy="5684448"/>
          </a:xfrm>
        </p:spPr>
        <p:txBody>
          <a:bodyPr>
            <a:noAutofit/>
          </a:bodyPr>
          <a:lstStyle/>
          <a:p>
            <a:r>
              <a:rPr lang="en-US" altLang="en-US" sz="3600" dirty="0" smtClean="0"/>
              <a:t>Finally, how would your feelings about JFK’s speech change if you were part of a different social group than you are? A minority? From a foreign country? A communist sympathizer?</a:t>
            </a:r>
          </a:p>
          <a:p>
            <a:pPr marL="0" indent="0">
              <a:buNone/>
            </a:pPr>
            <a:endParaRPr lang="en-US" altLang="en-US" sz="3600" dirty="0" smtClean="0"/>
          </a:p>
          <a:p>
            <a:r>
              <a:rPr lang="en-US" altLang="en-US" sz="3600" dirty="0" smtClean="0"/>
              <a:t>Discuss the three groups listed in question 4 and record you answer for each (may use back of paper). Be thorough!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5938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youtu.be/yt8SBlx9P9I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youtu.be/X_TLztvV4ns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122363"/>
            <a:ext cx="8029575" cy="1106487"/>
          </a:xfrm>
        </p:spPr>
        <p:txBody>
          <a:bodyPr>
            <a:normAutofit fontScale="90000"/>
          </a:bodyPr>
          <a:lstStyle/>
          <a:p>
            <a:r>
              <a:rPr lang="en-US" sz="8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4/5 (#2)</a:t>
            </a:r>
            <a:endParaRPr lang="en-US" sz="8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8229600" cy="2819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is MAD and how did it heighten tension during the </a:t>
            </a:r>
          </a:p>
          <a:p>
            <a:r>
              <a:rPr lang="en-US" sz="4400" dirty="0" smtClean="0"/>
              <a:t>Cold War?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287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504825" y="0"/>
            <a:ext cx="680085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b="1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5, 2018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2263" y="838200"/>
            <a:ext cx="4240212" cy="5600700"/>
          </a:xfrm>
        </p:spPr>
        <p:txBody>
          <a:bodyPr>
            <a:normAutofit/>
          </a:bodyPr>
          <a:lstStyle/>
          <a:p>
            <a:pPr marL="82296" indent="0">
              <a:buFont typeface="Arial" panose="020B0604020202020204" pitchFamily="34" charset="0"/>
              <a:buNone/>
              <a:defRPr/>
            </a:pPr>
            <a:r>
              <a:rPr lang="en" b="1" u="sng" dirty="0" smtClean="0">
                <a:solidFill>
                  <a:srgbClr val="660066"/>
                </a:solidFill>
                <a:latin typeface="Georgia"/>
                <a:ea typeface="Georgia"/>
                <a:cs typeface="Georgia"/>
                <a:sym typeface="Georgia"/>
              </a:rPr>
              <a:t>Out for Stamp</a:t>
            </a:r>
            <a:r>
              <a:rPr lang="en" b="1" dirty="0" smtClean="0">
                <a:solidFill>
                  <a:srgbClr val="660066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</a:p>
          <a:p>
            <a:pPr marL="82296" indent="0">
              <a:buFont typeface="Arial" panose="020B0604020202020204" pitchFamily="34" charset="0"/>
              <a:buNone/>
              <a:defRPr/>
            </a:pPr>
            <a:endParaRPr lang="en" b="1" dirty="0" smtClean="0">
              <a:solidFill>
                <a:srgbClr val="6600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82296" indent="0">
              <a:buFont typeface="Arial" panose="020B0604020202020204" pitchFamily="34" charset="0"/>
              <a:buNone/>
              <a:defRPr/>
            </a:pPr>
            <a:endParaRPr lang="en" sz="1800" b="1" dirty="0">
              <a:solidFill>
                <a:schemeClr val="bg2">
                  <a:lumMod val="10000"/>
                  <a:lumOff val="9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82296" indent="0">
              <a:buFont typeface="Arial" panose="020B0604020202020204" pitchFamily="34" charset="0"/>
              <a:buNone/>
              <a:defRPr/>
            </a:pPr>
            <a:r>
              <a:rPr lang="en" b="1" u="sng" dirty="0">
                <a:latin typeface="Georgia"/>
                <a:ea typeface="Georgia"/>
                <a:cs typeface="Georgia"/>
                <a:sym typeface="Georgia"/>
              </a:rPr>
              <a:t>Take out</a:t>
            </a:r>
            <a:r>
              <a:rPr lang="en" b="1" dirty="0">
                <a:latin typeface="Georgia"/>
                <a:ea typeface="Georgia"/>
                <a:cs typeface="Georgia"/>
                <a:sym typeface="Georgia"/>
              </a:rPr>
              <a:t>: </a:t>
            </a:r>
          </a:p>
          <a:p>
            <a:pPr marL="82296" indent="0">
              <a:buFont typeface="Arial" panose="020B0604020202020204" pitchFamily="34" charset="0"/>
              <a:buNone/>
              <a:defRPr/>
            </a:pPr>
            <a:r>
              <a:rPr lang="en-US" b="1" dirty="0" smtClean="0">
                <a:latin typeface="Georgia" panose="02040502050405020303" pitchFamily="18" charset="0"/>
              </a:rPr>
              <a:t>Notes</a:t>
            </a:r>
            <a:endParaRPr lang="en-US" b="1" dirty="0">
              <a:latin typeface="Georgia" panose="02040502050405020303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" sz="800" b="1" dirty="0">
              <a:solidFill>
                <a:schemeClr val="bg2">
                  <a:lumMod val="10000"/>
                  <a:lumOff val="9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" b="1" u="sng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Agenda</a:t>
            </a:r>
            <a:r>
              <a:rPr lang="en" b="1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" b="1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JFK Foreign Policy</a:t>
            </a:r>
            <a:endParaRPr lang="en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" b="1" u="sng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Skills: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" sz="900" b="1" u="sng" dirty="0">
              <a:solidFill>
                <a:schemeClr val="bg2">
                  <a:lumMod val="10000"/>
                  <a:lumOff val="9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239490" y="838200"/>
            <a:ext cx="4825135" cy="5600700"/>
          </a:xfrm>
        </p:spPr>
        <p:txBody>
          <a:bodyPr>
            <a:noAutofit/>
          </a:bodyPr>
          <a:lstStyle/>
          <a:p>
            <a:pPr marL="82296" indent="0">
              <a:buFont typeface="Arial" panose="020B0604020202020204" pitchFamily="34" charset="0"/>
              <a:buNone/>
              <a:defRPr/>
            </a:pPr>
            <a:r>
              <a:rPr lang="en" b="1" u="sng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Learning Target (I can…)</a:t>
            </a:r>
            <a:r>
              <a:rPr lang="en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:</a:t>
            </a:r>
            <a:endParaRPr lang="en" b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>
              <a:defRPr/>
            </a:pPr>
            <a:r>
              <a:rPr lang="en-US" b="1" dirty="0" smtClean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Describe the Cuban Missile Crisis and why it was so dangerous</a:t>
            </a:r>
            <a:endParaRPr lang="en" b="1" dirty="0" smtClean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82296" indent="0">
              <a:buFont typeface="Arial" panose="020B0604020202020204" pitchFamily="34" charset="0"/>
              <a:buNone/>
              <a:defRPr/>
            </a:pPr>
            <a:endParaRPr lang="en" sz="788" b="1" dirty="0" smtClean="0">
              <a:solidFill>
                <a:schemeClr val="bg2">
                  <a:lumMod val="10000"/>
                  <a:lumOff val="9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82296" indent="0">
              <a:buFont typeface="Arial" panose="020B0604020202020204" pitchFamily="34" charset="0"/>
              <a:buNone/>
              <a:defRPr/>
            </a:pPr>
            <a:r>
              <a:rPr lang="en" b="1" u="sng" dirty="0" smtClean="0">
                <a:solidFill>
                  <a:srgbClr val="FF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Upcoming Dates</a:t>
            </a:r>
          </a:p>
          <a:p>
            <a:pPr marL="82296" indent="0">
              <a:buFont typeface="Arial" panose="020B0604020202020204" pitchFamily="34" charset="0"/>
              <a:buNone/>
              <a:defRPr/>
            </a:pPr>
            <a:r>
              <a:rPr lang="en" b="1" dirty="0" smtClean="0">
                <a:solidFill>
                  <a:srgbClr val="FF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4/17: </a:t>
            </a:r>
            <a:r>
              <a:rPr lang="en" b="1" dirty="0" smtClean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All late work due for Quarter 3</a:t>
            </a:r>
          </a:p>
          <a:p>
            <a:pPr marL="82296" indent="0">
              <a:buFont typeface="Arial" panose="020B0604020202020204" pitchFamily="34" charset="0"/>
              <a:buNone/>
              <a:defRPr/>
            </a:pPr>
            <a:r>
              <a:rPr lang="en" b="1" dirty="0">
                <a:solidFill>
                  <a:srgbClr val="FF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	</a:t>
            </a:r>
            <a:r>
              <a:rPr lang="en" b="1" dirty="0" smtClean="0">
                <a:solidFill>
                  <a:srgbClr val="FF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*NO late work will be accepted after this day.</a:t>
            </a:r>
          </a:p>
          <a:p>
            <a:pPr marL="82296" indent="0">
              <a:buFont typeface="Arial" panose="020B0604020202020204" pitchFamily="34" charset="0"/>
              <a:buNone/>
              <a:defRPr/>
            </a:pPr>
            <a:endParaRPr lang="en-US" sz="1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83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188" y="232901"/>
            <a:ext cx="8029575" cy="1106487"/>
          </a:xfrm>
        </p:spPr>
        <p:txBody>
          <a:bodyPr>
            <a:normAutofit fontScale="90000"/>
          </a:bodyPr>
          <a:lstStyle/>
          <a:p>
            <a:r>
              <a:rPr lang="en-US" sz="8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Reminder</a:t>
            </a:r>
            <a:endParaRPr lang="en-US" sz="8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188" y="1339388"/>
            <a:ext cx="8229600" cy="3970713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 smtClean="0"/>
              <a:t>Extra Credit assignment is on my website at the top of the agenda in pink.</a:t>
            </a:r>
          </a:p>
          <a:p>
            <a:endParaRPr lang="en-US" sz="4400" dirty="0"/>
          </a:p>
          <a:p>
            <a:r>
              <a:rPr lang="en-US" sz="4400" dirty="0" smtClean="0"/>
              <a:t>Could start it over Spring Break.</a:t>
            </a:r>
          </a:p>
          <a:p>
            <a:endParaRPr lang="en-US" sz="4400" dirty="0"/>
          </a:p>
          <a:p>
            <a:r>
              <a:rPr lang="en-US" sz="4400" dirty="0" smtClean="0"/>
              <a:t>Up to 20 points culminating. </a:t>
            </a:r>
            <a:r>
              <a:rPr lang="en-US" sz="4400" b="1" dirty="0" smtClean="0"/>
              <a:t>Pictures must have you in it! </a:t>
            </a:r>
            <a:r>
              <a:rPr lang="en-US" sz="4400" dirty="0" smtClean="0"/>
              <a:t>Must give good write up for each location detailing what you learned.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3638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023" y="2381768"/>
            <a:ext cx="7886700" cy="1077528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Affairs</a:t>
            </a:r>
            <a:endParaRPr lang="en-US" sz="7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7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481" y="99453"/>
            <a:ext cx="7886700" cy="97893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Crisis over Cuba 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514" y="1078385"/>
            <a:ext cx="8069580" cy="208205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Fidel Castro </a:t>
            </a:r>
            <a:r>
              <a:rPr lang="en-US" sz="3200" dirty="0">
                <a:solidFill>
                  <a:srgbClr val="FF0000"/>
                </a:solidFill>
              </a:rPr>
              <a:t>Establish </a:t>
            </a:r>
            <a:r>
              <a:rPr lang="en-US" sz="3200" b="1" dirty="0">
                <a:solidFill>
                  <a:srgbClr val="FF0000"/>
                </a:solidFill>
              </a:rPr>
              <a:t>Communist</a:t>
            </a:r>
            <a:r>
              <a:rPr lang="en-US" sz="3200" dirty="0">
                <a:solidFill>
                  <a:srgbClr val="FF0000"/>
                </a:solidFill>
              </a:rPr>
              <a:t> regime </a:t>
            </a:r>
            <a:r>
              <a:rPr lang="en-US" sz="3200" dirty="0"/>
              <a:t>in Cuba</a:t>
            </a:r>
          </a:p>
          <a:p>
            <a:pPr lvl="1"/>
            <a:r>
              <a:rPr lang="en-US" dirty="0"/>
              <a:t>Strong ties with USSR</a:t>
            </a:r>
          </a:p>
          <a:p>
            <a:r>
              <a:rPr lang="en-US" sz="3200" dirty="0"/>
              <a:t>Cubans who fled became known as </a:t>
            </a:r>
            <a:r>
              <a:rPr lang="en-US" sz="3200" b="1" dirty="0"/>
              <a:t>exiles</a:t>
            </a:r>
          </a:p>
          <a:p>
            <a:pPr lvl="1"/>
            <a:r>
              <a:rPr lang="en-US" dirty="0"/>
              <a:t>Many settled in Florida</a:t>
            </a:r>
          </a:p>
        </p:txBody>
      </p:sp>
      <p:pic>
        <p:nvPicPr>
          <p:cNvPr id="3074" name="Picture 2" descr="http://www.nndb.com/people/118/000023049/fidel-castro-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58" y="3516149"/>
            <a:ext cx="2738745" cy="222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uba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1950" y="3460430"/>
            <a:ext cx="4400550" cy="233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29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175023"/>
            <a:ext cx="6858000" cy="806053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finished…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325" y="1104901"/>
            <a:ext cx="8629650" cy="5133974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Write name on test and turn in </a:t>
            </a:r>
            <a:r>
              <a:rPr lang="en-US" sz="3600" dirty="0" err="1" smtClean="0"/>
              <a:t>gradecam</a:t>
            </a:r>
            <a:r>
              <a:rPr lang="en-US" sz="3600" dirty="0" smtClean="0"/>
              <a:t> and test in separate piles. DO NOT staple.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Begin </a:t>
            </a:r>
            <a:r>
              <a:rPr lang="en-US" sz="3600" b="1" dirty="0" smtClean="0"/>
              <a:t>critically reading </a:t>
            </a:r>
            <a:r>
              <a:rPr lang="en-US" sz="3600" dirty="0" smtClean="0"/>
              <a:t>through JFK’s inaugural address. </a:t>
            </a:r>
            <a:r>
              <a:rPr lang="en-US" sz="3600" b="1" dirty="0" smtClean="0"/>
              <a:t>Look for the following</a:t>
            </a:r>
            <a:r>
              <a:rPr lang="en-US" sz="3600" dirty="0" smtClean="0"/>
              <a:t>: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Themes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Message 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Tone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Key words/phrases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Due tomorrow 4/4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23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09" y="177840"/>
            <a:ext cx="7886700" cy="72554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of Pigs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10" y="1188031"/>
            <a:ext cx="5959436" cy="5212769"/>
          </a:xfrm>
        </p:spPr>
        <p:txBody>
          <a:bodyPr>
            <a:noAutofit/>
          </a:bodyPr>
          <a:lstStyle/>
          <a:p>
            <a:r>
              <a:rPr lang="en-US" altLang="en-US" dirty="0"/>
              <a:t>In March 1960, Eisenhower gave the CIA permission to </a:t>
            </a:r>
            <a:r>
              <a:rPr lang="en-US" altLang="en-US" b="1" dirty="0"/>
              <a:t>secretly train Cuban exiles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dirty="0"/>
              <a:t>for an invasion of Cuba</a:t>
            </a:r>
          </a:p>
          <a:p>
            <a:pPr lvl="1"/>
            <a:r>
              <a:rPr lang="en-US" altLang="en-US" sz="2000" dirty="0"/>
              <a:t>Kennedy learned of the plan only </a:t>
            </a:r>
            <a:r>
              <a:rPr lang="en-US" altLang="en-US" sz="2000" b="1" dirty="0"/>
              <a:t>nine days</a:t>
            </a:r>
            <a:r>
              <a:rPr lang="en-US" altLang="en-US" sz="2000" dirty="0"/>
              <a:t> into his presidency</a:t>
            </a:r>
          </a:p>
          <a:p>
            <a:r>
              <a:rPr lang="en-US" dirty="0">
                <a:solidFill>
                  <a:srgbClr val="FF0000"/>
                </a:solidFill>
              </a:rPr>
              <a:t>CIA officials briefed Kennedy on the invasion plan </a:t>
            </a:r>
          </a:p>
          <a:p>
            <a:pPr lvl="1"/>
            <a:r>
              <a:rPr lang="en-US" sz="2000" dirty="0"/>
              <a:t>assured the new president that the invasion would inspire Cubans to rise up and rebel against Castro</a:t>
            </a:r>
          </a:p>
          <a:p>
            <a:r>
              <a:rPr lang="en-US" dirty="0">
                <a:solidFill>
                  <a:srgbClr val="FF0000"/>
                </a:solidFill>
              </a:rPr>
              <a:t>Eager to show he was a strong Cold War president, Kennedy </a:t>
            </a:r>
            <a:r>
              <a:rPr lang="en-US" b="1" dirty="0">
                <a:solidFill>
                  <a:srgbClr val="FF0000"/>
                </a:solidFill>
              </a:rPr>
              <a:t>allowed the plan to move forward.</a:t>
            </a:r>
          </a:p>
        </p:txBody>
      </p:sp>
      <p:pic>
        <p:nvPicPr>
          <p:cNvPr id="4" name="Picture 6" descr="bay_of_pigs_map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4043" y="1617185"/>
            <a:ext cx="2743200" cy="30289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702884" y="6384505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https://ezproxy.kcls.org/login?url=http://avod.infobase.com/PortalPlaylists.aspx?wID=3380&amp;xtid=51869&amp;loid=172462</a:t>
            </a:r>
          </a:p>
        </p:txBody>
      </p:sp>
    </p:spTree>
    <p:extLst>
      <p:ext uri="{BB962C8B-B14F-4D97-AF65-F5344CB8AC3E}">
        <p14:creationId xmlns:p14="http://schemas.microsoft.com/office/powerpoint/2010/main" val="17130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59" y="199874"/>
            <a:ext cx="7886700" cy="84673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of Pigs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35" y="1046604"/>
            <a:ext cx="5225328" cy="4821411"/>
          </a:xfrm>
        </p:spPr>
        <p:txBody>
          <a:bodyPr>
            <a:noAutofit/>
          </a:bodyPr>
          <a:lstStyle/>
          <a:p>
            <a:r>
              <a:rPr lang="en-US" dirty="0"/>
              <a:t>On April 17, 1961</a:t>
            </a:r>
          </a:p>
          <a:p>
            <a:r>
              <a:rPr lang="en-US" dirty="0"/>
              <a:t>Small army of Cuban exiles sailed into the Bay of Pigs in southern Cuba. </a:t>
            </a:r>
          </a:p>
          <a:p>
            <a:r>
              <a:rPr lang="en-US" dirty="0">
                <a:solidFill>
                  <a:srgbClr val="FF0000"/>
                </a:solidFill>
              </a:rPr>
              <a:t>The landing was a </a:t>
            </a:r>
            <a:r>
              <a:rPr lang="en-US" b="1" dirty="0">
                <a:solidFill>
                  <a:srgbClr val="FF0000"/>
                </a:solidFill>
              </a:rPr>
              <a:t>disaster.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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en-US" dirty="0"/>
              <a:t>1,200 Cuban exiles met 25,000 Cuban troops backed by Soviet tanks and were </a:t>
            </a:r>
            <a:r>
              <a:rPr lang="en-US" altLang="en-US" b="1" dirty="0">
                <a:solidFill>
                  <a:srgbClr val="FF0000"/>
                </a:solidFill>
              </a:rPr>
              <a:t>soundly defeated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i="1" dirty="0"/>
              <a:t>“Victory has a thousand fathers, but defeat is an orphan.”</a:t>
            </a:r>
          </a:p>
        </p:txBody>
      </p:sp>
      <p:pic>
        <p:nvPicPr>
          <p:cNvPr id="4098" name="Picture 2" descr="http://www.mrhindshistory.com/uploads/1/5/6/5/15659656/4811642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621" y="733131"/>
            <a:ext cx="1984347" cy="261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bsnews2.cbsistatic.com/hub/i/r/2012/05/11/7d439816-a644-11e2-a3f0-029118418759/thumbnail/620x350/fe0ee5fc54372b941a2dbeb41e44d517/BayofPigs_t1079169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463" y="4027782"/>
            <a:ext cx="3728215" cy="210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5259" y="6370203"/>
            <a:ext cx="4572000" cy="34624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25" dirty="0"/>
              <a:t>https://ezproxy.kcls.org/login?url=http://avod.infobase.com/PortalPlaylists.aspx?wID=3380&amp;xtid=2608</a:t>
            </a:r>
          </a:p>
        </p:txBody>
      </p:sp>
    </p:spTree>
    <p:extLst>
      <p:ext uri="{BB962C8B-B14F-4D97-AF65-F5344CB8AC3E}">
        <p14:creationId xmlns:p14="http://schemas.microsoft.com/office/powerpoint/2010/main" val="42292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humbnails-visually.netdna-ssl.com/bay-of-pigs_505b332a1b62b_w1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9388"/>
            <a:ext cx="9144000" cy="51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3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74" y="78687"/>
            <a:ext cx="7886700" cy="62639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Cuban Missile Crisis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74" y="705080"/>
            <a:ext cx="5792045" cy="578936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13 days </a:t>
            </a:r>
            <a:r>
              <a:rPr lang="en-US" dirty="0"/>
              <a:t>on the </a:t>
            </a:r>
            <a:r>
              <a:rPr lang="en-US" b="1" dirty="0"/>
              <a:t>brink of Nuclear War</a:t>
            </a:r>
          </a:p>
          <a:p>
            <a:r>
              <a:rPr lang="en-US" dirty="0">
                <a:solidFill>
                  <a:srgbClr val="FF0000"/>
                </a:solidFill>
              </a:rPr>
              <a:t>Soviet Union was building </a:t>
            </a:r>
            <a:r>
              <a:rPr lang="en-US" b="1" dirty="0">
                <a:solidFill>
                  <a:srgbClr val="FF0000"/>
                </a:solidFill>
              </a:rPr>
              <a:t>missile-launching sites</a:t>
            </a:r>
            <a:r>
              <a:rPr lang="en-US" dirty="0">
                <a:solidFill>
                  <a:srgbClr val="FF0000"/>
                </a:solidFill>
              </a:rPr>
              <a:t> on Cuba</a:t>
            </a:r>
          </a:p>
          <a:p>
            <a:pPr lvl="1"/>
            <a:r>
              <a:rPr lang="en-US" dirty="0"/>
              <a:t>Easily get to the US</a:t>
            </a:r>
          </a:p>
          <a:p>
            <a:pPr lvl="1"/>
            <a:r>
              <a:rPr lang="en-US" dirty="0"/>
              <a:t>Seen as </a:t>
            </a:r>
            <a:r>
              <a:rPr lang="en-US" b="1" dirty="0"/>
              <a:t>immediate threat</a:t>
            </a:r>
            <a:r>
              <a:rPr lang="en-US" dirty="0"/>
              <a:t> to us security and safety </a:t>
            </a:r>
          </a:p>
          <a:p>
            <a:r>
              <a:rPr lang="en-US" b="1" dirty="0">
                <a:solidFill>
                  <a:srgbClr val="FF0000"/>
                </a:solidFill>
              </a:rPr>
              <a:t>ExCom</a:t>
            </a:r>
            <a:r>
              <a:rPr lang="en-US" dirty="0"/>
              <a:t> advise on how to deal with crisis </a:t>
            </a:r>
          </a:p>
          <a:p>
            <a:pPr lvl="1"/>
            <a:r>
              <a:rPr lang="en-US" b="1" i="1" dirty="0"/>
              <a:t>Executive Committee for National Security</a:t>
            </a:r>
          </a:p>
          <a:p>
            <a:pPr lvl="1"/>
            <a:r>
              <a:rPr lang="en-US" dirty="0"/>
              <a:t>12 most trusted advisors </a:t>
            </a:r>
          </a:p>
          <a:p>
            <a:r>
              <a:rPr lang="en-US" dirty="0"/>
              <a:t>Issues a </a:t>
            </a:r>
            <a:r>
              <a:rPr lang="en-US" b="1" dirty="0">
                <a:solidFill>
                  <a:srgbClr val="FF0000"/>
                </a:solidFill>
              </a:rPr>
              <a:t>quarantine</a:t>
            </a:r>
          </a:p>
          <a:p>
            <a:pPr lvl="1"/>
            <a:r>
              <a:rPr lang="en-US" dirty="0"/>
              <a:t>prevent USSR ships from bringing missiles to Cuba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7544" t="18246" r="66700" b="57762"/>
          <a:stretch/>
        </p:blipFill>
        <p:spPr>
          <a:xfrm>
            <a:off x="5913919" y="2516399"/>
            <a:ext cx="3230081" cy="27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42" y="171450"/>
            <a:ext cx="7644803" cy="47563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Cuban Missile Crisis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19" y="881349"/>
            <a:ext cx="8912645" cy="5130463"/>
          </a:xfrm>
        </p:spPr>
        <p:txBody>
          <a:bodyPr>
            <a:noAutofit/>
          </a:bodyPr>
          <a:lstStyle/>
          <a:p>
            <a:r>
              <a:rPr lang="en-US" sz="2400" dirty="0"/>
              <a:t>Any nuclear missile launched from Cuba was an attack on the United States by the Soviet Union. </a:t>
            </a:r>
          </a:p>
          <a:p>
            <a:pPr lvl="1"/>
            <a:r>
              <a:rPr lang="en-US" sz="1800" dirty="0"/>
              <a:t>He also demanded that the Soviets remove all offensive weapons from Cuba.</a:t>
            </a:r>
          </a:p>
          <a:p>
            <a:r>
              <a:rPr lang="en-US" sz="2400" dirty="0"/>
              <a:t>For the next two days, Soviet ships continued to move toward Cuba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Two days later, </a:t>
            </a:r>
            <a:r>
              <a:rPr lang="en-US" sz="1800" b="1" dirty="0">
                <a:solidFill>
                  <a:srgbClr val="FF0000"/>
                </a:solidFill>
              </a:rPr>
              <a:t>Khrushchev ordered Soviet ships </a:t>
            </a:r>
            <a:r>
              <a:rPr lang="en-US" sz="1800" dirty="0">
                <a:solidFill>
                  <a:srgbClr val="FF0000"/>
                </a:solidFill>
              </a:rPr>
              <a:t>approaching Cuba to </a:t>
            </a:r>
            <a:r>
              <a:rPr lang="en-US" sz="1800" b="1" dirty="0">
                <a:solidFill>
                  <a:srgbClr val="FF0000"/>
                </a:solidFill>
              </a:rPr>
              <a:t>slow down or turn around</a:t>
            </a:r>
            <a:r>
              <a:rPr lang="en-US" sz="1800" dirty="0">
                <a:solidFill>
                  <a:srgbClr val="FF0000"/>
                </a:solidFill>
              </a:rPr>
              <a:t>.</a:t>
            </a:r>
            <a:r>
              <a:rPr lang="en-US" sz="1800" dirty="0"/>
              <a:t>	</a:t>
            </a:r>
          </a:p>
          <a:p>
            <a:r>
              <a:rPr lang="en-US" sz="2400" i="1" dirty="0"/>
              <a:t>“We’re eyeball to eyeball, and I think the other fellow just blinked.”</a:t>
            </a:r>
          </a:p>
          <a:p>
            <a:r>
              <a:rPr lang="en-US" sz="2400" dirty="0"/>
              <a:t> </a:t>
            </a:r>
            <a:r>
              <a:rPr lang="en-US" sz="2400" b="1" dirty="0"/>
              <a:t>Kennedy proposed removing the Cuban missiles in exchange for the United States removing missiles it had placed in Turkey, which bordered the USSR.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7204" t="43246" r="66814" b="29939"/>
          <a:stretch/>
        </p:blipFill>
        <p:spPr>
          <a:xfrm>
            <a:off x="6329609" y="4203289"/>
            <a:ext cx="2814391" cy="265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06" y="56041"/>
            <a:ext cx="7886700" cy="6153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Cuban Missile Crisis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06" y="851616"/>
            <a:ext cx="6337109" cy="5758504"/>
          </a:xfrm>
        </p:spPr>
        <p:txBody>
          <a:bodyPr>
            <a:noAutofit/>
          </a:bodyPr>
          <a:lstStyle/>
          <a:p>
            <a:r>
              <a:rPr lang="en-US" dirty="0"/>
              <a:t>Kennedy had </a:t>
            </a:r>
            <a:r>
              <a:rPr lang="en-US" b="1" dirty="0">
                <a:solidFill>
                  <a:srgbClr val="FF0000"/>
                </a:solidFill>
              </a:rPr>
              <a:t>already decided to remove the U.S. missiles</a:t>
            </a:r>
            <a:r>
              <a:rPr lang="en-US" dirty="0"/>
              <a:t> from Turkey, because they were outdated. </a:t>
            </a:r>
          </a:p>
          <a:p>
            <a:pPr lvl="1"/>
            <a:r>
              <a:rPr lang="en-US" sz="2000" dirty="0"/>
              <a:t>However, he did not want Khrushchev to think he was bowing to Soviet pressure. </a:t>
            </a:r>
          </a:p>
          <a:p>
            <a:r>
              <a:rPr lang="en-US" dirty="0"/>
              <a:t>The ExCom advised him to pretend he did not receive the second note.</a:t>
            </a:r>
          </a:p>
          <a:p>
            <a:pPr lvl="1"/>
            <a:r>
              <a:rPr lang="en-US" b="1" dirty="0"/>
              <a:t>Publicly</a:t>
            </a:r>
            <a:r>
              <a:rPr lang="en-US" dirty="0"/>
              <a:t>, Kennedy accepted the first deal. </a:t>
            </a:r>
          </a:p>
          <a:p>
            <a:pPr lvl="1"/>
            <a:r>
              <a:rPr lang="en-US" b="1" dirty="0"/>
              <a:t>Privately</a:t>
            </a:r>
            <a:r>
              <a:rPr lang="en-US" dirty="0"/>
              <a:t>, he sent Robert Kennedy to the Soviet embassy to agree to the second deal as well. </a:t>
            </a:r>
          </a:p>
          <a:p>
            <a:r>
              <a:rPr lang="en-US" b="1" dirty="0"/>
              <a:t>On October 28, Khrushchev agreed to remove all Soviet missiles from Cuba. </a:t>
            </a:r>
          </a:p>
          <a:p>
            <a:pPr lvl="1"/>
            <a:r>
              <a:rPr lang="en-US" b="1" dirty="0"/>
              <a:t>About three months later, the United States removed its missiles from Turkey.</a:t>
            </a:r>
          </a:p>
        </p:txBody>
      </p:sp>
      <p:pic>
        <p:nvPicPr>
          <p:cNvPr id="7170" name="Picture 2" descr="http://govbooktalk.files.wordpress.com/2012/10/cuba-blockade-headl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872" y="1259671"/>
            <a:ext cx="2441525" cy="200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cubanmissilecrisissla.weebly.com/uploads/6/0/9/4/6094295/7272190.gif?3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915" y="3854860"/>
            <a:ext cx="2357438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0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70" y="133772"/>
            <a:ext cx="7886700" cy="69249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Easing COLD War Tensions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70" y="826265"/>
            <a:ext cx="5630907" cy="5816906"/>
          </a:xfrm>
        </p:spPr>
        <p:txBody>
          <a:bodyPr>
            <a:noAutofit/>
          </a:bodyPr>
          <a:lstStyle/>
          <a:p>
            <a:r>
              <a:rPr lang="en-US" dirty="0"/>
              <a:t>Kennedy wanted a flexible response to local Cold War conflicts.</a:t>
            </a:r>
          </a:p>
          <a:p>
            <a:r>
              <a:rPr lang="en-US" b="1" dirty="0"/>
              <a:t>Kenney and Khrushchev began looking for ways to ease tensions between the superpowers</a:t>
            </a:r>
          </a:p>
          <a:p>
            <a:pPr lvl="1"/>
            <a:r>
              <a:rPr lang="en-US" dirty="0"/>
              <a:t>Established a </a:t>
            </a:r>
            <a:r>
              <a:rPr lang="en-US" b="1" dirty="0"/>
              <a:t>hot line </a:t>
            </a:r>
            <a:r>
              <a:rPr lang="en-US" dirty="0"/>
              <a:t>between the two of them</a:t>
            </a:r>
          </a:p>
          <a:p>
            <a:pPr lvl="2"/>
            <a:r>
              <a:rPr lang="en-US" sz="1800" dirty="0"/>
              <a:t>The hotline still exists today and has been tested once an hour since 1963.</a:t>
            </a:r>
          </a:p>
          <a:p>
            <a:r>
              <a:rPr lang="en-US" dirty="0">
                <a:solidFill>
                  <a:srgbClr val="FF0000"/>
                </a:solidFill>
              </a:rPr>
              <a:t>Test Ban Treaty </a:t>
            </a:r>
          </a:p>
          <a:p>
            <a:pPr lvl="1"/>
            <a:r>
              <a:rPr lang="en-US" dirty="0"/>
              <a:t>banned </a:t>
            </a:r>
            <a:r>
              <a:rPr lang="en-US" b="1" dirty="0"/>
              <a:t>nuclear testing </a:t>
            </a:r>
            <a:r>
              <a:rPr lang="en-US" dirty="0"/>
              <a:t>in the </a:t>
            </a:r>
            <a:r>
              <a:rPr lang="en-US" b="1" dirty="0"/>
              <a:t>atmosphere, </a:t>
            </a:r>
            <a:r>
              <a:rPr lang="en-US" dirty="0"/>
              <a:t>while allowing underground nuclear weapons tests to continue</a:t>
            </a:r>
          </a:p>
        </p:txBody>
      </p:sp>
      <p:pic>
        <p:nvPicPr>
          <p:cNvPr id="8194" name="Picture 2" descr="http://cdn1.pri.org/sites/default/files/styles/story_main/public/story/images/JFK_khruschev.jpg?itok=CsIjGbc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35" y="1783522"/>
            <a:ext cx="3235965" cy="182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bluejayblog.files.wordpress.com/2014/08/hotline-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26" y="3858678"/>
            <a:ext cx="2571750" cy="19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4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24" y="100722"/>
            <a:ext cx="7886700" cy="802662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Peace Corps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21" y="903384"/>
            <a:ext cx="8638986" cy="2420535"/>
          </a:xfrm>
        </p:spPr>
        <p:txBody>
          <a:bodyPr>
            <a:noAutofit/>
          </a:bodyPr>
          <a:lstStyle/>
          <a:p>
            <a:r>
              <a:rPr lang="en-US" dirty="0"/>
              <a:t>Concerned about communism spreading to developing countries</a:t>
            </a:r>
          </a:p>
          <a:p>
            <a:r>
              <a:rPr lang="en-US" b="1" dirty="0"/>
              <a:t>Executive order </a:t>
            </a:r>
            <a:r>
              <a:rPr lang="en-US" dirty="0"/>
              <a:t>to established the Peace Corps</a:t>
            </a:r>
          </a:p>
          <a:p>
            <a:pPr lvl="1"/>
            <a:r>
              <a:rPr lang="en-US" dirty="0"/>
              <a:t>Sent thousands of men and women to developing nations to </a:t>
            </a:r>
            <a:r>
              <a:rPr lang="en-US" b="1" dirty="0">
                <a:solidFill>
                  <a:srgbClr val="FF0000"/>
                </a:solidFill>
              </a:rPr>
              <a:t>support local communities</a:t>
            </a:r>
            <a:r>
              <a:rPr lang="en-US" dirty="0">
                <a:solidFill>
                  <a:srgbClr val="FF0000"/>
                </a:solidFill>
              </a:rPr>
              <a:t> in such areas as education, farming, and health care</a:t>
            </a:r>
          </a:p>
        </p:txBody>
      </p:sp>
      <p:pic>
        <p:nvPicPr>
          <p:cNvPr id="9218" name="Picture 2" descr="https://upload.wikimedia.org/wikipedia/commons/c/c9/Kennedy_greeting_Peace_Corps_volunteers,_19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49" y="3626930"/>
            <a:ext cx="2566757" cy="20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popularresistance.org/wp-content/uploads/2013/10/Peace-Corps-e13814194309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52" y="3626929"/>
            <a:ext cx="1585789" cy="211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1.bp.blogspot.com/-jt5YyN6acp4/UmGl1f7Qv_I/AAAAAAAAI9o/WFE6JvCCeHA/s1600/peace-corps-clems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933" y="3626929"/>
            <a:ext cx="2288423" cy="228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58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122363"/>
            <a:ext cx="8029575" cy="1106487"/>
          </a:xfrm>
        </p:spPr>
        <p:txBody>
          <a:bodyPr>
            <a:normAutofit fontScale="90000"/>
          </a:bodyPr>
          <a:lstStyle/>
          <a:p>
            <a:r>
              <a:rPr lang="en-US" sz="8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4/4 (#1)</a:t>
            </a:r>
            <a:endParaRPr lang="en-US" sz="8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8229600" cy="2819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are the characteristics of a great president?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874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504825" y="0"/>
            <a:ext cx="680085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b="1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4, 2018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2263" y="838200"/>
            <a:ext cx="4240212" cy="5600700"/>
          </a:xfrm>
        </p:spPr>
        <p:txBody>
          <a:bodyPr>
            <a:normAutofit/>
          </a:bodyPr>
          <a:lstStyle/>
          <a:p>
            <a:pPr marL="82296" indent="0">
              <a:buFont typeface="Arial" panose="020B0604020202020204" pitchFamily="34" charset="0"/>
              <a:buNone/>
              <a:defRPr/>
            </a:pPr>
            <a:r>
              <a:rPr lang="en" b="1" u="sng" dirty="0" smtClean="0">
                <a:solidFill>
                  <a:srgbClr val="660066"/>
                </a:solidFill>
                <a:latin typeface="Georgia"/>
                <a:ea typeface="Georgia"/>
                <a:cs typeface="Georgia"/>
                <a:sym typeface="Georgia"/>
              </a:rPr>
              <a:t>Out for Stamp</a:t>
            </a:r>
            <a:r>
              <a:rPr lang="en" b="1" dirty="0" smtClean="0">
                <a:solidFill>
                  <a:srgbClr val="660066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</a:p>
          <a:p>
            <a:pPr marL="82296" indent="0">
              <a:buFont typeface="Arial" panose="020B0604020202020204" pitchFamily="34" charset="0"/>
              <a:buNone/>
              <a:defRPr/>
            </a:pPr>
            <a:r>
              <a:rPr lang="en" b="1" dirty="0" smtClean="0">
                <a:solidFill>
                  <a:srgbClr val="660066"/>
                </a:solidFill>
                <a:latin typeface="Georgia"/>
                <a:ea typeface="Georgia"/>
                <a:cs typeface="Georgia"/>
                <a:sym typeface="Georgia"/>
              </a:rPr>
              <a:t>JFK Address</a:t>
            </a:r>
          </a:p>
          <a:p>
            <a:pPr marL="82296" indent="0">
              <a:buFont typeface="Arial" panose="020B0604020202020204" pitchFamily="34" charset="0"/>
              <a:buNone/>
              <a:defRPr/>
            </a:pPr>
            <a:endParaRPr lang="en" sz="1800" b="1" dirty="0">
              <a:solidFill>
                <a:schemeClr val="bg2">
                  <a:lumMod val="10000"/>
                  <a:lumOff val="9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82296" indent="0">
              <a:buFont typeface="Arial" panose="020B0604020202020204" pitchFamily="34" charset="0"/>
              <a:buNone/>
              <a:defRPr/>
            </a:pPr>
            <a:r>
              <a:rPr lang="en" b="1" u="sng" dirty="0">
                <a:latin typeface="Georgia"/>
                <a:ea typeface="Georgia"/>
                <a:cs typeface="Georgia"/>
                <a:sym typeface="Georgia"/>
              </a:rPr>
              <a:t>Take out</a:t>
            </a:r>
            <a:r>
              <a:rPr lang="en" b="1" dirty="0">
                <a:latin typeface="Georgia"/>
                <a:ea typeface="Georgia"/>
                <a:cs typeface="Georgia"/>
                <a:sym typeface="Georgia"/>
              </a:rPr>
              <a:t>: </a:t>
            </a:r>
          </a:p>
          <a:p>
            <a:pPr marL="82296" indent="0">
              <a:buFont typeface="Arial" panose="020B0604020202020204" pitchFamily="34" charset="0"/>
              <a:buNone/>
              <a:defRPr/>
            </a:pPr>
            <a:endParaRPr lang="en-US" b="1" dirty="0">
              <a:latin typeface="Georgia" panose="02040502050405020303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" sz="800" b="1" dirty="0">
              <a:solidFill>
                <a:schemeClr val="bg2">
                  <a:lumMod val="10000"/>
                  <a:lumOff val="9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" b="1" u="sng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Agenda</a:t>
            </a:r>
            <a:r>
              <a:rPr lang="en" b="1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" b="1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Kennedy intro</a:t>
            </a:r>
            <a:endParaRPr lang="en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" b="1" u="sng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Skills: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Understanding differing perspectives</a:t>
            </a:r>
            <a:endParaRPr lang="en" b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" sz="900" b="1" u="sng" dirty="0">
              <a:solidFill>
                <a:schemeClr val="bg2">
                  <a:lumMod val="10000"/>
                  <a:lumOff val="9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934692" y="838200"/>
            <a:ext cx="5129934" cy="5600700"/>
          </a:xfrm>
        </p:spPr>
        <p:txBody>
          <a:bodyPr>
            <a:noAutofit/>
          </a:bodyPr>
          <a:lstStyle/>
          <a:p>
            <a:pPr marL="82296" indent="0">
              <a:buFont typeface="Arial" panose="020B0604020202020204" pitchFamily="34" charset="0"/>
              <a:buNone/>
              <a:defRPr/>
            </a:pPr>
            <a:r>
              <a:rPr lang="en" b="1" u="sng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Learning Target (I can…)</a:t>
            </a:r>
            <a:r>
              <a:rPr lang="en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:</a:t>
            </a:r>
            <a:endParaRPr lang="en" b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>
              <a:defRPr/>
            </a:pPr>
            <a:r>
              <a:rPr lang="en-US" b="1" dirty="0" smtClean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Analyze a text from multiple perspectives</a:t>
            </a:r>
            <a:endParaRPr lang="en" b="1" dirty="0" smtClean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82296" indent="0">
              <a:buFont typeface="Arial" panose="020B0604020202020204" pitchFamily="34" charset="0"/>
              <a:buNone/>
              <a:defRPr/>
            </a:pPr>
            <a:endParaRPr lang="en" sz="788" b="1" dirty="0" smtClean="0">
              <a:solidFill>
                <a:schemeClr val="bg2">
                  <a:lumMod val="10000"/>
                  <a:lumOff val="9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82296" indent="0">
              <a:buFont typeface="Arial" panose="020B0604020202020204" pitchFamily="34" charset="0"/>
              <a:buNone/>
              <a:defRPr/>
            </a:pPr>
            <a:r>
              <a:rPr lang="en" b="1" u="sng" dirty="0" smtClean="0">
                <a:solidFill>
                  <a:srgbClr val="FF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Upcoming Dates</a:t>
            </a:r>
          </a:p>
          <a:p>
            <a:pPr marL="82296" indent="0">
              <a:buFont typeface="Arial" panose="020B0604020202020204" pitchFamily="34" charset="0"/>
              <a:buNone/>
              <a:defRPr/>
            </a:pPr>
            <a:r>
              <a:rPr lang="en" b="1" dirty="0" smtClean="0">
                <a:solidFill>
                  <a:srgbClr val="FF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4/17: </a:t>
            </a:r>
            <a:r>
              <a:rPr lang="en" b="1" dirty="0" smtClean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All late work due for Quarter 3</a:t>
            </a:r>
          </a:p>
          <a:p>
            <a:pPr marL="82296" indent="0">
              <a:buFont typeface="Arial" panose="020B0604020202020204" pitchFamily="34" charset="0"/>
              <a:buNone/>
              <a:defRPr/>
            </a:pPr>
            <a:r>
              <a:rPr lang="en" b="1" dirty="0">
                <a:solidFill>
                  <a:srgbClr val="FF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	</a:t>
            </a:r>
            <a:r>
              <a:rPr lang="en" b="1" dirty="0" smtClean="0">
                <a:solidFill>
                  <a:srgbClr val="FF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*NO late work will be accepted after this day.</a:t>
            </a:r>
          </a:p>
          <a:p>
            <a:pPr marL="82296" indent="0">
              <a:buFont typeface="Arial" panose="020B0604020202020204" pitchFamily="34" charset="0"/>
              <a:buNone/>
              <a:defRPr/>
            </a:pPr>
            <a:endParaRPr lang="en-US" sz="1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696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654" y="960797"/>
            <a:ext cx="8760542" cy="2525354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en-US" sz="8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sz="8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Kennedy</a:t>
            </a:r>
          </a:p>
        </p:txBody>
      </p:sp>
    </p:spTree>
    <p:extLst>
      <p:ext uri="{BB962C8B-B14F-4D97-AF65-F5344CB8AC3E}">
        <p14:creationId xmlns:p14="http://schemas.microsoft.com/office/powerpoint/2010/main" val="15399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12108"/>
            <a:ext cx="9141817" cy="491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40493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Debates/Image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00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1796" y="263129"/>
            <a:ext cx="7871604" cy="4280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Televised Debate Affects Vote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08014" y="795967"/>
            <a:ext cx="8316861" cy="319500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On September 26, 1960, Kennedy and Nixon took part in the </a:t>
            </a:r>
            <a:r>
              <a:rPr lang="en-US" altLang="en-US" sz="2400" b="1" dirty="0">
                <a:solidFill>
                  <a:srgbClr val="FF0000"/>
                </a:solidFill>
              </a:rPr>
              <a:t>first televised debate </a:t>
            </a:r>
            <a:r>
              <a:rPr lang="en-US" altLang="en-US" sz="2400" dirty="0"/>
              <a:t>between presidential </a:t>
            </a:r>
            <a:r>
              <a:rPr lang="en-US" altLang="en-US" sz="2400" dirty="0" smtClean="0"/>
              <a:t>candidates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eaLnBrk="1" hangingPunct="1"/>
            <a:r>
              <a:rPr lang="en-US" altLang="en-US" sz="2400" dirty="0"/>
              <a:t>Kennedy looked and spoke better than Nixon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Journalist Russell Baker said</a:t>
            </a:r>
            <a:r>
              <a:rPr lang="en-US" altLang="en-US" sz="2400" i="1" dirty="0"/>
              <a:t>, </a:t>
            </a:r>
          </a:p>
          <a:p>
            <a:pPr lvl="1"/>
            <a:r>
              <a:rPr lang="en-US" altLang="en-US" sz="2000" i="1" dirty="0"/>
              <a:t>“That night, image replaced the printed word as the national language of politics”</a:t>
            </a:r>
          </a:p>
        </p:txBody>
      </p:sp>
      <p:pic>
        <p:nvPicPr>
          <p:cNvPr id="5124" name="Picture 6" descr="jfk deba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0497" y="4178437"/>
            <a:ext cx="8589678" cy="2297681"/>
          </a:xfrm>
          <a:noFill/>
        </p:spPr>
      </p:pic>
    </p:spTree>
    <p:extLst>
      <p:ext uri="{BB962C8B-B14F-4D97-AF65-F5344CB8AC3E}">
        <p14:creationId xmlns:p14="http://schemas.microsoft.com/office/powerpoint/2010/main" val="324408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197689" y="167879"/>
            <a:ext cx="7955711" cy="47335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JFK: Confident and at ease during debate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7689" y="916377"/>
            <a:ext cx="4511254" cy="568444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Television had become so </a:t>
            </a:r>
            <a:r>
              <a:rPr lang="en-US" altLang="en-US" sz="2400" b="1" dirty="0"/>
              <a:t>central to people's lives </a:t>
            </a:r>
            <a:r>
              <a:rPr lang="en-US" altLang="en-US" sz="2400" dirty="0"/>
              <a:t>that many observers blamed Nixon's loss to John F. Kennedy on his poor appearance in the televised presidential debates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JFK looked cool, collected, presidential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Nixon, according to one observer, resembled a </a:t>
            </a:r>
            <a:r>
              <a:rPr lang="en-US" altLang="en-US" sz="2400" i="1" dirty="0"/>
              <a:t>"sinister chipmunk" </a:t>
            </a:r>
          </a:p>
        </p:txBody>
      </p:sp>
      <p:pic>
        <p:nvPicPr>
          <p:cNvPr id="6148" name="Picture 7" descr="jfk debat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08943" y="1467466"/>
            <a:ext cx="4419600" cy="2497931"/>
          </a:xfrm>
          <a:noFill/>
        </p:spPr>
      </p:pic>
      <p:sp>
        <p:nvSpPr>
          <p:cNvPr id="2" name="Rectangle 1"/>
          <p:cNvSpPr/>
          <p:nvPr/>
        </p:nvSpPr>
        <p:spPr>
          <a:xfrm>
            <a:off x="5150687" y="4182199"/>
            <a:ext cx="39778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3"/>
              </a:rPr>
              <a:t>https://www.youtube.com/watch?v=QazmVHAO0os</a:t>
            </a:r>
            <a:endParaRPr lang="en-US" sz="135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00474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922</Words>
  <Application>Microsoft Office PowerPoint</Application>
  <PresentationFormat>On-screen Show (4:3)</PresentationFormat>
  <Paragraphs>149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Georgia</vt:lpstr>
      <vt:lpstr>Times New Roman</vt:lpstr>
      <vt:lpstr>Wingdings</vt:lpstr>
      <vt:lpstr>Office Theme</vt:lpstr>
      <vt:lpstr>Test Day!</vt:lpstr>
      <vt:lpstr>When finished…</vt:lpstr>
      <vt:lpstr>Warm Up 4/4 (#1)</vt:lpstr>
      <vt:lpstr>April 4, 2018</vt:lpstr>
      <vt:lpstr>John F. Kennedy</vt:lpstr>
      <vt:lpstr>PowerPoint Presentation</vt:lpstr>
      <vt:lpstr>Debates/Image</vt:lpstr>
      <vt:lpstr>Televised Debate Affects Vote</vt:lpstr>
      <vt:lpstr>JFK: Confident and at ease during debate</vt:lpstr>
      <vt:lpstr>Discuss!</vt:lpstr>
      <vt:lpstr>Perspective is Important</vt:lpstr>
      <vt:lpstr>Perspective is Important</vt:lpstr>
      <vt:lpstr>Perspective is Important</vt:lpstr>
      <vt:lpstr>PowerPoint Presentation</vt:lpstr>
      <vt:lpstr>Warm Up 4/5 (#2)</vt:lpstr>
      <vt:lpstr>April 5, 2018</vt:lpstr>
      <vt:lpstr>Reminder</vt:lpstr>
      <vt:lpstr>Foreign Affairs</vt:lpstr>
      <vt:lpstr>Crisis over Cuba </vt:lpstr>
      <vt:lpstr>Bay of Pigs</vt:lpstr>
      <vt:lpstr>Bay of Pigs</vt:lpstr>
      <vt:lpstr>PowerPoint Presentation</vt:lpstr>
      <vt:lpstr>Cuban Missile Crisis </vt:lpstr>
      <vt:lpstr>Cuban Missile Crisis </vt:lpstr>
      <vt:lpstr>Cuban Missile Crisis </vt:lpstr>
      <vt:lpstr>Easing COLD War Tensions</vt:lpstr>
      <vt:lpstr>Peace Corps 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Day!</dc:title>
  <dc:creator>Santos, Megan    SHS - Staff</dc:creator>
  <cp:lastModifiedBy>Santos, Megan    SHS - Staff</cp:lastModifiedBy>
  <cp:revision>15</cp:revision>
  <dcterms:created xsi:type="dcterms:W3CDTF">2018-04-03T15:25:32Z</dcterms:created>
  <dcterms:modified xsi:type="dcterms:W3CDTF">2018-04-14T19:52:50Z</dcterms:modified>
</cp:coreProperties>
</file>