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2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0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7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1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1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8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0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6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7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2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057BC-142F-4FE4-A6DE-DFDA61DEC985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75EFF-53AB-495E-A56E-7DB7311B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111127"/>
            <a:ext cx="10515600" cy="106997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10896600" cy="5110163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ndara" pitchFamily="34" charset="0"/>
              </a:rPr>
              <a:t>Hook choices</a:t>
            </a:r>
          </a:p>
          <a:p>
            <a:pPr lvl="1" eaLnBrk="1" hangingPunct="1"/>
            <a:r>
              <a:rPr lang="en-US" sz="3200" i="1" dirty="0">
                <a:latin typeface="Candara" pitchFamily="34" charset="0"/>
              </a:rPr>
              <a:t>Integrated</a:t>
            </a:r>
            <a:r>
              <a:rPr lang="en-US" sz="3200" dirty="0">
                <a:latin typeface="Candara" pitchFamily="34" charset="0"/>
              </a:rPr>
              <a:t> Quote</a:t>
            </a:r>
          </a:p>
          <a:p>
            <a:pPr lvl="1" eaLnBrk="1" hangingPunct="1">
              <a:buFontTx/>
              <a:buNone/>
            </a:pPr>
            <a:endParaRPr lang="en-US" sz="2000" dirty="0">
              <a:solidFill>
                <a:srgbClr val="FF6600"/>
              </a:solidFill>
            </a:endParaRP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1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67" y="723900"/>
            <a:ext cx="11088226" cy="5372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" y="155448"/>
            <a:ext cx="2857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Not OK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Not Integrated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2350018">
            <a:off x="1840402" y="1464464"/>
            <a:ext cx="1446257" cy="48253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9000" y="259005"/>
            <a:ext cx="2857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Better!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Integrated!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But!...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99" y="2727324"/>
            <a:ext cx="11966401" cy="2441575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2350018">
            <a:off x="3012653" y="2017484"/>
            <a:ext cx="2340300" cy="5143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88999" y="5659763"/>
            <a:ext cx="285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No citation</a:t>
            </a:r>
          </a:p>
        </p:txBody>
      </p:sp>
      <p:sp>
        <p:nvSpPr>
          <p:cNvPr id="7" name="Right Arrow 6"/>
          <p:cNvSpPr/>
          <p:nvPr/>
        </p:nvSpPr>
        <p:spPr>
          <a:xfrm rot="16200000">
            <a:off x="1671860" y="4621654"/>
            <a:ext cx="1291780" cy="43047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80049" y="5282728"/>
            <a:ext cx="2857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No transition (didn’t address the quote)</a:t>
            </a:r>
          </a:p>
        </p:txBody>
      </p:sp>
      <p:sp>
        <p:nvSpPr>
          <p:cNvPr id="9" name="Right Arrow 8"/>
          <p:cNvSpPr/>
          <p:nvPr/>
        </p:nvSpPr>
        <p:spPr>
          <a:xfrm rot="13244878">
            <a:off x="4763970" y="4482834"/>
            <a:ext cx="1291780" cy="43047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8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  <p:bldP spid="7" grpId="0" animBg="1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111127"/>
            <a:ext cx="10515600" cy="1069973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10896600" cy="56007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Candara" pitchFamily="34" charset="0"/>
              </a:rPr>
              <a:t>Hook choices</a:t>
            </a:r>
          </a:p>
          <a:p>
            <a:pPr lvl="1" eaLnBrk="1" hangingPunct="1"/>
            <a:r>
              <a:rPr lang="en-US" sz="3200" b="1" i="1" dirty="0">
                <a:latin typeface="Candara" pitchFamily="34" charset="0"/>
              </a:rPr>
              <a:t>Integrated</a:t>
            </a:r>
            <a:r>
              <a:rPr lang="en-US" sz="3200" b="1" dirty="0">
                <a:latin typeface="Candara" pitchFamily="34" charset="0"/>
              </a:rPr>
              <a:t> Quote</a:t>
            </a:r>
          </a:p>
          <a:p>
            <a:pPr lvl="1" eaLnBrk="1" hangingPunct="1"/>
            <a:r>
              <a:rPr lang="en-US" sz="3200" b="1" dirty="0" smtClean="0">
                <a:latin typeface="Candara" pitchFamily="34" charset="0"/>
              </a:rPr>
              <a:t>Anecdote</a:t>
            </a:r>
            <a:r>
              <a:rPr lang="en-US" sz="3200" dirty="0" smtClean="0">
                <a:latin typeface="Candara" pitchFamily="34" charset="0"/>
              </a:rPr>
              <a:t> 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  <a:latin typeface="Candara" pitchFamily="34" charset="0"/>
              </a:rPr>
              <a:t>Stay in third person</a:t>
            </a:r>
          </a:p>
          <a:p>
            <a:pPr lvl="2"/>
            <a:r>
              <a:rPr lang="en-US" sz="2800" dirty="0" smtClean="0">
                <a:latin typeface="Candara" pitchFamily="34" charset="0"/>
              </a:rPr>
              <a:t>Connections to current day, paint a picture, etc.</a:t>
            </a:r>
            <a:endParaRPr lang="en-US" sz="2800" dirty="0">
              <a:latin typeface="Candara" pitchFamily="34" charset="0"/>
            </a:endParaRPr>
          </a:p>
          <a:p>
            <a:pPr lvl="1" eaLnBrk="1" hangingPunct="1"/>
            <a:r>
              <a:rPr lang="en-US" sz="3200" dirty="0">
                <a:latin typeface="Candara" pitchFamily="34" charset="0"/>
              </a:rPr>
              <a:t>Interesting Historical Content</a:t>
            </a:r>
          </a:p>
          <a:p>
            <a:pPr lvl="1" eaLnBrk="1" hangingPunct="1">
              <a:buFontTx/>
              <a:buNone/>
            </a:pPr>
            <a:r>
              <a:rPr lang="en-US" sz="3200" dirty="0">
                <a:latin typeface="Candara" pitchFamily="34" charset="0"/>
              </a:rPr>
              <a:t>		</a:t>
            </a:r>
            <a:r>
              <a:rPr lang="en-US" sz="3200" b="1" dirty="0">
                <a:solidFill>
                  <a:srgbClr val="FF0000"/>
                </a:solidFill>
                <a:latin typeface="Candara" pitchFamily="34" charset="0"/>
              </a:rPr>
              <a:t>DO NOT START YOUR PAPER WITH A QUESTION</a:t>
            </a:r>
            <a:endParaRPr lang="en-US" sz="2800" b="1" dirty="0">
              <a:solidFill>
                <a:srgbClr val="FF0000"/>
              </a:solidFill>
              <a:latin typeface="Candara" pitchFamily="34" charset="0"/>
            </a:endParaRPr>
          </a:p>
          <a:p>
            <a:pPr eaLnBrk="1" hangingPunct="1"/>
            <a:r>
              <a:rPr lang="en-US" sz="3200" dirty="0" smtClean="0">
                <a:latin typeface="Candara" pitchFamily="34" charset="0"/>
              </a:rPr>
              <a:t>Appropriate Context</a:t>
            </a:r>
            <a:endParaRPr lang="en-US" sz="3200" dirty="0">
              <a:latin typeface="Candara" pitchFamily="34" charset="0"/>
            </a:endParaRPr>
          </a:p>
          <a:p>
            <a:pPr lvl="1" eaLnBrk="1" hangingPunct="1"/>
            <a:r>
              <a:rPr lang="en-US" sz="2800" dirty="0">
                <a:latin typeface="Candara" pitchFamily="34" charset="0"/>
              </a:rPr>
              <a:t>Introduce the reader to the topic and the topic’s context in history.</a:t>
            </a:r>
          </a:p>
          <a:p>
            <a:pPr lvl="1" eaLnBrk="1" hangingPunct="1"/>
            <a:endParaRPr lang="en-US" sz="2800" dirty="0">
              <a:latin typeface="Candara" pitchFamily="34" charset="0"/>
            </a:endParaRPr>
          </a:p>
          <a:p>
            <a:pPr eaLnBrk="1" hangingPunct="1"/>
            <a:r>
              <a:rPr lang="en-US" sz="3200" dirty="0">
                <a:latin typeface="Candara" pitchFamily="34" charset="0"/>
              </a:rPr>
              <a:t>Well-developed Thesis Statement</a:t>
            </a:r>
          </a:p>
          <a:p>
            <a:pPr lvl="1" eaLnBrk="1" hangingPunct="1">
              <a:buFontTx/>
              <a:buNone/>
            </a:pPr>
            <a:endParaRPr lang="en-US" sz="2000" dirty="0">
              <a:solidFill>
                <a:srgbClr val="FF6600"/>
              </a:solidFill>
            </a:endParaRP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9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05000" y="76205"/>
            <a:ext cx="8382000" cy="989215"/>
          </a:xfrm>
        </p:spPr>
        <p:txBody>
          <a:bodyPr>
            <a:normAutofit fontScale="90000"/>
          </a:bodyPr>
          <a:lstStyle/>
          <a:p>
            <a:r>
              <a:rPr lang="en-US" sz="6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INTRO. STRATEGIES: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065420"/>
            <a:ext cx="9906000" cy="5410200"/>
          </a:xfrm>
          <a:ln w="57150"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700" b="1" dirty="0"/>
              <a:t>HOOK </a:t>
            </a:r>
          </a:p>
          <a:p>
            <a:pPr marL="0" indent="0">
              <a:buNone/>
            </a:pPr>
            <a:r>
              <a:rPr lang="en-US" sz="5100" dirty="0"/>
              <a:t>Anecdote, quotation, surprising fact, </a:t>
            </a:r>
            <a:r>
              <a:rPr lang="en-US" sz="5100" dirty="0" smtClean="0"/>
              <a:t>scenario</a:t>
            </a:r>
            <a:endParaRPr lang="en-US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5700" b="1" dirty="0">
                <a:solidFill>
                  <a:srgbClr val="C00000"/>
                </a:solidFill>
              </a:rPr>
              <a:t>CONTEXT</a:t>
            </a:r>
          </a:p>
          <a:p>
            <a:pPr marL="0" indent="0">
              <a:buNone/>
            </a:pPr>
            <a:r>
              <a:rPr lang="en-US" sz="5100" dirty="0">
                <a:solidFill>
                  <a:srgbClr val="C00000"/>
                </a:solidFill>
              </a:rPr>
              <a:t>Introduce the event/person/topic &amp; summarize </a:t>
            </a:r>
            <a:r>
              <a:rPr lang="en-US" sz="5100" b="1" dirty="0">
                <a:solidFill>
                  <a:srgbClr val="C00000"/>
                </a:solidFill>
              </a:rPr>
              <a:t>essential details </a:t>
            </a:r>
            <a:r>
              <a:rPr lang="en-US" sz="5100" dirty="0">
                <a:solidFill>
                  <a:srgbClr val="C00000"/>
                </a:solidFill>
              </a:rPr>
              <a:t>(that the reader needs to know to understand your thesis) </a:t>
            </a:r>
            <a:endParaRPr lang="en-US" sz="51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5100" b="1" dirty="0">
                <a:solidFill>
                  <a:srgbClr val="C00000"/>
                </a:solidFill>
              </a:rPr>
              <a:t>	</a:t>
            </a:r>
            <a:r>
              <a:rPr lang="en-US" sz="5100" b="1" dirty="0" smtClean="0">
                <a:solidFill>
                  <a:srgbClr val="C00000"/>
                </a:solidFill>
              </a:rPr>
              <a:t>Give a time period!!</a:t>
            </a:r>
            <a:endParaRPr lang="en-US" sz="5100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3600" b="1" dirty="0"/>
          </a:p>
          <a:p>
            <a:pPr marL="0" indent="0">
              <a:buNone/>
            </a:pPr>
            <a:r>
              <a:rPr lang="en-US" sz="5700" b="1" dirty="0"/>
              <a:t>THESIS </a:t>
            </a:r>
          </a:p>
          <a:p>
            <a:pPr marL="0" indent="0">
              <a:buNone/>
            </a:pPr>
            <a:r>
              <a:rPr lang="en-US" sz="5100" i="1" dirty="0"/>
              <a:t>what + how + so what </a:t>
            </a:r>
          </a:p>
        </p:txBody>
      </p:sp>
    </p:spTree>
    <p:extLst>
      <p:ext uri="{BB962C8B-B14F-4D97-AF65-F5344CB8AC3E}">
        <p14:creationId xmlns:p14="http://schemas.microsoft.com/office/powerpoint/2010/main" val="185362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8077200" cy="10033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 of Conclusions: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11176000" cy="5562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RESTATE THE THESIS </a:t>
            </a:r>
            <a:r>
              <a:rPr lang="en-US" sz="4000" dirty="0">
                <a:solidFill>
                  <a:schemeClr val="tx1"/>
                </a:solidFill>
              </a:rPr>
              <a:t>(reiterate your thesis using powerful word CHOICE)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synthesis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(explain how your evidence fits together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Don’t just restate evidence, connect it!!</a:t>
            </a:r>
            <a:endParaRPr lang="en-US" sz="36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closure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(transition the reader out of the essay)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5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76205"/>
            <a:ext cx="8458200" cy="787395"/>
          </a:xfrm>
        </p:spPr>
        <p:txBody>
          <a:bodyPr>
            <a:normAutofit fontScale="90000"/>
          </a:bodyPr>
          <a:lstStyle/>
          <a:p>
            <a:r>
              <a:rPr lang="en-US" sz="6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CONC. STRATEGIES: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065420"/>
            <a:ext cx="11252200" cy="5600077"/>
          </a:xfrm>
          <a:ln w="57150"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700" b="1" dirty="0"/>
              <a:t>RESTATE YOUR THESIS</a:t>
            </a:r>
          </a:p>
          <a:p>
            <a:pPr marL="0" indent="0">
              <a:buNone/>
            </a:pPr>
            <a:r>
              <a:rPr lang="en-US" sz="4300" dirty="0"/>
              <a:t>Review the “so what” component of the thesis – remind the reader what your point was</a:t>
            </a:r>
            <a:endParaRPr lang="en-US" sz="4300" b="1" dirty="0"/>
          </a:p>
          <a:p>
            <a:pPr marL="514350" indent="-514350">
              <a:buFont typeface="+mj-lt"/>
              <a:buAutoNum type="arabicPeriod"/>
            </a:pPr>
            <a:endParaRPr lang="en-US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5700" b="1" dirty="0">
                <a:solidFill>
                  <a:srgbClr val="C00000"/>
                </a:solidFill>
              </a:rPr>
              <a:t>SYNTHESIS</a:t>
            </a:r>
          </a:p>
          <a:p>
            <a:pPr marL="0" indent="0">
              <a:buNone/>
            </a:pPr>
            <a:r>
              <a:rPr lang="en-US" sz="4300" dirty="0">
                <a:solidFill>
                  <a:srgbClr val="C00000"/>
                </a:solidFill>
              </a:rPr>
              <a:t>Review key evidence by explaining how it connects together to fulfill a larger purpose </a:t>
            </a:r>
          </a:p>
          <a:p>
            <a:pPr marL="0" indent="0">
              <a:buNone/>
            </a:pPr>
            <a:endParaRPr lang="en-U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5700" b="1" dirty="0"/>
              <a:t>CLOSURE  </a:t>
            </a:r>
          </a:p>
          <a:p>
            <a:pPr marL="0" indent="0">
              <a:buNone/>
            </a:pPr>
            <a:r>
              <a:rPr lang="en-US" sz="4300" dirty="0"/>
              <a:t>Use a quote, scenario, an </a:t>
            </a:r>
            <a:r>
              <a:rPr lang="en-US" sz="4300" dirty="0" smtClean="0"/>
              <a:t>idea to think about, </a:t>
            </a:r>
            <a:r>
              <a:rPr lang="en-US" sz="4300" dirty="0"/>
              <a:t>make a connection, or bring your “hook” full </a:t>
            </a:r>
            <a:r>
              <a:rPr lang="en-US" sz="4300" dirty="0" smtClean="0"/>
              <a:t>circle </a:t>
            </a:r>
            <a:r>
              <a:rPr lang="en-US" sz="4300" b="1" dirty="0" smtClean="0"/>
              <a:t>(NO QUESTIONS!)</a:t>
            </a:r>
            <a:endParaRPr lang="en-US" sz="4300" b="1" dirty="0"/>
          </a:p>
        </p:txBody>
      </p:sp>
    </p:spTree>
    <p:extLst>
      <p:ext uri="{BB962C8B-B14F-4D97-AF65-F5344CB8AC3E}">
        <p14:creationId xmlns:p14="http://schemas.microsoft.com/office/powerpoint/2010/main" val="10802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4200" y="76205"/>
            <a:ext cx="11252200" cy="787395"/>
          </a:xfrm>
        </p:spPr>
        <p:txBody>
          <a:bodyPr>
            <a:normAutofit fontScale="90000"/>
          </a:bodyPr>
          <a:lstStyle/>
          <a:p>
            <a:r>
              <a:rPr lang="en-US" sz="6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6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houghts: Phrases to Avoid</a:t>
            </a:r>
            <a:endParaRPr lang="en-US" sz="6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065420"/>
            <a:ext cx="11252200" cy="5600077"/>
          </a:xfrm>
          <a:ln w="57150">
            <a:noFill/>
          </a:ln>
        </p:spPr>
        <p:txBody>
          <a:bodyPr>
            <a:normAutofit/>
          </a:bodyPr>
          <a:lstStyle/>
          <a:p>
            <a:r>
              <a:rPr lang="en-US" sz="4000" dirty="0" smtClean="0"/>
              <a:t>To begin with</a:t>
            </a:r>
          </a:p>
          <a:p>
            <a:r>
              <a:rPr lang="en-US" sz="4000" b="1" dirty="0" smtClean="0"/>
              <a:t>In Conclusion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All in all/overall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First, secondly, thirdly, lastly </a:t>
            </a:r>
            <a:r>
              <a:rPr lang="en-US" sz="4000" dirty="0" smtClean="0"/>
              <a:t>(you are not making 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634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76205"/>
            <a:ext cx="8458200" cy="787395"/>
          </a:xfrm>
        </p:spPr>
        <p:txBody>
          <a:bodyPr>
            <a:normAutofit fontScale="90000"/>
          </a:bodyPr>
          <a:lstStyle/>
          <a:p>
            <a:r>
              <a:rPr lang="en-US" sz="6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Phrases to Watch</a:t>
            </a:r>
            <a:endParaRPr lang="en-US" sz="6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065420"/>
            <a:ext cx="11252200" cy="5600077"/>
          </a:xfrm>
          <a:ln w="57150">
            <a:noFill/>
          </a:ln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It is clear (must be supported)</a:t>
            </a:r>
          </a:p>
          <a:p>
            <a:r>
              <a:rPr lang="en-US" sz="4000" dirty="0" smtClean="0"/>
              <a:t>Opinion statements!!</a:t>
            </a:r>
          </a:p>
          <a:p>
            <a:pPr lvl="1"/>
            <a:r>
              <a:rPr lang="en-US" sz="2800" dirty="0" smtClean="0"/>
              <a:t>Don’t say things obviously evil/corrupt OR make assumptions without backing it up with clear facts!</a:t>
            </a:r>
          </a:p>
          <a:p>
            <a:pPr lvl="1"/>
            <a:r>
              <a:rPr lang="en-US" sz="2800" dirty="0" smtClean="0"/>
              <a:t>Especially with current conflicts, don’t take speculation and opinion as fact. Unless there is definitive proof, it is not fact. </a:t>
            </a:r>
            <a:endParaRPr lang="en-US" sz="2800" dirty="0"/>
          </a:p>
          <a:p>
            <a:pPr lvl="1"/>
            <a:r>
              <a:rPr lang="en-US" sz="2800" b="1" dirty="0" smtClean="0"/>
              <a:t>Your speculation about the intentions of another country’s leader is NOT fact!!</a:t>
            </a:r>
          </a:p>
          <a:p>
            <a:pPr lvl="2"/>
            <a:r>
              <a:rPr lang="en-US" sz="2800" dirty="0" smtClean="0"/>
              <a:t>Ex: North Korea is an obvious threat. Their actions clearly show that they are corrupt and will send the world into war.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This has not been proven!! </a:t>
            </a:r>
            <a:r>
              <a:rPr lang="en-US" sz="2800" dirty="0" smtClean="0"/>
              <a:t>This is speculation. It is an ongoing conflict that is yet to be resolved (and is currently leaning the opposite way…)</a:t>
            </a:r>
            <a:endParaRPr lang="en-US" sz="28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3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343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Candara</vt:lpstr>
      <vt:lpstr>Times New Roman</vt:lpstr>
      <vt:lpstr>Office Theme</vt:lpstr>
      <vt:lpstr>Introduction</vt:lpstr>
      <vt:lpstr>PowerPoint Presentation</vt:lpstr>
      <vt:lpstr>PowerPoint Presentation</vt:lpstr>
      <vt:lpstr>Introduction</vt:lpstr>
      <vt:lpstr>INTRO. STRATEGIES:</vt:lpstr>
      <vt:lpstr>Purpose of Conclusions:</vt:lpstr>
      <vt:lpstr>CONC. STRATEGIES:</vt:lpstr>
      <vt:lpstr>Other Thoughts: Phrases to Avoid</vt:lpstr>
      <vt:lpstr>Phrases to Watch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Santos, Megan    SHS - Staff</dc:creator>
  <cp:lastModifiedBy>Santos, Megan    SHS - Staff</cp:lastModifiedBy>
  <cp:revision>2</cp:revision>
  <dcterms:created xsi:type="dcterms:W3CDTF">2018-05-03T16:15:47Z</dcterms:created>
  <dcterms:modified xsi:type="dcterms:W3CDTF">2018-05-03T16:17:46Z</dcterms:modified>
</cp:coreProperties>
</file>