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6" r:id="rId9"/>
    <p:sldId id="264" r:id="rId10"/>
    <p:sldId id="277" r:id="rId11"/>
    <p:sldId id="278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865AB-D011-4625-8FE5-893EEF5242A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3CE05-0A93-417D-A8CA-ECEB135BA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6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AB123F-ED75-4A7B-83A9-C94E0FD0801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1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6A9EE4-97C8-4F97-9C1B-930CD9E84E5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AEAFBD-69EC-4520-A009-DA1B068A11E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30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68BB38-AE19-4358-95B0-1E8C019BB6D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87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BE7015-533F-43F9-9D5F-92B43B2BE4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8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34B71D-4138-4120-8F17-F8648079A2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71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C790A-BB4B-42C1-A14B-37024BCA29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5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51A-964D-41BE-98AB-6A5F26B789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539-E49E-4C06-BB37-6A51448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3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51A-964D-41BE-98AB-6A5F26B789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539-E49E-4C06-BB37-6A51448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9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51A-964D-41BE-98AB-6A5F26B789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539-E49E-4C06-BB37-6A51448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9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51A-964D-41BE-98AB-6A5F26B789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539-E49E-4C06-BB37-6A51448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51A-964D-41BE-98AB-6A5F26B789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539-E49E-4C06-BB37-6A51448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5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51A-964D-41BE-98AB-6A5F26B789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539-E49E-4C06-BB37-6A51448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2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51A-964D-41BE-98AB-6A5F26B789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539-E49E-4C06-BB37-6A51448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8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51A-964D-41BE-98AB-6A5F26B789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539-E49E-4C06-BB37-6A51448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3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51A-964D-41BE-98AB-6A5F26B789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539-E49E-4C06-BB37-6A51448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1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51A-964D-41BE-98AB-6A5F26B789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539-E49E-4C06-BB37-6A51448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51A-964D-41BE-98AB-6A5F26B789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539-E49E-4C06-BB37-6A51448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7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351A-964D-41BE-98AB-6A5F26B789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C7539-E49E-4C06-BB37-6A51448A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4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731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6/6 (#6)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829" y="1080656"/>
            <a:ext cx="10842171" cy="53709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Who was the leader of the Aztecs when they were conquered?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7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Amritsar Massacre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320800"/>
            <a:ext cx="7264400" cy="55371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-96" charset="2"/>
              <a:buChar char=""/>
              <a:defRPr/>
            </a:pPr>
            <a:r>
              <a:rPr lang="en-US" dirty="0"/>
              <a:t>People motivated by Gandhi protested at Amritsar (a Hindu temple and court yard area). Gandhi was not there</a:t>
            </a:r>
          </a:p>
          <a:p>
            <a:pPr eaLnBrk="1" hangingPunct="1">
              <a:lnSpc>
                <a:spcPct val="90000"/>
              </a:lnSpc>
              <a:buFont typeface="Wingdings" pitchFamily="-96" charset="2"/>
              <a:buChar char=""/>
              <a:defRPr/>
            </a:pPr>
            <a:r>
              <a:rPr lang="en-US" dirty="0"/>
              <a:t>He taught people to protest but not to “strike back” and “take the course of non-violence”</a:t>
            </a:r>
          </a:p>
          <a:p>
            <a:pPr eaLnBrk="1" hangingPunct="1">
              <a:lnSpc>
                <a:spcPct val="90000"/>
              </a:lnSpc>
              <a:buFont typeface="Wingdings" pitchFamily="-96" charset="2"/>
              <a:buChar char=""/>
              <a:defRPr/>
            </a:pPr>
            <a:r>
              <a:rPr lang="en-US" dirty="0"/>
              <a:t>British soldiers came to scare the Indian protesters but </a:t>
            </a:r>
            <a:r>
              <a:rPr lang="en-US" u="sng" dirty="0"/>
              <a:t>General Reginald Dyer</a:t>
            </a:r>
            <a:r>
              <a:rPr lang="en-US" dirty="0"/>
              <a:t> told his men to open fire in order to “teach a lesson to Indians”</a:t>
            </a:r>
          </a:p>
          <a:p>
            <a:pPr eaLnBrk="1" hangingPunct="1">
              <a:lnSpc>
                <a:spcPct val="90000"/>
              </a:lnSpc>
              <a:buFont typeface="Wingdings" pitchFamily="-96" charset="2"/>
              <a:buChar char=""/>
              <a:defRPr/>
            </a:pPr>
            <a:r>
              <a:rPr lang="en-US" dirty="0"/>
              <a:t>379 wounded and 1,600 (some estimate more) non-violent protesters were </a:t>
            </a:r>
            <a:r>
              <a:rPr lang="en-US" dirty="0" smtClean="0"/>
              <a:t>killed</a:t>
            </a:r>
            <a:endParaRPr lang="en-US" dirty="0"/>
          </a:p>
        </p:txBody>
      </p:sp>
      <p:pic>
        <p:nvPicPr>
          <p:cNvPr id="90117" name="Picture 8" descr="http://www.psiplex.com/wp-content/uploads/2011/01/The-Beautiful-Farming-Vilages-of-Amrits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0"/>
            <a:ext cx="429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6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101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Salt March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1300" y="1041400"/>
            <a:ext cx="6159500" cy="56387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Gandhi </a:t>
            </a:r>
            <a:r>
              <a:rPr lang="en-US" altLang="en-US" sz="3200" dirty="0"/>
              <a:t>lead a 200 mile march in which people </a:t>
            </a:r>
            <a:r>
              <a:rPr lang="en-US" altLang="en-US" sz="3200" dirty="0">
                <a:solidFill>
                  <a:srgbClr val="FF0000"/>
                </a:solidFill>
              </a:rPr>
              <a:t>protested the salt trade</a:t>
            </a:r>
            <a:r>
              <a:rPr lang="en-US" altLang="en-US" sz="3200" dirty="0"/>
              <a:t> that the British had control of.</a:t>
            </a:r>
          </a:p>
          <a:p>
            <a:pPr eaLnBrk="1" hangingPunct="1"/>
            <a:r>
              <a:rPr lang="en-US" altLang="en-US" sz="3200" dirty="0"/>
              <a:t>It was illegal for Indians to make and sell their own salt.</a:t>
            </a:r>
          </a:p>
          <a:p>
            <a:pPr eaLnBrk="1" hangingPunct="1"/>
            <a:r>
              <a:rPr lang="en-US" altLang="en-US" sz="3200" dirty="0"/>
              <a:t>Because of the media coverage of this event the world looked down upon the British for their actions</a:t>
            </a:r>
            <a:r>
              <a:rPr lang="en-US" altLang="en-US" sz="3200" dirty="0" smtClean="0"/>
              <a:t>.</a:t>
            </a:r>
          </a:p>
          <a:p>
            <a:pPr eaLnBrk="1" hangingPunct="1"/>
            <a:r>
              <a:rPr lang="en-US" altLang="en-US" sz="3200" b="1" dirty="0" smtClean="0"/>
              <a:t>Perfect example of Gandhi’s main tactic of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Civil Disobedience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93189" name="Picture 5" descr="Salt_M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salt%20m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0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Salt March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5600" y="1600200"/>
            <a:ext cx="11353800" cy="449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i="1" dirty="0"/>
              <a:t>Gandhi sent a letter to the Lord Lieutenant, "Dear Friend (...) Whilst, therefore, I hold the British rule to be a curse, I do not intend harm to a single Englishman or to any legitimate interest he may have in India (...) My ambition is nothing less than to bring round the English people through non-violence to recognize the injustice they have done to India. I do not intend to be offensive to your people. Indeed, I would like to serve your people as I would my own (...)." </a:t>
            </a:r>
          </a:p>
        </p:txBody>
      </p:sp>
    </p:spTree>
    <p:extLst>
      <p:ext uri="{BB962C8B-B14F-4D97-AF65-F5344CB8AC3E}">
        <p14:creationId xmlns:p14="http://schemas.microsoft.com/office/powerpoint/2010/main" val="359947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368300" y="266700"/>
            <a:ext cx="4648200" cy="9906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Raid on Salt Works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57300"/>
            <a:ext cx="7213600" cy="52578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Gandhi was arrested just before the raid</a:t>
            </a:r>
          </a:p>
          <a:p>
            <a:pPr lvl="1"/>
            <a:r>
              <a:rPr lang="en-US" altLang="en-US" dirty="0"/>
              <a:t>He did not participate in it</a:t>
            </a:r>
          </a:p>
          <a:p>
            <a:pPr lvl="1"/>
            <a:r>
              <a:rPr lang="en-US" altLang="en-US" dirty="0"/>
              <a:t>Jailed for urging people to do unlawful activities</a:t>
            </a:r>
          </a:p>
          <a:p>
            <a:r>
              <a:rPr lang="en-US" altLang="en-US" sz="2400" dirty="0"/>
              <a:t>Other leaders continued the fight</a:t>
            </a:r>
          </a:p>
          <a:p>
            <a:pPr lvl="1"/>
            <a:r>
              <a:rPr lang="en-US" altLang="en-US" dirty="0"/>
              <a:t>Gandhi’s wife was one of them</a:t>
            </a:r>
          </a:p>
          <a:p>
            <a:r>
              <a:rPr lang="en-US" altLang="en-US" sz="2400" dirty="0"/>
              <a:t>Woman poet and freedom fighter, who warned the satyagrahis, </a:t>
            </a:r>
            <a:r>
              <a:rPr lang="en-US" altLang="en-US" sz="2400" i="1" dirty="0"/>
              <a:t>"You must not use any violence under any circumstances. You will be beaten, but you must not resist: you must not even raise a hand to ward off blows.“</a:t>
            </a:r>
          </a:p>
          <a:p>
            <a:r>
              <a:rPr lang="en-US" altLang="en-US" sz="2400" dirty="0"/>
              <a:t>After this Time Magazine made Gandhi man of the year in </a:t>
            </a:r>
            <a:r>
              <a:rPr lang="en-US" altLang="en-US" sz="2400" dirty="0" smtClean="0"/>
              <a:t>1930</a:t>
            </a:r>
            <a:endParaRPr lang="en-US" altLang="en-US" sz="2400" dirty="0"/>
          </a:p>
        </p:txBody>
      </p:sp>
      <p:pic>
        <p:nvPicPr>
          <p:cNvPr id="96260" name="Picture 5" descr="http://upload.wikimedia.org/wikipedia/en/thumb/7/7d/Dharsanasaltfactory.jpg/250px-Dharsanasaltfac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0"/>
            <a:ext cx="466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05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00355" name="Content Placeholder 2"/>
          <p:cNvSpPr>
            <a:spLocks noGrp="1"/>
          </p:cNvSpPr>
          <p:nvPr>
            <p:ph sz="quarter" idx="1"/>
          </p:nvPr>
        </p:nvSpPr>
        <p:spPr>
          <a:xfrm>
            <a:off x="6273800" y="1524000"/>
            <a:ext cx="5600701" cy="449580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Nehru (Hindu leader) </a:t>
            </a:r>
            <a:r>
              <a:rPr lang="en-US" altLang="en-US" sz="3600" dirty="0" smtClean="0"/>
              <a:t>emphasized economic modernization, military strength, and Hindu identity</a:t>
            </a:r>
          </a:p>
          <a:p>
            <a:pPr lvl="1"/>
            <a:r>
              <a:rPr lang="en-US" altLang="en-US" sz="3200" dirty="0" smtClean="0"/>
              <a:t>Not unity or pure democracy (had socialism aspects)</a:t>
            </a:r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0"/>
            <a:ext cx="58674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31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266701" y="152400"/>
            <a:ext cx="8153400" cy="9906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</a:t>
            </a:r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4" y="0"/>
            <a:ext cx="5335587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5975" y="3857625"/>
            <a:ext cx="6296025" cy="3000375"/>
          </a:xfrm>
          <a:noFill/>
        </p:spPr>
      </p:pic>
      <p:sp>
        <p:nvSpPr>
          <p:cNvPr id="101381" name="TextBox 3"/>
          <p:cNvSpPr txBox="1">
            <a:spLocks noChangeArrowheads="1"/>
          </p:cNvSpPr>
          <p:nvPr/>
        </p:nvSpPr>
        <p:spPr bwMode="auto">
          <a:xfrm>
            <a:off x="279400" y="1600200"/>
            <a:ext cx="59817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prstClr val="black"/>
                </a:solidFill>
              </a:rPr>
              <a:t>1947</a:t>
            </a:r>
          </a:p>
          <a:p>
            <a:pPr eaLnBrk="1" hangingPunct="1"/>
            <a:r>
              <a:rPr lang="en-US" altLang="en-US" sz="2000" b="1" dirty="0">
                <a:solidFill>
                  <a:prstClr val="black"/>
                </a:solidFill>
              </a:rPr>
              <a:t>Muslim League, Jinnah</a:t>
            </a:r>
          </a:p>
          <a:p>
            <a:pPr eaLnBrk="1" hangingPunct="1"/>
            <a:r>
              <a:rPr lang="en-US" altLang="en-US" sz="2000" b="1" dirty="0">
                <a:solidFill>
                  <a:prstClr val="black"/>
                </a:solidFill>
              </a:rPr>
              <a:t>Indian National </a:t>
            </a:r>
            <a:r>
              <a:rPr lang="en-US" altLang="en-US" sz="2000" b="1" dirty="0" smtClean="0">
                <a:solidFill>
                  <a:prstClr val="black"/>
                </a:solidFill>
              </a:rPr>
              <a:t>Congress, Nehru</a:t>
            </a:r>
            <a:endParaRPr lang="en-US" altLang="en-US" dirty="0">
              <a:solidFill>
                <a:prstClr val="black"/>
              </a:solidFill>
            </a:endParaRPr>
          </a:p>
          <a:p>
            <a:pPr eaLnBrk="1" hangingPunct="1"/>
            <a:r>
              <a:rPr lang="en-US" altLang="en-US" dirty="0">
                <a:solidFill>
                  <a:prstClr val="black"/>
                </a:solidFill>
              </a:rPr>
              <a:t>“Leave India to God. If that is too much, then leave her to anarchy.” — Mahatma Gandhi, May 1942</a:t>
            </a:r>
          </a:p>
          <a:p>
            <a:pPr eaLnBrk="1" hangingPunct="1"/>
            <a:r>
              <a:rPr lang="en-US" altLang="en-US" dirty="0">
                <a:solidFill>
                  <a:prstClr val="black"/>
                </a:solidFill>
              </a:rPr>
              <a:t> </a:t>
            </a:r>
          </a:p>
          <a:p>
            <a:pPr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1382" name="TextBox 4"/>
          <p:cNvSpPr txBox="1">
            <a:spLocks noChangeArrowheads="1"/>
          </p:cNvSpPr>
          <p:nvPr/>
        </p:nvSpPr>
        <p:spPr bwMode="auto">
          <a:xfrm>
            <a:off x="571500" y="4343401"/>
            <a:ext cx="50165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>
                <a:solidFill>
                  <a:prstClr val="black"/>
                </a:solidFill>
              </a:rPr>
              <a:t>“A moment comes, which comes but rarely in history, when we step out from the old to the new, when an age ends, and when the soul of a nation, long suppressed, finds utterance.” Nehru</a:t>
            </a:r>
          </a:p>
        </p:txBody>
      </p:sp>
    </p:spTree>
    <p:extLst>
      <p:ext uri="{BB962C8B-B14F-4D97-AF65-F5344CB8AC3E}">
        <p14:creationId xmlns:p14="http://schemas.microsoft.com/office/powerpoint/2010/main" val="301549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219075" y="1143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Gandhi’s Death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6578600" cy="5130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</a:rPr>
              <a:t>Killed by radical Hindu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/>
              <a:t>Why did you want to kill Gandhi?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Gandhi was a hypocrite. Even after the massacre of the Hindus by the Muslim, he was happy. The more the massacres of the Hindus, the taller his flag of secularism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/>
              <a:t>Did you not admire his principles of non-violence?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Non-violence is not a principle at all. He did not follow it. In politics you cannot follow non-violence. You cannot follow honesty. Every moment, you have to give a lie. Every moment you have to take a bullet in the hand and kill someone. Why was he proved to be a hypocrite? Because he was in politics with his so-called principles. Is his non-violence followed anywhere? Not in the least. Nowhere</a:t>
            </a:r>
          </a:p>
        </p:txBody>
      </p:sp>
      <p:pic>
        <p:nvPicPr>
          <p:cNvPr id="102405" name="Picture 6" descr="http://www.outlookindia.com/images/gandhi_dead_body_20040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http://www.hindu.com/2005/11/01/images/2005110105580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22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1676400" y="7938"/>
            <a:ext cx="8915400" cy="9064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</a:rPr>
              <a:t>June </a:t>
            </a:r>
            <a:r>
              <a:rPr lang="en-US" altLang="en-US" b="1" dirty="0" smtClean="0">
                <a:solidFill>
                  <a:srgbClr val="C00000"/>
                </a:solidFill>
              </a:rPr>
              <a:t>6, </a:t>
            </a:r>
            <a:r>
              <a:rPr lang="en-US" altLang="en-US" b="1" dirty="0" smtClean="0">
                <a:solidFill>
                  <a:srgbClr val="C00000"/>
                </a:solidFill>
              </a:rPr>
              <a:t>2018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257800" cy="5715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u="sng" dirty="0" smtClean="0">
                <a:solidFill>
                  <a:srgbClr val="00BC5E"/>
                </a:solidFill>
              </a:rPr>
              <a:t>Turn In Today</a:t>
            </a:r>
            <a:r>
              <a:rPr lang="en-US" altLang="en-US" sz="3200" b="1" dirty="0" smtClean="0">
                <a:solidFill>
                  <a:srgbClr val="00BC5E"/>
                </a:solidFill>
              </a:rPr>
              <a:t>: </a:t>
            </a:r>
            <a:endParaRPr lang="en-US" altLang="en-US" sz="3200" b="1" dirty="0" smtClean="0">
              <a:solidFill>
                <a:srgbClr val="00BC5E"/>
              </a:solidFill>
            </a:endParaRPr>
          </a:p>
          <a:p>
            <a:pPr marL="0" indent="0">
              <a:buNone/>
            </a:pPr>
            <a:r>
              <a:rPr lang="en-US" altLang="en-US" sz="3200" b="1" dirty="0" smtClean="0">
                <a:solidFill>
                  <a:srgbClr val="00BC5E"/>
                </a:solidFill>
              </a:rPr>
              <a:t>India </a:t>
            </a:r>
            <a:r>
              <a:rPr lang="en-US" altLang="en-US" sz="3200" b="1" dirty="0" smtClean="0">
                <a:solidFill>
                  <a:srgbClr val="00BC5E"/>
                </a:solidFill>
              </a:rPr>
              <a:t>Readings and Gandhi Questions</a:t>
            </a:r>
            <a:endParaRPr lang="en-US" altLang="en-US" sz="3200" b="1" dirty="0" smtClean="0">
              <a:solidFill>
                <a:srgbClr val="00BC5E"/>
              </a:solidFill>
            </a:endParaRPr>
          </a:p>
          <a:p>
            <a:pPr marL="0" indent="0">
              <a:buNone/>
            </a:pPr>
            <a:endParaRPr lang="en-US" altLang="en-US" sz="1200" b="1" dirty="0"/>
          </a:p>
          <a:p>
            <a:pPr marL="0" indent="0">
              <a:buNone/>
            </a:pPr>
            <a:r>
              <a:rPr lang="en-US" altLang="en-US" sz="3200" b="1" u="sng" dirty="0" smtClean="0">
                <a:solidFill>
                  <a:srgbClr val="A62BB3"/>
                </a:solidFill>
              </a:rPr>
              <a:t>Take Out</a:t>
            </a:r>
            <a:r>
              <a:rPr lang="en-US" altLang="en-US" sz="3200" b="1" dirty="0" smtClean="0">
                <a:solidFill>
                  <a:srgbClr val="A62BB3"/>
                </a:solidFill>
              </a:rPr>
              <a:t>:</a:t>
            </a:r>
          </a:p>
          <a:p>
            <a:pPr marL="0" indent="0">
              <a:buNone/>
            </a:pPr>
            <a:r>
              <a:rPr lang="en-US" altLang="en-US" sz="3200" b="1" dirty="0" smtClean="0">
                <a:solidFill>
                  <a:srgbClr val="A62BB3"/>
                </a:solidFill>
              </a:rPr>
              <a:t>India Notes</a:t>
            </a:r>
          </a:p>
          <a:p>
            <a:pPr marL="0" indent="0">
              <a:buNone/>
            </a:pPr>
            <a:endParaRPr lang="en-US" altLang="en-US" sz="1200" b="1" dirty="0"/>
          </a:p>
          <a:p>
            <a:pPr marL="0" indent="0">
              <a:buNone/>
            </a:pPr>
            <a:r>
              <a:rPr lang="en-US" altLang="en-US" sz="3200" b="1" u="sng" dirty="0" smtClean="0">
                <a:solidFill>
                  <a:srgbClr val="0466D2"/>
                </a:solidFill>
              </a:rPr>
              <a:t>Agenda</a:t>
            </a:r>
            <a:r>
              <a:rPr lang="en-US" altLang="en-US" sz="3200" b="1" dirty="0" smtClean="0">
                <a:solidFill>
                  <a:srgbClr val="0466D2"/>
                </a:solidFill>
              </a:rPr>
              <a:t>:</a:t>
            </a:r>
          </a:p>
          <a:p>
            <a:pPr marL="0" indent="0">
              <a:buNone/>
            </a:pPr>
            <a:r>
              <a:rPr lang="en-US" altLang="en-US" sz="3200" b="1" dirty="0" smtClean="0">
                <a:solidFill>
                  <a:srgbClr val="0466D2"/>
                </a:solidFill>
              </a:rPr>
              <a:t>Indian Independence debrief</a:t>
            </a:r>
            <a:endParaRPr lang="en-US" altLang="en-US" sz="3200" b="1" dirty="0" smtClean="0">
              <a:solidFill>
                <a:srgbClr val="0466D2"/>
              </a:solidFill>
            </a:endParaRPr>
          </a:p>
          <a:p>
            <a:pPr marL="0" indent="0">
              <a:buNone/>
            </a:pPr>
            <a:endParaRPr lang="en-US" altLang="en-US" sz="11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838200"/>
            <a:ext cx="5791200" cy="5867400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sz="3200" b="1" u="sng" dirty="0">
                <a:solidFill>
                  <a:srgbClr val="7030A0"/>
                </a:solidFill>
              </a:rPr>
              <a:t>Learning Targets (I can…)</a:t>
            </a:r>
            <a:r>
              <a:rPr lang="en-US" sz="3200" b="1" dirty="0">
                <a:solidFill>
                  <a:srgbClr val="7030A0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Describe the </a:t>
            </a:r>
            <a:r>
              <a:rPr lang="en-US" b="1" dirty="0" smtClean="0">
                <a:solidFill>
                  <a:srgbClr val="7030A0"/>
                </a:solidFill>
              </a:rPr>
              <a:t>main people and events associated with the Indian Independence movement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endParaRPr lang="en-US" sz="1050" b="1" u="sng" dirty="0">
              <a:solidFill>
                <a:srgbClr val="002F8E"/>
              </a:solidFill>
            </a:endParaRPr>
          </a:p>
          <a:p>
            <a:pPr marL="0" indent="0">
              <a:buNone/>
              <a:defRPr/>
            </a:pPr>
            <a:r>
              <a:rPr lang="en-US" sz="3200" b="1" u="sng" dirty="0">
                <a:solidFill>
                  <a:srgbClr val="FF0000"/>
                </a:solidFill>
              </a:rPr>
              <a:t>Homework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6/13: </a:t>
            </a:r>
            <a:r>
              <a:rPr lang="en-US" sz="3200" b="1" dirty="0" smtClean="0">
                <a:sym typeface="Wingdings" pitchFamily="2" charset="2"/>
              </a:rPr>
              <a:t>Warm Ups due</a:t>
            </a:r>
          </a:p>
          <a:p>
            <a:pPr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6/13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: Final Due Date for ALL late work</a:t>
            </a:r>
          </a:p>
          <a:p>
            <a:pPr>
              <a:buNone/>
              <a:defRPr/>
            </a:pPr>
            <a:endParaRPr lang="en-US" b="1" dirty="0" smtClean="0">
              <a:sym typeface="Wingdings" pitchFamily="2" charset="2"/>
            </a:endParaRPr>
          </a:p>
          <a:p>
            <a:pPr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2200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 descr="gandhi"/>
          <p:cNvSpPr>
            <a:spLocks noGrp="1" noChangeAspect="1" noChangeArrowheads="1"/>
          </p:cNvSpPr>
          <p:nvPr isPhoto="1"/>
        </p:nvSpPr>
        <p:spPr bwMode="auto">
          <a:xfrm>
            <a:off x="7029450" y="0"/>
            <a:ext cx="4591050" cy="6858000"/>
          </a:xfrm>
          <a:prstGeom prst="rect">
            <a:avLst/>
          </a:prstGeom>
          <a:blipFill dpi="0" rotWithShape="1">
            <a:blip r:embed="rId3">
              <a:lum bright="24000" contrast="28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400" y="587375"/>
            <a:ext cx="59436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Gandhi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171700"/>
            <a:ext cx="5791200" cy="1752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“Be the change you want</a:t>
            </a:r>
          </a:p>
          <a:p>
            <a:pPr eaLnBrk="1" hangingPunct="1"/>
            <a:r>
              <a:rPr lang="en-US" altLang="en-US" dirty="0" smtClean="0"/>
              <a:t>to see in the world.”</a:t>
            </a:r>
          </a:p>
        </p:txBody>
      </p:sp>
    </p:spTree>
    <p:extLst>
      <p:ext uri="{BB962C8B-B14F-4D97-AF65-F5344CB8AC3E}">
        <p14:creationId xmlns:p14="http://schemas.microsoft.com/office/powerpoint/2010/main" val="158608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 descr="gandhi"/>
          <p:cNvSpPr>
            <a:spLocks noGrp="1" noChangeAspect="1" noChangeArrowheads="1"/>
          </p:cNvSpPr>
          <p:nvPr isPhoto="1"/>
        </p:nvSpPr>
        <p:spPr bwMode="auto">
          <a:xfrm>
            <a:off x="6076950" y="0"/>
            <a:ext cx="4591050" cy="6858000"/>
          </a:xfrm>
          <a:prstGeom prst="rect">
            <a:avLst/>
          </a:prstGeom>
          <a:blipFill dpi="0" rotWithShape="1">
            <a:blip r:embed="rId3">
              <a:lum bright="24000" contrast="28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152401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 Facts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69900" y="1447800"/>
            <a:ext cx="4724400" cy="5029200"/>
          </a:xfrm>
        </p:spPr>
        <p:txBody>
          <a:bodyPr/>
          <a:lstStyle/>
          <a:p>
            <a:pPr eaLnBrk="1" hangingPunct="1"/>
            <a:r>
              <a:rPr lang="en-US" altLang="en-US" dirty="0"/>
              <a:t>Mohandas K. Gandhi</a:t>
            </a:r>
          </a:p>
          <a:p>
            <a:pPr eaLnBrk="1" hangingPunct="1"/>
            <a:r>
              <a:rPr lang="en-US" altLang="en-US" dirty="0"/>
              <a:t>Born in 1869 into the </a:t>
            </a:r>
            <a:r>
              <a:rPr lang="en-US" altLang="en-US" i="1" dirty="0" err="1"/>
              <a:t>vaishya</a:t>
            </a:r>
            <a:r>
              <a:rPr lang="en-US" altLang="en-US" dirty="0"/>
              <a:t> (merchant) caste</a:t>
            </a:r>
          </a:p>
          <a:p>
            <a:pPr eaLnBrk="1" hangingPunct="1"/>
            <a:r>
              <a:rPr lang="en-US" altLang="en-US" dirty="0"/>
              <a:t>Entered an arranged marriage at the age of 13</a:t>
            </a:r>
          </a:p>
          <a:p>
            <a:pPr eaLnBrk="1" hangingPunct="1"/>
            <a:r>
              <a:rPr lang="en-US" altLang="en-US" dirty="0"/>
              <a:t>Went to university in both India and England to become a lawyer</a:t>
            </a:r>
          </a:p>
          <a:p>
            <a:pPr eaLnBrk="1" hangingPunct="1"/>
            <a:r>
              <a:rPr lang="en-US" altLang="en-US" dirty="0"/>
              <a:t>Suffered from terrible “stage fright”</a:t>
            </a:r>
            <a:endParaRPr lang="en-US" altLang="en-US" sz="2400" dirty="0"/>
          </a:p>
        </p:txBody>
      </p:sp>
      <p:pic>
        <p:nvPicPr>
          <p:cNvPr id="7175" name="Picture 7" descr="Pyramid_of_Caste_system_in_In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143001"/>
            <a:ext cx="38830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010400" y="2514600"/>
            <a:ext cx="2971800" cy="1828800"/>
          </a:xfrm>
          <a:prstGeom prst="ellipse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4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 descr="gandhi"/>
          <p:cNvSpPr>
            <a:spLocks noGrp="1" noChangeAspect="1" noChangeArrowheads="1"/>
          </p:cNvSpPr>
          <p:nvPr isPhoto="1"/>
        </p:nvSpPr>
        <p:spPr bwMode="auto">
          <a:xfrm>
            <a:off x="6076950" y="0"/>
            <a:ext cx="4591050" cy="6858000"/>
          </a:xfrm>
          <a:prstGeom prst="rect">
            <a:avLst/>
          </a:prstGeom>
          <a:blipFill dpi="0" rotWithShape="1">
            <a:blip r:embed="rId3">
              <a:lum bright="24000" contrast="28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00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Philosophy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82600" y="1219200"/>
            <a:ext cx="6159500" cy="39243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u="sng" dirty="0" smtClean="0"/>
              <a:t>Ahimsa: </a:t>
            </a:r>
            <a:r>
              <a:rPr lang="en-US" altLang="en-US" sz="4000" dirty="0" smtClean="0"/>
              <a:t>non-violence</a:t>
            </a:r>
          </a:p>
          <a:p>
            <a:pPr eaLnBrk="1" hangingPunct="1"/>
            <a:r>
              <a:rPr lang="en-US" altLang="en-US" sz="4000" b="1" u="sng" dirty="0" smtClean="0">
                <a:solidFill>
                  <a:srgbClr val="FF0000"/>
                </a:solidFill>
              </a:rPr>
              <a:t>Satyagraha</a:t>
            </a:r>
            <a:r>
              <a:rPr lang="en-US" altLang="en-US" sz="4000" b="1" u="sng" dirty="0" smtClean="0"/>
              <a:t>: </a:t>
            </a:r>
            <a:r>
              <a:rPr lang="en-US" altLang="en-US" sz="4000" b="1" dirty="0" smtClean="0"/>
              <a:t>“devotion to the truth” or non-violent protest</a:t>
            </a:r>
          </a:p>
          <a:p>
            <a:pPr eaLnBrk="1" hangingPunct="1"/>
            <a:r>
              <a:rPr lang="en-US" altLang="en-US" sz="4000" u="sng" dirty="0" smtClean="0"/>
              <a:t>Simplicity: </a:t>
            </a:r>
            <a:r>
              <a:rPr lang="en-US" altLang="en-US" sz="4000" dirty="0" smtClean="0"/>
              <a:t>dress, food, etc. 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905000" y="5486400"/>
            <a:ext cx="8763000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"There are many causes that I am prepared to die for but no causes that I am prepared to kill for". </a:t>
            </a:r>
          </a:p>
        </p:txBody>
      </p:sp>
    </p:spTree>
    <p:extLst>
      <p:ext uri="{BB962C8B-B14F-4D97-AF65-F5344CB8AC3E}">
        <p14:creationId xmlns:p14="http://schemas.microsoft.com/office/powerpoint/2010/main" val="33405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34975" y="1905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Pacifism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600076" y="1181100"/>
            <a:ext cx="5584824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Opposition to war and violence</a:t>
            </a:r>
          </a:p>
          <a:p>
            <a:pPr lvl="1" eaLnBrk="1" hangingPunct="1"/>
            <a:r>
              <a:rPr lang="en-US" altLang="en-US" sz="4000" dirty="0" smtClean="0"/>
              <a:t>Even when “fighting”</a:t>
            </a:r>
          </a:p>
          <a:p>
            <a:pPr eaLnBrk="1" hangingPunct="1"/>
            <a:r>
              <a:rPr lang="en-US" altLang="en-US" sz="4400" b="1" dirty="0" smtClean="0"/>
              <a:t>Are you a pacifist?</a:t>
            </a:r>
          </a:p>
          <a:p>
            <a:pPr lvl="1" eaLnBrk="1" hangingPunct="1"/>
            <a:r>
              <a:rPr lang="en-US" altLang="en-US" sz="4000" b="1" dirty="0" smtClean="0"/>
              <a:t>Scale 1-10</a:t>
            </a:r>
          </a:p>
        </p:txBody>
      </p:sp>
      <p:sp>
        <p:nvSpPr>
          <p:cNvPr id="44036" name="Rectangle 2" descr="gandhi"/>
          <p:cNvSpPr>
            <a:spLocks noGrp="1" noChangeAspect="1" noChangeArrowheads="1"/>
          </p:cNvSpPr>
          <p:nvPr isPhoto="1"/>
        </p:nvSpPr>
        <p:spPr bwMode="auto">
          <a:xfrm>
            <a:off x="6076950" y="0"/>
            <a:ext cx="4591050" cy="6858000"/>
          </a:xfrm>
          <a:prstGeom prst="rect">
            <a:avLst/>
          </a:prstGeom>
          <a:blipFill dpi="0" rotWithShape="1">
            <a:blip r:embed="rId2">
              <a:lum bright="24000" contrast="28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6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descr="gandhi"/>
          <p:cNvSpPr>
            <a:spLocks noGrp="1" noChangeAspect="1" noChangeArrowheads="1"/>
          </p:cNvSpPr>
          <p:nvPr isPhoto="1"/>
        </p:nvSpPr>
        <p:spPr bwMode="auto">
          <a:xfrm>
            <a:off x="7207250" y="7937"/>
            <a:ext cx="4591050" cy="6858000"/>
          </a:xfrm>
          <a:prstGeom prst="rect">
            <a:avLst/>
          </a:prstGeom>
          <a:blipFill dpi="0" rotWithShape="1">
            <a:blip r:embed="rId3">
              <a:lum bright="24000" contrast="28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434975" y="104776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Goals: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34976" y="1095376"/>
            <a:ext cx="6575426" cy="5762624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3200" b="1" dirty="0"/>
              <a:t>Indian independence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200" b="1" dirty="0"/>
              <a:t>Unity and peace between Hindus and Muslims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200" b="1" dirty="0"/>
              <a:t>Eliminate poverty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200" b="1" dirty="0"/>
              <a:t>Treating people in the castes system more equally and eventually get rid of most of it</a:t>
            </a:r>
          </a:p>
        </p:txBody>
      </p:sp>
      <p:sp>
        <p:nvSpPr>
          <p:cNvPr id="49157" name="AutoShape 6" descr="data:image/jpeg;base64,/9j/4AAQSkZJRgABAQAAAQABAAD/2wCEAAkGBxQTEhQUEhQVFhUXGCAYGRgYGBoeHRwcFxcdHhwcHB4YHSghGB0mHh4bITEhJSktLjAuGB8zODMsNygtLisBCgoKDg0OGxAQGywlICYsLCwsLCwsLCwsLC8sLCwsLCwsLCwsLCwsLCwsLCwsLCwsLCwsLCwsLCwsLCwsLCwsLP/AABEIALYBFQMBIgACEQEDEQH/xAAcAAABBQEBAQAAAAAAAAAAAAAFAAMEBgcCAQj/xAA/EAACAQIEBAQDBgQFBAMBAQABAhEAAwQSITEFBkFREyJhcTKBkQcUI0KhsVLB0fAzYnKC4RUkkvEWQ1OyNP/EABoBAAMBAQEBAAAAAAAAAAAAAAECAwQABQb/xAAnEQACAgICAQQCAwEBAAAAAAAAAQIRAyESMUEEIlFhE3EykaHwgf/aAAwDAQACEQMRAD8AY+yvi+EQ37ONFoI8MrXVBEjRlkjSRB+Rq7/Z62FuLew4t2X+7vCPkU5rTfAZI1g5ln0HesCFwg7xVk5E5j+542zdZj4ZPh3NdMj6T/tMN/tNZISamvg0NJxZqH2kcsI9i54VtFcDxEyqBqnxLoOoke5FYetwep+tfVHFLGe2Y1I8w/v2r5u5y4WcNi7iAAIx8S3/AKX1j5NK/IU+aPknjfgF+L2FIufSmJ7t+1egD1P1rOWO2f1/v5VGNyOux/Q1JE9BFRb6+bXrp/SmiLJHdx/X1rx7n9fpTYUkDQ66bf31rlG0E9DFNQB4ufrXLXdBqdaaU6exrzNow7UUjmgjwjEhb1ovGUtBnaGBBmfepaLlu3UP/wCbAe9tp/ZahPwpnHkZSMug1JnKCwMCF3607w6yz37ShlDQRLHy/CQZI6QDXCNNEXFOe9RGunualcSw7o3hsIeY0II9wRuPWlb4WWZkzjMHRQRqsOYLSPlRiqWzuyL4x7n60bwGBcqCBmnoNdhOldcU5bFu1mXOWUS0wZ80aBRrA1kMY60c5X4qBZVPFuAqohECrmK5sy5iJbMI7a6UJPVopHH7qkU3EKwneDt8/wDkGtu4Rw+y3D8LfC2wXSHlAQcsncjRjAEdazjmHidtyEGVYuKdEhoMGc0/5idunzq9crqbvD7bgAIBdWQQAHRyVSN9ZmdoDbaAvB2hJxUWVDiOD8P7xdCghsettRH5Es3HaNIAJdR/tojxDgF7EYayuBwjkEyzSgMAdWuFdz8tKtnC8ET4isFK2nWZJzS1sadgAIMn1q9cMIZdFKqm49d406DT5n0oqHJ7Flk4qkuwdw3lzDW8Ij3sJZ8RbIa5mRCcypLSQDJnrTNi5gpUDBW8xdbeiWfiK5iNSD5R3AJ6A0c4zirQQ2rzFRcQgwDMNC7gGN6DX0wRYsbt05mVzGaIQkINF+FSDHr3qrbWkVxRi17kxhcZgSQv3JJLm2R4dnTzIskgxEuogajWRpXtjE4GFjB2wGdUnw7WhdFYGNzo42nrXn3HBDwsl1wASfznMEKgjbuFgx0MU4MJgQBD3PLIHxmTAEfDrooj2HpQ9xZww/D/ANJ3LuFw163n+62UYQp/DSJKq2m+mo3pnFcvYK1ea94KZ4AC5VyAnSQsfERuTO2kUT4DdsQyWGJg5jIOmYkbken0igfEL5e7cBB1YFTGkAAb99Krjjy7MmV1J1oy3j6rYxl5Qi+GzeIogfC4mB7NmHypwBCNFSCD+Uaae2tFeZ+WL2KdRa+IA5Sdp3IJ7GqNirt63iFwT5RcV1Fwq0xoGKztMbx7Viz4JKdrotiyrjsJcYU2kt5LaBr7ZFG5IWCx7CZAkDrXvM19MI1iytpSVUXGY9S+pA6mNte1WXjFmzZtW8TegmyGFsTPmuR0HXSqDxbEXMWTeZYAACgDcHr3PvSDSddFqwvDbONsRbYJcWWEKIJjQNpoDVPxmDu2yy3EKlTBnaffruPrTvLnEjYuDoJgitHxmEt42yAdDoZEToQY9jEfOurwBe4ypTSr2+v4lzL8OY5dOkmK9q0Vog2rIvU6V2Ce1cNvvXgA9T/frUn2VRv32cc3I/DGe+3mwi5LnUlVHkb1JWB/qBrI+bONvjHDkK2XMVVR8KkjQsD5hp6/rTPK2KIuPh8wS3i1FhmOyksDbYgbw4A9A7UX5b4K1m5iLd5bYxKNCrdUmAJGYDfKdIYaEGqSk2rEUPeU9B6DvTmY9wP79asnN/DAk3BlBGUEImWQwhp/iEiQfWqxaWSAABJiT6+01LsrTWmdZp6k/wB+lcm1m0g7jaN5pzG2mts6FgGUxt9D+xos+Bt2Lli8Gm0xGYEhisqRmnbQmYI0iikBhT7obgtqApt2mKRI3AGs9N5+ZNVPimGy3bgUEgkkgD4e/wAv61f+FA2zcsEt8TOgDZQyuIk9cynt0IoZzJwBnv23VPIwIYwSJUSskbk6gmfnIoxTTDKPttFCV9T6ipfDcC111GgVtCSY2+KN+g/ausfwC/btm9kmyGjOCpiWgZlBzJJGkgdKNYjADD4E3XgXfL4az8OZwWY+pEiOg96s40JFp7Y7fxro1xXlbYYZfMoAVi/hnTWMgAIPcSNRQR+JLYvrcsHPk308uswBprp1qU+LZ1VHTQkHUCGCgN10YgUcHA8KcrXEXKNCUDL8UQzKp6dR1B9Io4cHO5f4TzZuNIA8QxF274eK8JvCAK58hyggmQSJjcCW71Gw1p8Q7Nbzr0hQx0MyfL0rT+WrJwDNaQq2HxFwZSPOuZgQSjN8Q8oUoyyCV1I3HctYZrFm5YuqjvYvtPmKzlgrtoQZDQemXSa7Iox67Hxpz78lMfid20ps5gT/ABx5ssnymfWdahYS8VfeAdSZIP1AOnyqbzheHjqEtxlQBj8UtJJkxrGlc8rcHXFNcz3fDCwFJynMx6QSOnap+LY7tOiGzFyWaCTrp/zWp/ZfxfD28FbF/E27Ph33GW4RDgkMG/2mNT2OorJ+J4drFyMyuhJCuhkGP1B9P3q5WcAzofCW27KgIRXBhepFdy4bFa5aL5iOIC3j8cZkXbqncEGLFrLHuvqaL4XmdbQNgkQf8PuJEkN89j6xWe8Jwz3E8O8Vt3BGQjSAB5RPcDy/KNaKcJ5edcRaN5r1xvEWC2gHmHQ6Ee3/ADTJS5ckReSPFwl2T/tD5xvWcbcs2/DyoqjzW0YyVDHVh6ihfAOPY7F3fCtfdwcpZmazbCqg3Zjl21j50C+0PEhuJYs9rmX/AMUVf5VP+z97bLjrL3rdl7+GNq29xsqgnNm19iDHoa+g/DCOBS4q6Xgjyd1ZYsdd4ul5rSLbvZQpzWrNsrFySu4ET5v1NBDzhiwSrG0CCQQbFuQQYP5d9xV8wHMuFzlkxFoILwQHxAC1uxhyJgkeU3JA6HSN6xu7iS7M53Zix92JJ/ep4IKdqUF/QZSa8s2T7OOLXr6Yh7hQhcoAW2q6nMTOUa7j60Vwzq2TUSASR1EaajfrWfYLG3MLwC5dsEi/icRktxvIbKcs7kLbc/KswwzYrDXxdc3Euk5ixfzGdye/zrDnyRx5JJIZRclZ9L8NjONPzE/pWPPhJx1/EEL58TdCmBJCMQTPbYVa+VecC+Ce8cpv2zdQSQPEdLedYHqGWfnVcwONa7atXCmXyzBMk5jOb0nf51l9VK4pryVwR27IfPl4XL2Csk+UB7rL3AgKD/4tQQ3bLh/ypufjDCDO7/l9BpRTi/CbzX3xF1cgKqtmdQUAme2pP61Cw/KWJxZTTJYnV/4iDHlHUTpJ037VGGNyaiis5qNyZX7Ntr1xmX4S2hPYfuatGB401i28NBAhTvLdP79Kkcb4aLK27dpD5Rl+e8n3qjY68WYjNIUkCPQ6n502TE4SonCdq0TGujvJ3PzpVGwi6HQk9aVFPQlHZB9BR3l7gQvDxLgdreoGUgfDE+p36etBBbGUtpOaIj03mj3BuYHtWwmmUHuAOux7/vUGXoj4zhVovktPlboHeRI/zQCD8q2HgjLxDA2TdRFxq2ygZx55R4Yg75Xybifi9KyjiItu83CrEMpIQGMubzgnrpp861rivCVt3M9gi0N4IJQEDTQa2/ddBvloxk1F2Hj8lVxHAS13K9vMFaHTKJMalSZgmNvlU3CcAw2GNy4bKpbBzhmzZwRqbTZiQVDAMIOu35RU+zx02rbF8OHvC4YykNm6lp0kCZk/xDrTicet4hPCvI1l7n+GzDyMx1ABPwt2DfImkipLYznbMu+0Dh96zea+6jw7uqkTAKr/AIbGPjgb9RqNjGgYPljD8OhcSn3whc7BkBgnMCLSddRs0zNVrmC/cu4V8LnMI05dPMVJ8jenbtp6VE4Vxi5fsw7sbighiSxJcSV+u8dxVsbTJztdk67xe5xG9da3h7eHxOUFVZT5lE6EZQzEyqk9AAR6Kxi75w9jC4hAl+6roitK5FzlfMCfigHKO36u4F7mHAxK3kLaOluIbKxyzpqcwMGRBJqjc88VfEYo3wSA3wQT5cm0Hoes1R1PomuUOx/mWwmHvB1ZvxrKuEyFRlZAHR8x/iU6Qeh0OwfGY25ins23aAxVBrMScsnbXrVnW8eIpa+FMTY0k/BcViJ6aGBPvPeq9hcGiY3JfV0TNlkfkbo5j4lVtSB0601p99nVXXTLzzBy8AGtiTlWFYwNIVvkdQCfSqKvG3UjNJKyM0jUbdto3B0NaX9ouOW2E8wTOMmZZKydZ0B/LtWZ32siIdSAZ0BJ8oIiPnNaIS5QTIzjU2i0cs4+9iExD3C2S2qPb7K1u6DMf5tQTV14iVxOC8e1ZFy4dbiGNGEAsAol47GJEe1CeDYRUwQtWyM2JYAdgpMLt0iW+dTOM8BvcNtXL+ExpfL52tuiBDAE9Cdukztqevny5TbZ6aUMSpba/r7/ANKY+gJH19flUbkzHKl+4rW7bedXQsB5XBjSddZ/Srs2HscQ+7+HFu7iGQaeol5XqQmYz/l1rQ8L9nmCs2GtWbUM2Um4ZZiyNmBJPSegjelwYZR5WP6z1UMijx1RgnO17xrtmymXc/AuhLxMAfEZ/lVnbjF/DhbfiMoCAf4YKkFZBOknUzFaJc5fWzhsS2RA8rlL6DyupGvTzHcdhvtVR4vgkv2yzqAVDBWRwRcCk5dJMdiDsR7GmlaikzL220SOX+O2r6i01qbqrDXUU5SikQWzEicz7HefWBY+VuG3bl23cygIreY6dPyyN4MaAAVUeWuFXLOCu3naM11ANwcqq8gzsMzA+6+1avy8QiJa1lUB1MkzqSSdSZ/cVrxxfDkzDk3k4/HZlHEOXcNdtYnF3PFa5exd22LiH8OwRdKIbqjUqTEmDow23pcb+z2yjXvDxiIuHS2tzOhJN1wdJzgBm8hCgfnFNcPbHWcO6W+E3lvXWDXrpZiHC3fE/wAOIDH4C28fKpXGeJ4y7ny8KxNvxMVbxNzV2LeCEGX4NJyDXYdq9ZSyp+2Wv2voNImY7kPD+DiSB4TWGA8SXcBUsLdfylhmLFsvpNQbfIgsw2KuhkFm7cuKgKm21pFbLmM5x5hJAFTL3OGNNu9b/wCl4r8U3Gkq5AZyPDmLeoUCD3qLxvimKxrOv3HiFnxk8GTnKr41xPEJDW4VIUQFjrNLF51pvX7R1RJHMlo2sDwuwLi22S34zeXN5nEEgd5e5r6mqrzHwlb6Xbni52y/hrADCNgYiQfUdam/a0Hu4+4iZlt2baWpE7hc5iOnnA+Rqmm4uUKoBgQe5nQgz30+k14eZ8puX2aoS4xqh7h3OH3Wxcw3grcLFpuZ9BnUKSq5dwoAmegq9YBBda0qHy3CoB9Gj+WtY3j7IS4yjadPbp86vv2WWrt26Ljs3hYcEJ/qI198qk/+QqzxvLxRNT4WzfrmFXwwugUfCOgA+EfSKbtYMCJ3gyfU6/38qiPjHt5SCWUgfL5xsaA8w8zeFbe5cMKPyqdWboorcotL6MStukZl9r+N/wC+NlCQqqC0Hdm6e0R9aookAmjXH+IDEXbl9xDsBsSYyqAN/YVCwPBrl8EpErEgnodiB26VhzSTlZvWOUVQTsWPwrYW2DpJfUlid5g9K9rh8G1qFzGI27HrSqKloZqiKbzNIUxA1HQwQBt1+tS+H4MXNTOVdP8AMZ66bDfWhhuKHg6DUEj1/WpXAMQ4vjIJ8pEbzBnr0oSTqx8LuaT2WbC8LS6bOHVxbDMUl8xEsPLJ3+KBOu9XX/56TfOHZLRVW8I3RnKsyiPLJBjMCJI3qi8X4iT4S5QpAOo79Jg79alc5YfwixVvjtrdtFQATIXeBqcweT7SdanTa/8ATbNY5u38PX6LLxPENkZUgNBgDpm7dtYoVxPEtdsEeJbCFYmCWBMxIPwwRGs6xVRxXNFw+bRX2K7gx/Pei/LPFxd+8k/GUFw+U+Uo480zBkkdjp713FpWY4yXJr5G+P3WyDE5wAUBMggs0AACJ85EzJ6elAuVc9/Em2DlRpZmMDKB+YT+aDA9xXvDMX96Q4a4xAGZkbc6Gde53P1qDwxXs32QHKYIkqTIWG9YkCrRild9kpu9ro0q/ijZVQrzby5c6oouQDAJI+LboB6UIHLPjhEsKbtw33JLOAgBBMQTM6bQdTRbApdS1aYYcXbjn8Q3bqhbayPhTrO/U0a5ewhTxX8YXLhullBt5FEQUAiGnYnc+m8pGXF2h3ByWyn8ZuvgXw1ptFdSbi6wD+W5toRrpGy+sB/jfBL+Ls2nsBSSDr5QCmUFZJEz0HuO1dfaDgSwuOZ/EEiXUwRoMvXLEiNdzNF+A3WXheHaWUoqloAJIDRGu0iBPQUvK9hS7i+iucm424wvYXFWy+H/AMNzlEoQNBP5SOjbihXM3I9+1dy2ityy4lLh00H5W7Nr03idNQDuF4hbw+LYM3h2rtokm405mRhlYmfigsvyA7UcXiqfds1zW00lD1EaAwdp3rSmoxUl57Rnabk4/HTKdwfG3EvYOxdcBUbISh1gghfiEaExr6VoWLtCGk3ogW8jkEGBBbXWTJ+gqmcB5dbiGJy2SrImtxwwAA10UwczHYAAxuavWICNbHkCsoERJn/cfi9zr1nXKEzJKWjRglcN9lf+xzBpc4rduoCLdqycg6LnKqNOhIDH61u01l/KvKl3B4a/iLNxrN138oyq6NaDeQMGE9WMqVMETMVGx/OuMR2t3DaAEBnS2dO5gsdfT0plJRSTJZFyk5R6LzzbxfD28Pe8cr4eXI07S+gk9OlZRibDW7uWANNTJO422EaekUzx7jT3EWyyTbTE+MSWYtdK/DmO2xBiI2ip/DcaMVfBuCNCVAmCTGmm8iTr2qWV8uh8WrQ7YxOKSzcti217Dki6ptwblsq6lhk/+1IGmhM96vXKfE1xF4FWZ8tsmWCypJURoo/ntT3D1XD2wTAZjHt1jTsP1Ip3hHgrfuX/ACWy6hDqFzHMT3gt/TrFa4xmoKzK5xc3QZ4xjDZsvcABIiAZ3YgDbXcigmA49ee8LeW0wIYnJmBGQqDuTrLDSiePxWGu28ly9bysQdLoUyrAgghgQQQNu1ReG4TC22Ny1dzkBgS18uFDkM3xMYkgE+1cpQrfYzTC1rEMYlCJMe3ln99KkVHw2LtvqlxG6SrA/sacxDwrddNqU4w3inEbj33dLlple6xIuKQQC3lUFf8ALG461W+LcqO2IHgLlRoA1klmJkLOsTA+dWPE8EdMa9hrbKc5IeHFvK2sqT5Toem2o6VcuB8v3RdL2sviW1KC5P4cNlMAhSzN100EwSToM8YtzNU3HhZ88cycNbDYm9YcqWtsVJXaR2rW+TcL92s4cAEh7Wc6bm4ASRB1iI+VU77TeD4nD498RdsMqsVIcjNbZlUCZ21I2bWnsP8AafcVADZQEb5dp7qCfJ7Ct2Jxi9mLIm1o1g8Zt2beW83hqB5S+mnaKx/nrjv3nEEISbVvRfUn4mgE+g+VGOJcz3lw/jXLFpS0QGPmh9mgLE9YOsa1QrZzdfeetDPmTjUWUwY3F3IkYPCG+wtrqSdfYb1ZE4S+HYyYyxBUwxB9IiPQzXXKuBe0FdTa84LNmJzAD4R89/me1T+J4a/eAZ7ZtOukyCpH1n9KwuRqabVohcTk5TmkGeg9N6VDLr31YqwBAOh6esfpSox6Itysrd5xmOvU9fWu7OIKtKNBGkg7g7/Ktbt8PFkW7hNsXFtgtKIy3BEqYdSQYgEA9OlWPmnhOG4jgfFSwhvGzmtm2AGD5JySok66ZTVYw5WhZeymYdw2x4963bOzMATOy7sZ6QJ1q7XsNg1tXbTXSECm5YuAM8MpAa3mG4aRprBBqs8o4q3bueGykO/kYOoKyPfVTuCD2q241c3h2beS3mYKJgKCxgbKSup3FS6lXgtD+Np7KB/03xr62sOQ2aIJkACNSZEgA6bdNKunCeBNhUvIA957oCuypCoAp08zS28yB0FdcF4AbDXL5uo7+ILJRQZUZxqCfiUxoR2qy3j5Q4aJ6+oGn1EH5Gmk0lRPfKzJeIcMfCuHRpKEHUaj39Onzopmu4m5a+6KWuMw8NBvmAJjXTQAzPQVoOKwYuqRcC5GSPJlLsSRO40HpPXpvWcckYv7lxawzMMtu8VY9CpDIT7lTp70Ir8nfgaUXBV8mrYblh8HhWfEvbQlgSuZmRQRlgEiBrHYAHpUjCYU2xdzFTmVPKVkRmYluwGVWEnQnKKPpzfYvWpJAaJKkabaqZ0I/pVU49zLbKBFOa2m+okW82sHrAJjc6TXJQWo9lE5RjTAvEcSMQt1LoGa6vlgiVj4Lia7AgeUkSCwpcLZreGNm6yhhZI8rTupMgj3+tTedL6+OHsqVGUAjLGg0UkRppG/agHJWDLcSBnOttvEynoCwMQempj2oPE+XEEpVtgjlrCrxLGYS2xLOAM4JAnI4ZhqNsgfbrVn+27gtzC+e1H3a4QAoGttiDInsYke5Hatlu8v2WvWsQqKl22ScygAsCCCraajWfQ0M+0fhC4zB3bGhaMynsRsfrV4w8GeU/JUPs9uJb4dh3sqJVQxC7s35vckginzwa5fxGIfCsBlOfwzoGzudidFOgInQneKo/2R8Yy2r+HcwVOYA9A2jD5N/wD1V85T40qX74J1ZVj5FpqMYt5OJaUqhyQaXmlblp7N1Ct7RCI65gDt8JGpjbTSqHzxZdFe/aEqjReWDABOjdDGusbGrDzvhjci7ZEXttPzwYAP+bsfl7QMe4uW/Bv5iIEqTr0JDEb6796OaEovYMbjNUuzNH4+pyknXYRr8J0kHtpB9Y6VO5a46beKsMkwTBgdNVOnsZ/21I594VNtBhrMIpLHKu0j4VVRIHvQXlDgGKuLcvW0PkIVQdCxO4XN2j6mK7HBy3HsTIlHTNR4txub1oDKyrbdpMmWYrqB10neq/i8JjsfetJhGdmRvEcs5W0qxpmy6anQQCd+xoGvEEJkylweVg0jY6qQfhO9bjyKLNrA4dldCL0Nn2zPc2Gu5Hwx/lpvyzyz318B/HGENdmRDBm1cdb7ABHKgR1BgnUksT300irlgsD4mFuWklTdDJKjXzLlkdyBNWvGcAw2KW9dxKKfO0PMFUteWMw6SGbXqxNQ+U8GovgqpVUViqkk5QxAE5tc0HX5ioZMdSX2xvyqSA3IH2d3+G32IurdsOoJHwurgEbagjzHWfyjSrfxLjhs3gjWnNskAOo7jUmYBElVgGZOgPQ8CKrHP3Fmw1gMgQ+IfD8wDQzfC2UkZ1EEsBJgT0ranejPXkq3NXFrd6/4qXfEs20glASEbPlYeUHWcojf61ZuSOLLcU2gjqUAYlhGbMZEA6jSN6qPEuEYRcCq2XVb1tfELAPbFxlcBiwaAzEzE6yBAEaOcqcSW3dS8Z+Aoyj1IMx1II/U1JuEJvku1r6ZepTxpR8M0TmDhy4jDXrLKGFy2y5T1JUx7axrXx3w64qXrbXB5VuKWG+isM3vpNfYWN/7nC3FsXMpuW2VXE+VipAPcEGvkfhnBXu3vC0hWIdgZAgwYI0PpT3okbjxLgtvEWrkOCLiMAQJJLKQvzkyKrdv7Fbow6s18C8QCVy+UH+HeT79+lW/kXBorW4B8gCousSFgE+w19/arTzDzjgsCVXF31Rm1CgMze5VASo9TSwhS2PlycmkY+eH+EWtv8VvykqJUFdCRI01HamruOi3K5mjQAx122NCuJ8wLi8TlshVFy4cpuMFEuxMszDygT+lWrjljD4bhaJh8ThruJzhrj2ipYydBuWyqIHrEwJio/jbvwV/KkqRVsVg7qqhctJkwRHalUfE8ZxF6C7kxoNB/falUoLRJsm4DhuJw72/DKYnD3YYoSVBBHmAnVCu2ZZHerNYwLYc+LaxLWZiEBBkgfmnyv1jykx1qhcM4oLakZmJEiCSQJYkx0APl27VN/6xcuPlyZmPlUdJPQ+g3I69apkyNukdFIsfC7fDrmLL4+y1y5evL+MtxlVWeMuZEIygsJzTGuwrXbPKOFtsHW0C66qzktB7jMYB9YrJLPBAocEEZ1Az/G7NMmEUwF0EEQa1fgPGC+FS6TAUFXzd00LT6xMetVxS5d9nZIOKtGbcy8Kazi3sWtFxDKFmBkZrmgMHVSdQR0IoPxo4q27WnUzoCF1BOhBB2I13BjUjSpvM/GTex1u4AQrXlynWPLECe+lXPiNq3ZsrevMHuvqlsn42jyAka5R8R/4qUknFv7NGOCbV/wDMz4Yi7aXI6Bj8JExtoRsQfep2BwNq7bOaxaztuSqkkCMo2kdp9BXNzLpn0M7nYk9u3tTd7OpBtgE7ERuPTtUI2mepL0/44cvIe4XhrFnDXhoouFrjAGAjOgUooGy6E6fxHpQrDcu5sOyW2h9w8AnNGk9wQYjTehfFsYyFSwynQsJn696f4bxgB01OUtESRGY9+3pWrBkjy2YMsUv0y7cJsW7lhHVGJYemjDRgQDIYMCDOsiqXzDYOBx9jiCg5M4t3hrGVhBJj0n5qKtXCeM2LBxFu9fFoLcNz8SVkXZeATBuahvh/WqdzzzaMV+DhyPAZSCWSGc9wDqijoSJMmvRa5a8mTJJVs3eyQ6AgyCOh3pfdwBAFZ/y5zxZw3Cbd++Z8NFtFVaWa4oy5QDsSFze0miV77TsGuHt3ZJZ0D+EkMylhOV2kKp9CZ9Kk3TMbRl3NnBbmD4yrWQAuIfyg6LLmCpI21II9a0fg/JrWSblxgbhYsYmAsAAe/U+/pWd82813MZfs3rlrw7Nq4lwKpzO0GJzECDGwAAnqYkapj+aMPisLebD3hItsTIKshKmCQwEdetCCTnoaU2oUM4/FAouQZjGnrO0EbD1HY15wrl5Dh7t5jLnZjtCHUjWNtP8AbXHDsrhXU6HyJ0iNOvaKexfHWwYCW7Xj2k0dU0uWskhyVjzqZVgxMQTrEVf1TjGHEhgb5cmcf9JNtWa4DkUE+4Hof/VReF3S7EKgWwIKiPPtqWgxlJMiO2+sCDxH7X1cKlrDsC5K5mYSATCuBEN5gZU/w7maC3OY2e7dZ7kbyQpSEkANpqDtJ0knbpWTBJY7aNORflaQa5w5WtY1CVCrfA8r9HgaJcP5l7N09tCHfGGxbwtnQCwwfK2hD9Y7EkH6mvLXMzlFDMFe20NGpgA6xADajqB0PpTfMUu4u24aVIIVjlzSdT9Y0/hqk5xk7Q/pJvFlp7+CVzD9oTol20ptJlYuLUFmktmCu0gFcxzZYEiAZEznDc14glmN+8SxlvxG1J11gx8qhcwWSl5ifzan3I3Hod/rTOD4ObiMyNOX4hBJAPWBuOvyNZ2rexFjcG03Yf4bzlibLZ7d51aImZkeoaQfnRO99ouKczcuLcMZfNbQiJkiI0nr3gdhVWtcs32WbbWn7APBPyYDX0qDf4dfRsr2nUzGoMTHfbagl8MbhSLliObTct+G6IFgjyZl3IMwSRMgGe4pzC8yKpEyAdNNfmaqi8IcgQ4zdVg/ud/pUjhWBuC8M6+UCSewrpQlLUjo5HHpmgX+dWw1jEC1c81y0VUGRDnQMsj4gCfePQVTeWr3hgAiNB/fvTHMmNJZfCudCDBHfsamW76C1mYA5R6bxTxglpeAvK2+RdOI/aOmAtnD2LYu4gg5mzQtokaDQEuw0kSB69KzDC48G94mKm8HabhYnMxnXzfEpO0jbtUo4K04DZxmOvlYGJ6H19KhcWwaWnhHz6a+h67V0mxU7J3MOAw0hsGXyMJyPEqf4ZBh/eB+9RMFwy6DLW3XTqppnAYhEdWYZwDOUkgH6VbrXOls/FaYCIhWB/epz9ypDLTIyYbLaQkGWn+VKp2O5hsXVQJnGWZBHeP6UqlHE0uxuZXcJwxbt4oWyMyyijUluoOm0CelTeHcGvWvO9k6EgMr6iBOYL+ZdYnf0ru1gGxeIs2lDZn8qwwEaSWkjQACT6DStbw/KF6xZQW8QL11R5hdGUMeuR1GmmnmBmBqKKuUSlxT2UI3c6eeSpGrKSNPda077NcMUw4UrFsktbkGYnWZ2B3HtQfkvFWr95lu2UFwyVDBZDKfOpMHzdfka0F8bbtDzkWwBJz6aDrO0f8AFdhg1uw5Z6ok37KXAUZQV6gjSsX5vHhYrSSFBtydxBEe21adjeKMt7UZUPlDCWkaebTRSp3U6kGRsayPnfGrcuXSnw5pHsP7/Wu9Q2kg+myOMrOrYDiDqO1cYNHFwjN5V01136GfT96qmC5idAqMJMwx6wO3qaLpxpQN9ySag1TPVzeqjKFRHOPS9wnfQSKp/Fi9sgA+Rtj1Hp70dw+LLMxO86e1ReM4TxLZC7gyPejjaU7ZDJj54FXaBtrEMSGYkt3JJP1PSnbbaywy9p1J7HXf9qH2LpiDoRp9K8S4Q+5n9a9tZUkmeG4s7xk3Lws2yYLwB0zEAE/L+R71Y+K3Fs5bdtE6a6kiPeZ0quq/hsbqRmB66jsT89TTvEMS10Kzbke1Y8smn+ysY2g5xW8vhHO2/Uxr7Cf5TVq+y/DDE279ryxmRvN0lWEiNZOUDcbVljvKeo3q7fZzxn7ul0BjmvG1bAXLmAl8zjMwGgIAJO/tRwzqV/sTJjtUaxw3hl1ctmyLZuWNV8TMEMHZsssoM6GDHY1H5+4l+CEvW7aO4ym5bctDAhioJCkiQo1/Si3AsZaXEfhajKEMQCBvLKdZB6idG3oL9p+E+8QAxXIQwaO86HYaadf+WyZHk9x0cXBcTK8TeVrr5lBhT4bhgrAnVfKWAZiZ1IJMnvRbh1xnsm7fUAuMpO2gY7gwFE6R/SaBY/AhGGobzZpU/wCbsdY9PTrXb8Se5bzZyiNmXQqoGWARlUQD5p09es1kc2vBWEqa4raLFy1gFxto221GdritmIKksQCw0MgTvI/aq7jOOFIVXZyHYxMZegXMq+b80ekUPxHFHIVU8gVcoyyDroSDuJWAe9DUtkkgbgSfQDqewq16obLNSqlTRPN1cTdfxDlzrpqIBAEGY6RO2s1E4PxK5hb2YGCDlcCDKzqOx7g+1O2uCXzZ+8MuSydrlw5Fb0XSW+Qox/8AFRiMtzD3bTCFDAZ8y6alh4cAgzpJJ0rktWLfJErFYbDi8CmIYW2AfypPxakRplMdI3pliDpmJA+EHf8A90UTl9La/jXMRp+cYK9l+ZH7xUW7wfMC2Hu28Qo38Iksv+pCAw+hp48btE5cqoHkiYrh7c6GvMGpvOEsjO5MADuO/aoGO4mwL2nXI4MHfcb+1O5pCKLHcXhFYZs6jWAOpjcnsKD3LenxGN4pjxddKlcPGdwDtufYVB23ZVKiavAy7pbw7m87gZVC5TJ1y+Y7/Oo/EcDdsObV+21txurCDr+9O2bL3Wd7YgJrMxEbQR1pXr16/wDiM1y6UESxLEDoO8UJLzRyIlnDEmJA9TtXj24qUt2dtGpIVJPiSB6Cp3saxvBdfl/OlXeGAlo2/wDdKnXRwa4JxJrOLs3ZIyMZ7wylST8jX0BgceLighnPpB/mBXzjxFraxkcvcPxaeUCPh9x6VoXJPOKLh2LN+JZSWUn440BT3MA66e2tLjethkM8YxDWcbiDbJVlvF17hjDfz2q54XCjGomIuNlzAtkttm8xUAOWZZS4pzRliJgzWOjjJuu73Gl3YszdyTJP99KunJmNu20N1fNaDEMJERAJIPSNf1pMM2pNDZEnFGh2LGUBEzBFULDA7AbCentWf8d5XAd8skMCyidNNSvt6UU4j9qeDRD4We68aDKQPXVo09RPpQK59oSX3RLdliSZzOyrBymIAmZPl1jerSSfZNWimYzhz2rhVjmzDMrREqfQaSIj6U2uHBIGmm/9KuHO3DlaznUkXbclY7bkR2qiWeNtl+FZ7xH6CoZMcrtG7Bnx1UwutvXTcdqh8S4iEBUaufoPf1ofe4hcIjMRPbT9qhMKWGGtyDl9ZaqB4JBk9f7mpGCw7XHypq+VmUdTlUsfooJ+QplYkZtpEwY699Y96vHMduxgke1bVTduLldgNlj4RMkZtC2usdJrVzpGFRvZTLZlSD0B39q9nRdNMuny0/lTFnsZqRjVKldCPIpEjo3mnXeQd6M/cgR0yPbWQak8NTM6JsWdQCOksNfSN/lTFoax3qby8P8AuLXoSf8AxVm/lSwVySDLo0rlxhcxPnXElmM2nsgkKJYKtxVA6AHNMHrG5NcX5ieyzJiiMwMCREidCJEn26UL5S45atNdS8oCkjVjIm2BlCIFPnzFvNO1eca5mDX79opbu2/LcCXVMKHH4tqZGx1zrrJI1girZscW+MdDYpauQO4rzHhLqOHS2WUBgSAGOuw0851mN4G/SqfiOOC2VawAVls6XFUglo9BI0r1bCzmAhS+g3gGdNfSo/GuH5LZMbN++lMvTOEeVk3lTdAziPEDcdmVVtqdlXYfWrV9m3Axi8RawzfC5N2+evhWohP9zEA+9UqKP8p8ZbCjFMhh2w5RT2zMB/OflUrOekW3nfjS43EZljwLfksKNFVF0zADSW3/ANOUd6HNxq5hrtmxautatlRnyQGLOfiJI1ExpUbFcFfD4OxiXcZbkTbggqp+EzsZA20iaXO3Cmtrh7zSDeVsyndGVpC/RhSSkmHi0GP/AJJi7bHM63IOucQ3ye1lYfrUk8es3iDiLbJcG1w+Yr/pvWwt1f8AcGFArN3xbVu5+aMj/wCpf6iDXowbNqRC/vVKTWhLYexGEHiW8VZZXdGlnXLmuIdDmywGYdwBMagVTefFU4tmWPMAT7x/SpwV7ZlCQZ6UH4paZ7jXMuran36x2pXaQVTYKFoxPSinC+ItaAQKrpmzspHxAdCw1ggUzgV84Hh5yTAXvV74D9nN3E3McqFLV2wy2wg1tklZZc0SI0119qWLt7Ha0N4rj/BsRaYNgr2Fuxp4DeQt0kAifmtUl3KNNpiARGhgx2PeivOfLn3C+LBdbj5QzFDIBPSDqpB79INAyIrptnJEnCWmkEAkzt1NTMTg9YY5O8g6VBwmKe2yujEMpkH1o5xHmO9i2BvlSQIkKB9YpFXkDsEWEgkTPrSqSLMTSoq6OBlzc+9cMKeuDU+9cRS2E7wV4I4J22P9flvRPi/G3uL4aNCRlbLI8SNi3p6fWg5FKjZ1CjvUvhd4JcDdNj86iGkDFBhRe73GbjWmzalhlBO5GmvyGnyqjYjDlG02og2MPUnaody7JJPyimg/Zvs6XeiOK6r2P1qRw3h1y/dt2bK5rlxsqj1PfsANSegBoAJ3K3DRdveI/wDhWfxbnrlPlT3YiPYGoXF8Y1++9xtSzE/3+larztwPC8O4YMOhPjmC7g63LnqP4d47AVkMUN3Y16pE5ODXGZBaBcuGKgaSEQs25iYU0b49wkmzhnfxPGZGLZpMWlJFkEN8JyKsDTQzRb7M8Yju9lpUiy0MCVMZkBAYHMh8x+GNOtLmbjs4hlZlEz5iNB5coG20dPSn5Lkkcoe3kzPxb8oMdd57+lFuW2X7wrNoFV2MbQtppPpUPFlPEbJqs6ECJ06A7VzZvFc0fmUqfY7xQjLjJP4A1aLQOOW8lnOCrrcBZkXVl0JOpIJU6aRIEGd6E4rFu10jNIMAlT5XVTp79Tr6dah3cYzqisZFsFV7gEzE9da54an4yDuY+oNVg1yT+xa0GsQIQf6v5GpXFsMbtlgu5Ej33rji1uLUnoQdalYR8yLGsr/fvXq6dxMj+ShXrDIYYFT2I/uak8Iwhu3rdof/AGsLZ9mYT/X5Uc4/jlgopBf4f9I6n39Kjckp/wB9husPP0Rq8vMlBtJ2a8dy7RpvM2E+84vBYTLFtX8RwNslkbexML86C/arazXMtsFgs3CP4YWGPtAH0q42P/8AXcuxtbFsf7iWb9hUC1gkvHFXLo/xB4KHqsCWIPuY/wBteep7RtlBtMzDljFhDcVvhYA69wd6sDXfnVQvWGRnXqpK6dYO9O4biDLoa2QyJLZglHZZHINRb2GBpizjg1SBeq1pikB8OUIZdCDIPqNqNcC57xmCV1s+GQ9xrrl1kszxJJBHao1yCNfehxAIJNSnBDJkDiF5r1y5dcy7sWPuahlKmPTII1magUG7Yp/yz5ZA9aQTsZroJSuRxIRqVc27cUqeM9HUQnGp968inGGp968pGzhorRZ+AN9yTFqZXMyusfCA+VWHcEjXtpQ4Ctd5Fsj7haDgFWDZgRIK3HbQ0b0BmNxUnBcNu3TFtGb1jT67VqGL5HwYYkKQegDHKfkT+lTcLat29PhA7AT+tdy+AWV/g/IAezlvsc5Mgp+TSI1Hmn1Ht684v7MHa5/219Qk73J0EAboPOZnoB66Grg/ErarGaJGpLeaOw/h9SP+aHYvmZQIQgKBvsIGwH9B6UE2CzJMfYyXHQNnyOyZtg2ViJAPQxWycrX8LgsDh79u1bt3nsIXuwMzEouYy2sEnYaVi511O51Pzqdi+IXLqW0ZiUtqqqvSEECe5j6UzY1EznHjzYy9nJJQfDP6n+np70EIp5bWbauQtDkNRavs0t5cegP5rdxfkVmfqKHc44crinEdv1mjf2SYUXOKWQZMK7H5JH01q6fa3yrh/DfEqHW7bUbNown8wYHuTpFPHG5bQXNKNGLBa6FOBaRWpWAbrxrXqKdy1y6GarjenoDHL/FLrpkdsw7kCfmev702uNuBcgchewjruJ3A9JpoivIovLK+zuKOIopypIxliN88fUEUOy1P4FcKYi0w3VganJ6Yy7RsKBhnc9TP6U3jbvhWFU7hST7tqaJ8Nv27ygzJ3I9agcW4ecQxRTAGhNZTcZ9hOXjirWIxBbJDRb7NHxT6dKqd62VOVtYrVuY8uGsLZt/Coj396zPEJnJ/iG3r6VaEt0ZckEiInoal4fGEb60wMOdSOm9cCqKVdEWgg+I031O9MPeJEVGBrsVzm2BRPLjV4BpSAotwfhRumT8IpG6HjFt0iBYwzNsCalLYy/EKs9oKPIABTOO4dO1RlJs0rBSsrrJFeVKxOGKnWvKvjftRGUXYJcamvIp9krwJQciZzYsM7KqiWYhQO5YwP1rXOE2vu+Ht25zBVyltvWR85ie1UTkTDK2NtBuz5f8AV4bR+k/OK1LiGEKiQ2RR18w/ZSDQ5CyQAxWPC9Qff/mgWN4qTsJJ2jWjGOcbG6zdfgUfq4zD3y1VeL8UUSE1OxMkk/Pov09q6wJAviONcGM2v9/WoOLJJBJ79Z0/l1ryCx1O53qXiLdkAqmZmnRjp+m37+9PHq7GoGEUducuutg3/EtkKobL5sxkjQSIMSDPv2oS1o6T1oviuKZrWQLuuUzsI7U0ONPkc7BGY9/ekBXeWvQlR5BLx9idoniYIGi2LhJ9C1sfuR9KvX2q35w19f8AL/6H1qv/AGFYMi9ibxBy5FtBumYnMw94C69J9ae+0jF5rF2DMsB8i3/qt+HWNv6FfZkwWllp3JSCV59jjWWpfEOE3ra53QhOjCCpnsQabKaVdeO8UsXMDo5a4wjISNG9onQ6zNWxtUwNGeBKP8q8DTE5w35YPxZTr8jPWhfh11bLLqpI0iQY0+VJGaT2dRzxXDql51SMqkLprqFE69dZ1pvCeV1PYj9678OnsDhi9xVG5NCUrCkW+1i3TzI0d4qRwvjzpJYzOtRcQuWVOxGlDbxHes1mxuj3mbixuvm6RFALNmRP61KxTSaeS1+GB/etPEjLbIV7zaL06d/X3qFct1PuIRqOlK4gYSPmP5j0p+QjQOyRSirJw3hv3lTIIZQArDSY996EX8C6OUKnMDEU1urYHCuhzg3DDeb0G9XixhVtplUaVE5bweS2NNTRO7b1qTlZuw41GN+QNi8PrmFK3cNEWSo74epsrxBPFvy/P+VKlxZIy/P+VKtWL+KMs/5AAgUgtKlXOCMdncVM/wCq3v8A9GnYHTT2keX5V7SruCDZDvX3f4nY/OmPDFKlR4IFnQtivctKlQ4INnV6NPQCuFWvaVFwVgTPQBU/gmGS5etrcLBCfNlAJgdBJH70qVGEFyRzZseE5kwlix4FlLqJB0CIN99nrPeb+P23VrFpCNRndgNhByoATl1iTPSNJrylW2brG0hV2VQRXoIpUqwcEPZ7IpaV7So8EdZzpS01pUq7gjrPNKIcExK27odgTHtSpVzggxewvxTiiNBAbtqB/WhFzELuJ1/vvSpVN44l5TZCZgT1qbaxAKiZn2/5pUqeMESUnYxddT3pq0AWGpGvSvKVcsceQHJlkw2OtiNHgaCANvrT742zM5Wn2H9aVKqZFcqZoxuo6PbXF0HRvoP612/GE7P9B/WvaVSeOJRZZUMHiqdm+g/rSbiidm+g/rXlKgscQPLIF8Uxitlieu8enrSpUqtGKohKTb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330200" y="152400"/>
            <a:ext cx="85344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Nationalism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203200" y="1117600"/>
            <a:ext cx="7620000" cy="5588000"/>
          </a:xfrm>
        </p:spPr>
        <p:txBody>
          <a:bodyPr/>
          <a:lstStyle/>
          <a:p>
            <a:pPr marL="0" indent="0"/>
            <a:r>
              <a:rPr lang="en-US" altLang="en-US" sz="3200" b="1" dirty="0"/>
              <a:t>Nationalism</a:t>
            </a:r>
            <a:r>
              <a:rPr lang="en-US" altLang="en-US" sz="3200" dirty="0"/>
              <a:t> starts to emerge in as a response to Westernization, Modernization, and being made second-class citizens in own country</a:t>
            </a:r>
          </a:p>
          <a:p>
            <a:pPr marL="0" indent="0"/>
            <a:r>
              <a:rPr lang="en-US" altLang="en-US" sz="3200" b="1" dirty="0"/>
              <a:t>Nationalism: </a:t>
            </a:r>
            <a:r>
              <a:rPr lang="en-US" altLang="en-US" sz="3200" dirty="0"/>
              <a:t>Strong feelings of </a:t>
            </a:r>
            <a:r>
              <a:rPr lang="en-US" altLang="en-US" sz="3200" b="1" dirty="0"/>
              <a:t>pride</a:t>
            </a:r>
            <a:r>
              <a:rPr lang="en-US" altLang="en-US" sz="3200" dirty="0"/>
              <a:t> in one’s nation/language/culture. Usually leads to the desire of the </a:t>
            </a:r>
            <a:r>
              <a:rPr lang="en-US" altLang="en-US" sz="3200" b="1" dirty="0"/>
              <a:t>nation</a:t>
            </a:r>
            <a:r>
              <a:rPr lang="en-US" altLang="en-US" sz="3200" dirty="0"/>
              <a:t> to form a </a:t>
            </a:r>
            <a:r>
              <a:rPr lang="en-US" altLang="en-US" sz="3200" b="1" dirty="0"/>
              <a:t>state</a:t>
            </a:r>
            <a:r>
              <a:rPr lang="en-US" altLang="en-US" sz="3200" dirty="0"/>
              <a:t>. </a:t>
            </a:r>
          </a:p>
          <a:p>
            <a:pPr marL="0" indent="0"/>
            <a:r>
              <a:rPr lang="en-US" altLang="en-US" sz="3600" b="1" u="sng" dirty="0">
                <a:solidFill>
                  <a:srgbClr val="FF0000"/>
                </a:solidFill>
              </a:rPr>
              <a:t>L</a:t>
            </a:r>
            <a:r>
              <a:rPr lang="en-US" altLang="en-US" sz="3600" b="1" u="sng" dirty="0">
                <a:solidFill>
                  <a:srgbClr val="FF0000"/>
                </a:solidFill>
              </a:rPr>
              <a:t>eads to two main groups in India:</a:t>
            </a:r>
            <a:r>
              <a:rPr lang="en-US" altLang="en-US" sz="3600" b="1" dirty="0"/>
              <a:t/>
            </a:r>
            <a:br>
              <a:rPr lang="en-US" altLang="en-US" sz="3600" b="1" dirty="0"/>
            </a:br>
            <a:r>
              <a:rPr lang="en-US" altLang="en-US" sz="3600" b="1" dirty="0">
                <a:solidFill>
                  <a:srgbClr val="FF0000"/>
                </a:solidFill>
              </a:rPr>
              <a:t>Indian National Congress: Mainly Hindu</a:t>
            </a:r>
          </a:p>
          <a:p>
            <a:pPr marL="0" indent="0"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Muslim League: Mainly Muslim</a:t>
            </a:r>
          </a:p>
          <a:p>
            <a:pPr marL="0" indent="0">
              <a:buNone/>
            </a:pPr>
            <a:endParaRPr lang="en-US" altLang="en-US" sz="2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en-US" sz="2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en-US" sz="2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en-US" sz="2200" dirty="0">
              <a:solidFill>
                <a:srgbClr val="7030A0"/>
              </a:solidFill>
            </a:endParaRPr>
          </a:p>
        </p:txBody>
      </p:sp>
      <p:pic>
        <p:nvPicPr>
          <p:cNvPr id="94212" name="Picture 2" descr="Flag of the Indian National Congres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30" y="3606800"/>
            <a:ext cx="330327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4" descr="Flag of Muslim Leag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30" y="571500"/>
            <a:ext cx="3341370" cy="222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68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44500" y="1371600"/>
            <a:ext cx="6184900" cy="47244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Protest </a:t>
            </a:r>
            <a:r>
              <a:rPr lang="en-US" altLang="en-US" sz="2400" dirty="0"/>
              <a:t>- a statement or action expressing disapproval of or objection to something (power)</a:t>
            </a:r>
            <a:endParaRPr lang="en-US" altLang="en-US" dirty="0" smtClean="0"/>
          </a:p>
          <a:p>
            <a:pPr eaLnBrk="1" hangingPunct="1"/>
            <a:r>
              <a:rPr lang="en-US" altLang="en-US" dirty="0"/>
              <a:t>Hunger Strikes</a:t>
            </a:r>
          </a:p>
          <a:p>
            <a:pPr eaLnBrk="1" hangingPunct="1"/>
            <a:r>
              <a:rPr lang="en-US" altLang="en-US" dirty="0"/>
              <a:t>Strike</a:t>
            </a:r>
          </a:p>
          <a:p>
            <a:pPr eaLnBrk="1" hangingPunct="1"/>
            <a:r>
              <a:rPr lang="en-US" altLang="en-US" dirty="0"/>
              <a:t>Picketing</a:t>
            </a:r>
          </a:p>
          <a:p>
            <a:pPr eaLnBrk="1" hangingPunct="1"/>
            <a:r>
              <a:rPr lang="en-US" altLang="en-US" dirty="0"/>
              <a:t>Riot</a:t>
            </a:r>
          </a:p>
          <a:p>
            <a:pPr eaLnBrk="1" hangingPunct="1"/>
            <a:r>
              <a:rPr lang="en-US" altLang="en-US" dirty="0"/>
              <a:t>Taking Hostage</a:t>
            </a:r>
          </a:p>
          <a:p>
            <a:pPr eaLnBrk="1" hangingPunct="1"/>
            <a:r>
              <a:rPr lang="en-US" altLang="en-US" dirty="0"/>
              <a:t>Boycott</a:t>
            </a:r>
          </a:p>
          <a:p>
            <a:pPr eaLnBrk="1" hangingPunct="1"/>
            <a:r>
              <a:rPr lang="en-US" altLang="en-US" dirty="0"/>
              <a:t>Music/Art</a:t>
            </a:r>
          </a:p>
          <a:p>
            <a:pPr eaLnBrk="1" hangingPunct="1"/>
            <a:r>
              <a:rPr lang="en-US" altLang="en-US" dirty="0"/>
              <a:t>Self-Immolation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50179" name="Rectangle 2" descr="gandhi"/>
          <p:cNvSpPr>
            <a:spLocks noGrp="1" noChangeAspect="1" noChangeArrowheads="1"/>
          </p:cNvSpPr>
          <p:nvPr isPhoto="1"/>
        </p:nvSpPr>
        <p:spPr bwMode="auto">
          <a:xfrm>
            <a:off x="7346950" y="0"/>
            <a:ext cx="4591050" cy="6858000"/>
          </a:xfrm>
          <a:prstGeom prst="rect">
            <a:avLst/>
          </a:prstGeom>
          <a:blipFill dpi="0" rotWithShape="1">
            <a:blip r:embed="rId2">
              <a:lum bright="24000" contrast="28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28600"/>
            <a:ext cx="5257800" cy="939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Which kinds of protest?</a:t>
            </a:r>
          </a:p>
        </p:txBody>
      </p:sp>
    </p:spTree>
    <p:extLst>
      <p:ext uri="{BB962C8B-B14F-4D97-AF65-F5344CB8AC3E}">
        <p14:creationId xmlns:p14="http://schemas.microsoft.com/office/powerpoint/2010/main" val="259370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898</Words>
  <Application>Microsoft Office PowerPoint</Application>
  <PresentationFormat>Widescreen</PresentationFormat>
  <Paragraphs>100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Warm Up 6/6 (#6)</vt:lpstr>
      <vt:lpstr>June 6, 2018</vt:lpstr>
      <vt:lpstr>Gandhi</vt:lpstr>
      <vt:lpstr>Interesting Facts</vt:lpstr>
      <vt:lpstr>Philosophy</vt:lpstr>
      <vt:lpstr>Pacifism</vt:lpstr>
      <vt:lpstr>Goals:</vt:lpstr>
      <vt:lpstr>Nationalism</vt:lpstr>
      <vt:lpstr>Which kinds of protest?</vt:lpstr>
      <vt:lpstr>Amritsar Massacre</vt:lpstr>
      <vt:lpstr>The Salt March</vt:lpstr>
      <vt:lpstr>Salt March</vt:lpstr>
      <vt:lpstr>Raid on Salt Works</vt:lpstr>
      <vt:lpstr>PowerPoint Presentation</vt:lpstr>
      <vt:lpstr>Partition</vt:lpstr>
      <vt:lpstr>Gandhi’s Death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6/6 (#6)</dc:title>
  <dc:creator>Santos, Megan    SHS - Staff</dc:creator>
  <cp:lastModifiedBy>Santos, Megan    SHS - Staff</cp:lastModifiedBy>
  <cp:revision>5</cp:revision>
  <dcterms:created xsi:type="dcterms:W3CDTF">2018-06-05T17:36:14Z</dcterms:created>
  <dcterms:modified xsi:type="dcterms:W3CDTF">2018-06-05T18:07:17Z</dcterms:modified>
</cp:coreProperties>
</file>