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58" r:id="rId6"/>
    <p:sldId id="260" r:id="rId7"/>
    <p:sldId id="259" r:id="rId8"/>
    <p:sldId id="264" r:id="rId9"/>
    <p:sldId id="263" r:id="rId10"/>
    <p:sldId id="265" r:id="rId11"/>
    <p:sldId id="266" r:id="rId12"/>
    <p:sldId id="267" r:id="rId13"/>
    <p:sldId id="269" r:id="rId14"/>
    <p:sldId id="270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CEA-109F-4E0D-BEA9-C82E2ACB800C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9326-9C76-478E-8D48-A4C0CCC6D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37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CEA-109F-4E0D-BEA9-C82E2ACB800C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9326-9C76-478E-8D48-A4C0CCC6D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CEA-109F-4E0D-BEA9-C82E2ACB800C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9326-9C76-478E-8D48-A4C0CCC6D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633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CEA-109F-4E0D-BEA9-C82E2ACB800C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9326-9C76-478E-8D48-A4C0CCC6D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92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CEA-109F-4E0D-BEA9-C82E2ACB800C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9326-9C76-478E-8D48-A4C0CCC6D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8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CEA-109F-4E0D-BEA9-C82E2ACB800C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9326-9C76-478E-8D48-A4C0CCC6D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4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CEA-109F-4E0D-BEA9-C82E2ACB800C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9326-9C76-478E-8D48-A4C0CCC6D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2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CEA-109F-4E0D-BEA9-C82E2ACB800C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9326-9C76-478E-8D48-A4C0CCC6D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3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CEA-109F-4E0D-BEA9-C82E2ACB800C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9326-9C76-478E-8D48-A4C0CCC6D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4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CEA-109F-4E0D-BEA9-C82E2ACB800C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9326-9C76-478E-8D48-A4C0CCC6D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8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74CEA-109F-4E0D-BEA9-C82E2ACB800C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C9326-9C76-478E-8D48-A4C0CCC6D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9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74CEA-109F-4E0D-BEA9-C82E2ACB800C}" type="datetimeFigureOut">
              <a:rPr lang="en-US" smtClean="0"/>
              <a:t>12/3/2017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C9326-9C76-478E-8D48-A4C0CCC6D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7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.org/destinationamerica/usim_wn_flash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164"/>
            <a:ext cx="9144000" cy="1760537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 Up 11/30</a:t>
            </a:r>
            <a:endParaRPr lang="en-US" sz="8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3625"/>
            <a:ext cx="6858000" cy="292417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What are some push and pull factors influencing immigration?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5552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164"/>
            <a:ext cx="9144000" cy="953179"/>
          </a:xfrm>
        </p:spPr>
        <p:txBody>
          <a:bodyPr>
            <a:normAutofit fontScale="90000"/>
          </a:bodyPr>
          <a:lstStyle/>
          <a:p>
            <a:r>
              <a:rPr lang="en-US" sz="8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Warm Up 12/1</a:t>
            </a:r>
            <a:endParaRPr lang="en-US" sz="8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1110343"/>
            <a:ext cx="8660674" cy="555171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800" dirty="0" smtClean="0"/>
              <a:t>Take out your paper outline. Find a partner and </a:t>
            </a:r>
            <a:r>
              <a:rPr lang="en-US" sz="4800" dirty="0" smtClean="0">
                <a:solidFill>
                  <a:srgbClr val="FF0000"/>
                </a:solidFill>
              </a:rPr>
              <a:t>quietly</a:t>
            </a:r>
            <a:r>
              <a:rPr lang="en-US" sz="4800" dirty="0" smtClean="0"/>
              <a:t> edit/give feedback.</a:t>
            </a:r>
          </a:p>
          <a:p>
            <a:pPr algn="l"/>
            <a:r>
              <a:rPr lang="en-US" sz="4800" b="1" dirty="0" smtClean="0"/>
              <a:t>Check for the following</a:t>
            </a:r>
            <a:r>
              <a:rPr lang="en-US" sz="4800" dirty="0" smtClean="0"/>
              <a:t>: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dirty="0" smtClean="0"/>
              <a:t>Clear thesis (what, how, so what?)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dirty="0" smtClean="0"/>
              <a:t>Clear BTS in logical order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dirty="0" smtClean="0"/>
              <a:t>Evidence makes sense for BTS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dirty="0" smtClean="0"/>
              <a:t>Analysis explains Evidence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5963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9851"/>
            <a:ext cx="7886700" cy="6015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Urbanization – Gilded Age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671376"/>
            <a:ext cx="7886700" cy="5682343"/>
          </a:xfrm>
        </p:spPr>
        <p:txBody>
          <a:bodyPr>
            <a:normAutofit/>
          </a:bodyPr>
          <a:lstStyle/>
          <a:p>
            <a:r>
              <a:rPr lang="en-US" b="1" dirty="0" smtClean="0"/>
              <a:t>Skyscrapers</a:t>
            </a:r>
          </a:p>
          <a:p>
            <a:pPr lvl="1"/>
            <a:r>
              <a:rPr lang="en-US" dirty="0" smtClean="0"/>
              <a:t>Increased population and limited space lead to building up instead of out</a:t>
            </a:r>
          </a:p>
          <a:p>
            <a:r>
              <a:rPr lang="en-US" b="1" dirty="0" smtClean="0"/>
              <a:t>Elevators</a:t>
            </a:r>
          </a:p>
          <a:p>
            <a:pPr lvl="1"/>
            <a:r>
              <a:rPr lang="en-US" dirty="0" smtClean="0"/>
              <a:t>New designs increase use for skyscrapers</a:t>
            </a:r>
          </a:p>
          <a:p>
            <a:r>
              <a:rPr lang="en-US" b="1" dirty="0" smtClean="0"/>
              <a:t>Public transportation</a:t>
            </a:r>
          </a:p>
          <a:p>
            <a:pPr lvl="1"/>
            <a:r>
              <a:rPr lang="en-US" dirty="0" smtClean="0"/>
              <a:t>Cable Cars, subways</a:t>
            </a:r>
          </a:p>
          <a:p>
            <a:r>
              <a:rPr lang="en-US" b="1" dirty="0" smtClean="0"/>
              <a:t>Water filtration</a:t>
            </a:r>
          </a:p>
          <a:p>
            <a:pPr lvl="1"/>
            <a:r>
              <a:rPr lang="en-US" dirty="0" smtClean="0"/>
              <a:t>Chlorination and filtration developed to stop spread of disease</a:t>
            </a:r>
          </a:p>
          <a:p>
            <a:r>
              <a:rPr lang="en-US" b="1" dirty="0" smtClean="0"/>
              <a:t>Automatic fire sprinklers</a:t>
            </a:r>
          </a:p>
          <a:p>
            <a:pPr lvl="1"/>
            <a:r>
              <a:rPr lang="en-US" dirty="0" smtClean="0"/>
              <a:t>Fire constant danger in packed housing</a:t>
            </a:r>
          </a:p>
          <a:p>
            <a:pPr lvl="1"/>
            <a:r>
              <a:rPr lang="en-US" dirty="0" smtClean="0"/>
              <a:t>Sprinklers and full time firefighters increase</a:t>
            </a:r>
            <a:endParaRPr lang="en-US" dirty="0"/>
          </a:p>
          <a:p>
            <a:pPr lvl="3"/>
            <a:endParaRPr lang="en-US" altLang="en-US" sz="3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94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0"/>
            <a:ext cx="7886700" cy="6015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Urbanization – Beneath the Gilt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01526"/>
            <a:ext cx="7886700" cy="604746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Tenement Housing</a:t>
            </a:r>
          </a:p>
          <a:p>
            <a:pPr lvl="1"/>
            <a:r>
              <a:rPr lang="en-US" dirty="0" smtClean="0"/>
              <a:t>Immigrants take over housing left behind by working class moving to suburbs</a:t>
            </a:r>
          </a:p>
          <a:p>
            <a:pPr lvl="1"/>
            <a:r>
              <a:rPr lang="en-US" dirty="0" smtClean="0"/>
              <a:t>Multiple families take over single dwellings</a:t>
            </a:r>
          </a:p>
          <a:p>
            <a:r>
              <a:rPr lang="en-US" b="1" dirty="0" smtClean="0"/>
              <a:t>Overcrowding and fires</a:t>
            </a:r>
          </a:p>
          <a:p>
            <a:pPr lvl="1"/>
            <a:r>
              <a:rPr lang="en-US" dirty="0" smtClean="0"/>
              <a:t>Wooden houses and lack of water</a:t>
            </a:r>
          </a:p>
          <a:p>
            <a:pPr lvl="1"/>
            <a:r>
              <a:rPr lang="en-US" dirty="0" smtClean="0"/>
              <a:t>Great Chicago fire 1871 kills 300, 3 square miles destroyed (17,500 buildings)</a:t>
            </a:r>
          </a:p>
          <a:p>
            <a:r>
              <a:rPr lang="en-US" b="1" dirty="0" smtClean="0"/>
              <a:t>Clean water and sanitation</a:t>
            </a:r>
          </a:p>
          <a:p>
            <a:pPr lvl="1"/>
            <a:r>
              <a:rPr lang="en-US" dirty="0" smtClean="0"/>
              <a:t>Piped water not available everywhere</a:t>
            </a:r>
          </a:p>
          <a:p>
            <a:pPr lvl="1"/>
            <a:r>
              <a:rPr lang="en-US" dirty="0" smtClean="0"/>
              <a:t>Trash not picked up frequently</a:t>
            </a:r>
          </a:p>
          <a:p>
            <a:pPr lvl="1"/>
            <a:r>
              <a:rPr lang="en-US" dirty="0" smtClean="0"/>
              <a:t>Disease spreads rapidly</a:t>
            </a:r>
          </a:p>
          <a:p>
            <a:r>
              <a:rPr lang="en-US" b="1" dirty="0" smtClean="0"/>
              <a:t>African American migration to North</a:t>
            </a:r>
          </a:p>
          <a:p>
            <a:pPr lvl="1"/>
            <a:r>
              <a:rPr lang="en-US" dirty="0" smtClean="0"/>
              <a:t>Escaping violence and oppression in South</a:t>
            </a:r>
          </a:p>
          <a:p>
            <a:pPr lvl="1"/>
            <a:r>
              <a:rPr lang="en-US" dirty="0" smtClean="0"/>
              <a:t>Prejudice and inadequate education led to similar conditions in cities</a:t>
            </a:r>
          </a:p>
          <a:p>
            <a:pPr lvl="3"/>
            <a:endParaRPr lang="en-US" altLang="en-US" sz="3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53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46" y="169184"/>
            <a:ext cx="8214904" cy="6015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Gilded Age Reform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770709"/>
            <a:ext cx="6286500" cy="5682343"/>
          </a:xfrm>
        </p:spPr>
        <p:txBody>
          <a:bodyPr>
            <a:normAutofit/>
          </a:bodyPr>
          <a:lstStyle/>
          <a:p>
            <a:r>
              <a:rPr lang="en-US" b="1" dirty="0" smtClean="0"/>
              <a:t>Social Gospel Movement</a:t>
            </a:r>
          </a:p>
          <a:p>
            <a:pPr lvl="1"/>
            <a:r>
              <a:rPr lang="en-US" dirty="0" smtClean="0"/>
              <a:t>Church movement</a:t>
            </a:r>
          </a:p>
          <a:p>
            <a:pPr lvl="1"/>
            <a:r>
              <a:rPr lang="en-US" dirty="0" smtClean="0"/>
              <a:t>Treat </a:t>
            </a:r>
            <a:r>
              <a:rPr lang="en-US" dirty="0"/>
              <a:t>problems that led to immoral </a:t>
            </a:r>
            <a:r>
              <a:rPr lang="en-US" dirty="0" smtClean="0"/>
              <a:t>behaviors</a:t>
            </a:r>
          </a:p>
          <a:p>
            <a:pPr lvl="2"/>
            <a:r>
              <a:rPr lang="en-US" dirty="0" smtClean="0"/>
              <a:t>Better </a:t>
            </a:r>
            <a:r>
              <a:rPr lang="en-US" dirty="0"/>
              <a:t>living and working </a:t>
            </a:r>
            <a:r>
              <a:rPr lang="en-US" dirty="0" smtClean="0"/>
              <a:t>conditions</a:t>
            </a:r>
          </a:p>
          <a:p>
            <a:pPr lvl="2"/>
            <a:r>
              <a:rPr lang="en-US" dirty="0" smtClean="0"/>
              <a:t>Ideas </a:t>
            </a:r>
            <a:r>
              <a:rPr lang="en-US" dirty="0"/>
              <a:t>of charity and justice</a:t>
            </a:r>
          </a:p>
          <a:p>
            <a:r>
              <a:rPr lang="en-US" b="1" dirty="0" smtClean="0"/>
              <a:t>Settlement Houses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Jane </a:t>
            </a:r>
            <a:r>
              <a:rPr lang="en-US" dirty="0">
                <a:solidFill>
                  <a:srgbClr val="FF0000"/>
                </a:solidFill>
              </a:rPr>
              <a:t>Addams – Hull </a:t>
            </a:r>
            <a:r>
              <a:rPr lang="en-US" dirty="0" smtClean="0">
                <a:solidFill>
                  <a:srgbClr val="FF0000"/>
                </a:solidFill>
              </a:rPr>
              <a:t>House</a:t>
            </a:r>
          </a:p>
          <a:p>
            <a:pPr lvl="2"/>
            <a:r>
              <a:rPr lang="en-US" dirty="0" smtClean="0"/>
              <a:t>Community </a:t>
            </a:r>
            <a:r>
              <a:rPr lang="en-US" dirty="0"/>
              <a:t>activities, classes, child-care, summer </a:t>
            </a:r>
            <a:r>
              <a:rPr lang="en-US" dirty="0" smtClean="0"/>
              <a:t>camps</a:t>
            </a:r>
          </a:p>
          <a:p>
            <a:pPr lvl="1"/>
            <a:r>
              <a:rPr lang="en-US" dirty="0" smtClean="0"/>
              <a:t>Henry </a:t>
            </a:r>
            <a:r>
              <a:rPr lang="en-US" dirty="0"/>
              <a:t>Street </a:t>
            </a:r>
            <a:r>
              <a:rPr lang="en-US" dirty="0" smtClean="0"/>
              <a:t>Settlement</a:t>
            </a:r>
          </a:p>
          <a:p>
            <a:pPr lvl="2"/>
            <a:r>
              <a:rPr lang="en-US" dirty="0" smtClean="0"/>
              <a:t>Health </a:t>
            </a:r>
            <a:r>
              <a:rPr lang="en-US" dirty="0"/>
              <a:t>care to poor, </a:t>
            </a:r>
            <a:r>
              <a:rPr lang="en-US" dirty="0" smtClean="0"/>
              <a:t>expanded</a:t>
            </a:r>
          </a:p>
          <a:p>
            <a:pPr lvl="1"/>
            <a:r>
              <a:rPr lang="en-US" dirty="0" smtClean="0"/>
              <a:t>400 </a:t>
            </a:r>
            <a:r>
              <a:rPr lang="en-US" dirty="0"/>
              <a:t>by 1910</a:t>
            </a:r>
          </a:p>
          <a:p>
            <a:pPr marL="0" indent="0">
              <a:buNone/>
            </a:pPr>
            <a:endParaRPr lang="en-US" dirty="0"/>
          </a:p>
          <a:p>
            <a:pPr lvl="3"/>
            <a:endParaRPr lang="en-US" altLang="en-US" sz="3000" b="1" dirty="0" smtClean="0">
              <a:solidFill>
                <a:srgbClr val="FF0000"/>
              </a:solidFill>
            </a:endParaRPr>
          </a:p>
        </p:txBody>
      </p:sp>
      <p:pic>
        <p:nvPicPr>
          <p:cNvPr id="1026" name="Picture 2" descr="Image result for jane adda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2552199"/>
            <a:ext cx="3295650" cy="416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87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46" y="169184"/>
            <a:ext cx="8214904" cy="6015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Oppression and Marginalization 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45" y="966650"/>
            <a:ext cx="8510179" cy="5682343"/>
          </a:xfrm>
        </p:spPr>
        <p:txBody>
          <a:bodyPr>
            <a:normAutofit/>
          </a:bodyPr>
          <a:lstStyle/>
          <a:p>
            <a:r>
              <a:rPr lang="en-US" dirty="0"/>
              <a:t>As the idea of the American Dream flourished, many groups of people were clearly oppressed and marginalized.</a:t>
            </a:r>
          </a:p>
          <a:p>
            <a:r>
              <a:rPr lang="en-US" dirty="0"/>
              <a:t>What different groups of people fit this description? What is the cause of their oppression and/or marginalization?</a:t>
            </a:r>
          </a:p>
          <a:p>
            <a:r>
              <a:rPr lang="en-US" dirty="0"/>
              <a:t>Are these the same groups that we still see marginalized today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are stereotypes affected by this oppression and marginalization?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68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46" y="169184"/>
            <a:ext cx="8214904" cy="6015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Urbanization – Political Corruption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6650"/>
            <a:ext cx="7886700" cy="568234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Political Machines</a:t>
            </a:r>
          </a:p>
          <a:p>
            <a:pPr lvl="1"/>
            <a:r>
              <a:rPr lang="en-US" dirty="0" smtClean="0"/>
              <a:t>Controlled political party in cities</a:t>
            </a:r>
          </a:p>
          <a:p>
            <a:pPr lvl="1"/>
            <a:r>
              <a:rPr lang="en-US" dirty="0" smtClean="0"/>
              <a:t>Offered services to voters in exchange for political/financial support</a:t>
            </a:r>
          </a:p>
          <a:p>
            <a:pPr lvl="1"/>
            <a:r>
              <a:rPr lang="en-US" dirty="0" smtClean="0"/>
              <a:t>Machine boss controls municipal jobs, licenses, public funds</a:t>
            </a:r>
          </a:p>
          <a:p>
            <a:r>
              <a:rPr lang="en-US" dirty="0" smtClean="0"/>
              <a:t>Immigrants</a:t>
            </a:r>
          </a:p>
          <a:p>
            <a:pPr lvl="1"/>
            <a:r>
              <a:rPr lang="en-US" dirty="0" smtClean="0"/>
              <a:t>Political machines offered sympathy and solutions to naturalization and poverty</a:t>
            </a:r>
          </a:p>
          <a:p>
            <a:r>
              <a:rPr lang="en-US" dirty="0" smtClean="0"/>
              <a:t>Fraud and Grafts</a:t>
            </a:r>
          </a:p>
          <a:p>
            <a:pPr lvl="1"/>
            <a:r>
              <a:rPr lang="en-US" dirty="0" smtClean="0"/>
              <a:t>Voter fraud to pad elections</a:t>
            </a:r>
          </a:p>
          <a:p>
            <a:pPr lvl="1"/>
            <a:r>
              <a:rPr lang="en-US" dirty="0" smtClean="0"/>
              <a:t>Grafts (kickbacks)</a:t>
            </a:r>
          </a:p>
          <a:p>
            <a:pPr lvl="1"/>
            <a:r>
              <a:rPr lang="en-US" dirty="0" smtClean="0"/>
              <a:t>Bribes and political favors</a:t>
            </a:r>
          </a:p>
          <a:p>
            <a:pPr lvl="3"/>
            <a:endParaRPr lang="en-US" altLang="en-US" sz="3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27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46" y="169184"/>
            <a:ext cx="8214904" cy="6015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Urbanization – Political Corruption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6650"/>
            <a:ext cx="7886700" cy="568234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Boss Tweed </a:t>
            </a:r>
          </a:p>
          <a:p>
            <a:pPr lvl="1"/>
            <a:r>
              <a:rPr lang="en-US" dirty="0" smtClean="0"/>
              <a:t>Head of New York’s Democratic political machine </a:t>
            </a:r>
            <a:r>
              <a:rPr lang="en-US" dirty="0" smtClean="0">
                <a:solidFill>
                  <a:srgbClr val="FF0000"/>
                </a:solidFill>
              </a:rPr>
              <a:t>Tammany Hall</a:t>
            </a:r>
          </a:p>
          <a:p>
            <a:pPr lvl="1"/>
            <a:r>
              <a:rPr lang="en-US" dirty="0" smtClean="0"/>
              <a:t>Made as much as $200 million in kickbacks and bribes</a:t>
            </a:r>
          </a:p>
          <a:p>
            <a:pPr lvl="1"/>
            <a:r>
              <a:rPr lang="en-US" dirty="0" smtClean="0"/>
              <a:t>Outed by Thomas Nast and sent to jail</a:t>
            </a:r>
          </a:p>
          <a:p>
            <a:pPr lvl="3"/>
            <a:endParaRPr lang="en-US" altLang="en-US" sz="3000" b="1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 descr="Image result for thomas nast boss twe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46" y="3133725"/>
            <a:ext cx="3195698" cy="3515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thomas nast boss twe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675" y="3019968"/>
            <a:ext cx="3495712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30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2649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 Analysis (Due Monday)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461" y="1247775"/>
            <a:ext cx="7886700" cy="4852988"/>
          </a:xfrm>
        </p:spPr>
        <p:txBody>
          <a:bodyPr/>
          <a:lstStyle/>
          <a:p>
            <a:r>
              <a:rPr lang="en-US" sz="3600" dirty="0" smtClean="0"/>
              <a:t>Emphasis on ANALYSIS!</a:t>
            </a:r>
          </a:p>
          <a:p>
            <a:pPr lvl="1"/>
            <a:r>
              <a:rPr lang="en-US" sz="3200" dirty="0" smtClean="0"/>
              <a:t>If you can’t tie your evidence to your thesis, either you’re not analyzing or your evidence is no good.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59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2649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Outline (hard copy tomorrow)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3975"/>
            <a:ext cx="7886700" cy="4852988"/>
          </a:xfrm>
        </p:spPr>
        <p:txBody>
          <a:bodyPr/>
          <a:lstStyle/>
          <a:p>
            <a:r>
              <a:rPr lang="en-US" sz="3600" dirty="0" smtClean="0"/>
              <a:t>Three level</a:t>
            </a:r>
          </a:p>
          <a:p>
            <a:pPr lvl="1"/>
            <a:r>
              <a:rPr lang="en-US" sz="4400" dirty="0" smtClean="0"/>
              <a:t>Thesis </a:t>
            </a:r>
            <a:r>
              <a:rPr lang="en-US" sz="4400" dirty="0" smtClean="0">
                <a:solidFill>
                  <a:srgbClr val="FF0000"/>
                </a:solidFill>
              </a:rPr>
              <a:t>full sentence</a:t>
            </a:r>
          </a:p>
          <a:p>
            <a:pPr marL="914400" lvl="2" indent="0">
              <a:buNone/>
            </a:pPr>
            <a:r>
              <a:rPr lang="en-US" sz="3600" dirty="0" smtClean="0"/>
              <a:t>I. Body Thesis </a:t>
            </a:r>
            <a:r>
              <a:rPr lang="en-US" sz="3600" dirty="0" smtClean="0">
                <a:solidFill>
                  <a:srgbClr val="FF0000"/>
                </a:solidFill>
              </a:rPr>
              <a:t>full sentence</a:t>
            </a:r>
          </a:p>
          <a:p>
            <a:pPr marL="1371600" lvl="3" indent="0">
              <a:buNone/>
            </a:pPr>
            <a:r>
              <a:rPr lang="en-US" sz="3200" dirty="0" smtClean="0"/>
              <a:t>A. Evidence (bullet point)</a:t>
            </a:r>
          </a:p>
          <a:p>
            <a:pPr marL="1828800" lvl="4" indent="0">
              <a:buNone/>
            </a:pPr>
            <a:r>
              <a:rPr lang="en-US" sz="3200" dirty="0" smtClean="0"/>
              <a:t>1. General analysis (explanation)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2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2649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Immigration and Urbanization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3975"/>
            <a:ext cx="7886700" cy="4852988"/>
          </a:xfrm>
        </p:spPr>
        <p:txBody>
          <a:bodyPr/>
          <a:lstStyle/>
          <a:p>
            <a:r>
              <a:rPr lang="en-US" sz="3600" dirty="0"/>
              <a:t>What were push-pull factors of immigration?</a:t>
            </a:r>
          </a:p>
          <a:p>
            <a:r>
              <a:rPr lang="en-US" sz="3600" dirty="0"/>
              <a:t>What were negative consequences of the explosion of immigration?</a:t>
            </a:r>
          </a:p>
          <a:p>
            <a:r>
              <a:rPr lang="en-US" sz="3600" dirty="0"/>
              <a:t>What were key problems with rapid urbanization?</a:t>
            </a:r>
          </a:p>
          <a:p>
            <a:r>
              <a:rPr lang="en-US" sz="3600" dirty="0"/>
              <a:t>How were these problems addressed?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2649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Immigration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5" y="1323975"/>
            <a:ext cx="8725988" cy="4852988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Motives</a:t>
            </a:r>
          </a:p>
          <a:p>
            <a:pPr lvl="1"/>
            <a:r>
              <a:rPr lang="en-US" sz="4000" dirty="0" smtClean="0"/>
              <a:t>Dream of Riches/Land</a:t>
            </a:r>
          </a:p>
          <a:p>
            <a:pPr lvl="2"/>
            <a:r>
              <a:rPr lang="en-US" sz="3600" dirty="0" smtClean="0"/>
              <a:t>Overpopulation in Europe</a:t>
            </a:r>
          </a:p>
          <a:p>
            <a:pPr lvl="1"/>
            <a:r>
              <a:rPr lang="en-US" sz="4000" dirty="0" smtClean="0"/>
              <a:t>Freedom from poverty or totalitarian regimes</a:t>
            </a:r>
          </a:p>
          <a:p>
            <a:pPr lvl="1"/>
            <a:r>
              <a:rPr lang="en-US" sz="4000" dirty="0" smtClean="0"/>
              <a:t>Religious Freedom</a:t>
            </a:r>
          </a:p>
          <a:p>
            <a:pPr lvl="2"/>
            <a:r>
              <a:rPr lang="en-US" sz="3600" dirty="0" smtClean="0"/>
              <a:t>Jews flee pogroms (anti-Semitic campaigns</a:t>
            </a:r>
            <a:r>
              <a:rPr lang="en-US" sz="2800" dirty="0" smtClean="0"/>
              <a:t>)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46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2649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Immigration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3975"/>
            <a:ext cx="7886700" cy="4852988"/>
          </a:xfrm>
        </p:spPr>
        <p:txBody>
          <a:bodyPr/>
          <a:lstStyle/>
          <a:p>
            <a:r>
              <a:rPr lang="en-US" sz="3600" dirty="0"/>
              <a:t>Eastern Portal (Ellis Island, Boston) </a:t>
            </a:r>
          </a:p>
          <a:p>
            <a:pPr lvl="1"/>
            <a:r>
              <a:rPr lang="en-US" sz="3200" dirty="0">
                <a:hlinkClick r:id="rId2"/>
              </a:rPr>
              <a:t>http://www.pbs.org/destinationamerica/usim_wn_flash.html</a:t>
            </a:r>
            <a:r>
              <a:rPr lang="en-US" sz="3200" dirty="0"/>
              <a:t> </a:t>
            </a:r>
          </a:p>
          <a:p>
            <a:r>
              <a:rPr lang="en-US" sz="3600" dirty="0"/>
              <a:t>Shifts in countries of origin will allow the nativist, racist, and religiously intolerant anti-immigration movement to grow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14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2649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Immigration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3975"/>
            <a:ext cx="7886700" cy="4852988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Nativism</a:t>
            </a:r>
          </a:p>
          <a:p>
            <a:pPr lvl="1"/>
            <a:r>
              <a:rPr lang="en-US" sz="3200" dirty="0" smtClean="0"/>
              <a:t>Showing favoritism towards native-born Americans</a:t>
            </a:r>
          </a:p>
          <a:p>
            <a:pPr lvl="2"/>
            <a:r>
              <a:rPr lang="en-US" sz="2800" dirty="0" smtClean="0"/>
              <a:t>Fear Catholic and Jewish immigrants</a:t>
            </a:r>
          </a:p>
          <a:p>
            <a:pPr lvl="1"/>
            <a:r>
              <a:rPr lang="en-US" sz="3200" dirty="0" smtClean="0"/>
              <a:t>Encourages immigrants to settle together in common neighborhoods known as ghettos</a:t>
            </a:r>
          </a:p>
          <a:p>
            <a:r>
              <a:rPr lang="en-US" sz="3600" dirty="0" smtClean="0"/>
              <a:t>Quotas issued on immigration from certain European countries</a:t>
            </a:r>
          </a:p>
        </p:txBody>
      </p:sp>
    </p:spTree>
    <p:extLst>
      <p:ext uri="{BB962C8B-B14F-4D97-AF65-F5344CB8AC3E}">
        <p14:creationId xmlns:p14="http://schemas.microsoft.com/office/powerpoint/2010/main" val="289283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53" y="129995"/>
            <a:ext cx="7886700" cy="52314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Immigration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3772"/>
            <a:ext cx="9144000" cy="607422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Quota Systems will emerge in response to WWI, racism, and nativism </a:t>
            </a:r>
          </a:p>
          <a:p>
            <a:pPr lvl="1"/>
            <a:r>
              <a:rPr lang="en-US" sz="3200" dirty="0"/>
              <a:t>Initialized through literacy tests in 1917 during WWI and fully formalized in 1924 </a:t>
            </a:r>
          </a:p>
          <a:p>
            <a:pPr lvl="1"/>
            <a:r>
              <a:rPr lang="en-US" sz="3200" b="1" dirty="0"/>
              <a:t>Allowed 2% of total population from each country as of the 1890 census into US each year</a:t>
            </a:r>
          </a:p>
          <a:p>
            <a:pPr lvl="2"/>
            <a:r>
              <a:rPr lang="en-US" sz="2800" dirty="0"/>
              <a:t>Very discriminatory to Eastern Europe</a:t>
            </a:r>
          </a:p>
          <a:p>
            <a:pPr lvl="1"/>
            <a:r>
              <a:rPr lang="en-US" sz="3200" b="1" dirty="0"/>
              <a:t>Banned ALL immigration to US for those who could not be naturalized</a:t>
            </a:r>
          </a:p>
          <a:p>
            <a:pPr lvl="2"/>
            <a:r>
              <a:rPr lang="en-US" sz="2800" dirty="0"/>
              <a:t>Specifically Asian populations who had been banned from becoming naturalized citizens in 1870</a:t>
            </a:r>
          </a:p>
        </p:txBody>
      </p:sp>
    </p:spTree>
    <p:extLst>
      <p:ext uri="{BB962C8B-B14F-4D97-AF65-F5344CB8AC3E}">
        <p14:creationId xmlns:p14="http://schemas.microsoft.com/office/powerpoint/2010/main" val="13186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015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Immigration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66650"/>
            <a:ext cx="7886700" cy="5682343"/>
          </a:xfrm>
        </p:spPr>
        <p:txBody>
          <a:bodyPr>
            <a:normAutofit/>
          </a:bodyPr>
          <a:lstStyle/>
          <a:p>
            <a:r>
              <a:rPr lang="en-US" b="1" dirty="0"/>
              <a:t>Chinese Immigration </a:t>
            </a:r>
          </a:p>
          <a:p>
            <a:pPr lvl="1"/>
            <a:r>
              <a:rPr lang="en-US" dirty="0"/>
              <a:t>Primarily 1848-1882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Chinese Exclusion </a:t>
            </a:r>
            <a:r>
              <a:rPr lang="en-US" dirty="0" smtClean="0">
                <a:solidFill>
                  <a:srgbClr val="FF0000"/>
                </a:solidFill>
              </a:rPr>
              <a:t>Act </a:t>
            </a:r>
            <a:r>
              <a:rPr lang="en-US" dirty="0" smtClean="0"/>
              <a:t>(not repealed until 1943)</a:t>
            </a:r>
            <a:endParaRPr lang="en-US" dirty="0"/>
          </a:p>
          <a:p>
            <a:r>
              <a:rPr lang="en-US" b="1" dirty="0"/>
              <a:t>Japanese Immigration </a:t>
            </a:r>
          </a:p>
          <a:p>
            <a:pPr lvl="1"/>
            <a:r>
              <a:rPr lang="en-US" dirty="0"/>
              <a:t>Primarily 1880-1907</a:t>
            </a:r>
          </a:p>
          <a:p>
            <a:pPr lvl="1"/>
            <a:r>
              <a:rPr lang="en-US" dirty="0"/>
              <a:t>Many came through </a:t>
            </a:r>
            <a:r>
              <a:rPr lang="en-US" b="1" dirty="0"/>
              <a:t>Hawaii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Gentleman’s Agreement</a:t>
            </a:r>
          </a:p>
          <a:p>
            <a:pPr lvl="2"/>
            <a:r>
              <a:rPr lang="en-US" dirty="0"/>
              <a:t>Informal “Agreement” between US and Japan in 1907</a:t>
            </a:r>
          </a:p>
          <a:p>
            <a:pPr lvl="2"/>
            <a:r>
              <a:rPr lang="en-US" dirty="0"/>
              <a:t>Japan would deny passports to the US to Japanese laborers  in exchange for San Francisco lifting school segregation order</a:t>
            </a:r>
          </a:p>
          <a:p>
            <a:r>
              <a:rPr lang="en-US" b="1" dirty="0"/>
              <a:t>Filipino Immigration</a:t>
            </a:r>
          </a:p>
          <a:p>
            <a:pPr lvl="1"/>
            <a:r>
              <a:rPr lang="en-US" dirty="0"/>
              <a:t>US acquires the Philippines in the Spanish-American War in 1898</a:t>
            </a:r>
          </a:p>
          <a:p>
            <a:pPr lvl="1"/>
            <a:r>
              <a:rPr lang="en-US" dirty="0"/>
              <a:t>Results in steady immigration of Filipino population</a:t>
            </a:r>
          </a:p>
          <a:p>
            <a:pPr lvl="3"/>
            <a:endParaRPr lang="en-US" altLang="en-US" sz="3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97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736</Words>
  <Application>Microsoft Office PowerPoint</Application>
  <PresentationFormat>On-screen Show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Warm Up 11/30</vt:lpstr>
      <vt:lpstr>Source Analysis (Due Monday)</vt:lpstr>
      <vt:lpstr>Outline (hard copy tomorrow)</vt:lpstr>
      <vt:lpstr>Immigration and Urbanization</vt:lpstr>
      <vt:lpstr>Immigration</vt:lpstr>
      <vt:lpstr>Immigration</vt:lpstr>
      <vt:lpstr>Immigration</vt:lpstr>
      <vt:lpstr>Immigration</vt:lpstr>
      <vt:lpstr>Immigration</vt:lpstr>
      <vt:lpstr>Warm Up 12/1</vt:lpstr>
      <vt:lpstr>Urbanization – Gilded Age</vt:lpstr>
      <vt:lpstr>Urbanization – Beneath the Gilt</vt:lpstr>
      <vt:lpstr>Gilded Age Reform</vt:lpstr>
      <vt:lpstr>Oppression and Marginalization </vt:lpstr>
      <vt:lpstr>Urbanization – Political Corruption</vt:lpstr>
      <vt:lpstr>Urbanization – Political Corruption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11/30</dc:title>
  <dc:creator>Santos, Megan    SHS - Staff</dc:creator>
  <cp:lastModifiedBy>Santos, Megan    SHS - Staff</cp:lastModifiedBy>
  <cp:revision>23</cp:revision>
  <dcterms:created xsi:type="dcterms:W3CDTF">2017-11-30T16:18:21Z</dcterms:created>
  <dcterms:modified xsi:type="dcterms:W3CDTF">2017-12-03T14:54:20Z</dcterms:modified>
</cp:coreProperties>
</file>