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5145E-FF5F-43B4-9243-F82897183FA3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4AA34-EDBF-455A-8AF8-6A29CCCCE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28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85B50CF-1EC7-41D2-99B7-336E0A308D14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</a:t>
            </a:fld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549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8082-E5C7-4A64-A508-9B6FFDA17BA4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2C7D-1371-4D80-825F-FA4FCC06F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85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8082-E5C7-4A64-A508-9B6FFDA17BA4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2C7D-1371-4D80-825F-FA4FCC06F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3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8082-E5C7-4A64-A508-9B6FFDA17BA4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2C7D-1371-4D80-825F-FA4FCC06F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6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8082-E5C7-4A64-A508-9B6FFDA17BA4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2C7D-1371-4D80-825F-FA4FCC06F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93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8082-E5C7-4A64-A508-9B6FFDA17BA4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2C7D-1371-4D80-825F-FA4FCC06F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41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8082-E5C7-4A64-A508-9B6FFDA17BA4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2C7D-1371-4D80-825F-FA4FCC06F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65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8082-E5C7-4A64-A508-9B6FFDA17BA4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2C7D-1371-4D80-825F-FA4FCC06F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7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8082-E5C7-4A64-A508-9B6FFDA17BA4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2C7D-1371-4D80-825F-FA4FCC06F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1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8082-E5C7-4A64-A508-9B6FFDA17BA4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2C7D-1371-4D80-825F-FA4FCC06F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7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8082-E5C7-4A64-A508-9B6FFDA17BA4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2C7D-1371-4D80-825F-FA4FCC06F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9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8082-E5C7-4A64-A508-9B6FFDA17BA4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2C7D-1371-4D80-825F-FA4FCC06F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84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38082-E5C7-4A64-A508-9B6FFDA17BA4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52C7D-1371-4D80-825F-FA4FCC06F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7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k/a81e7398-22ac-4ccc-a8be-19b6db725cd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outu.be/dDTBnsqxZ3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0" y="273277"/>
            <a:ext cx="9144000" cy="1516062"/>
          </a:xfrm>
        </p:spPr>
        <p:txBody>
          <a:bodyPr/>
          <a:lstStyle/>
          <a:p>
            <a:r>
              <a:rPr lang="en-US" altLang="en-US" sz="8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 Up </a:t>
            </a:r>
            <a:r>
              <a:rPr lang="en-US" altLang="en-US" sz="8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4/19 (#5)</a:t>
            </a:r>
            <a:endParaRPr lang="en-US" altLang="en-US" sz="8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28600" y="2351995"/>
            <a:ext cx="8686800" cy="2252662"/>
          </a:xfrm>
        </p:spPr>
        <p:txBody>
          <a:bodyPr/>
          <a:lstStyle/>
          <a:p>
            <a:r>
              <a:rPr lang="en-US" altLang="en-US" sz="4400" dirty="0" smtClean="0"/>
              <a:t>What were the defining characteristics of LBJ’s Great Society?</a:t>
            </a:r>
            <a:endParaRPr lang="en-US" alt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463069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-1" y="-105136"/>
            <a:ext cx="8556171" cy="1058726"/>
          </a:xfrm>
        </p:spPr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Warren Court</a:t>
            </a:r>
            <a:endParaRPr lang="en-US" altLang="en-US" sz="4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idx="1"/>
          </p:nvPr>
        </p:nvSpPr>
        <p:spPr>
          <a:xfrm>
            <a:off x="274320" y="822960"/>
            <a:ext cx="7093131" cy="6035040"/>
          </a:xfrm>
        </p:spPr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FF0000"/>
                </a:solidFill>
              </a:rPr>
              <a:t>A court of activism</a:t>
            </a:r>
          </a:p>
          <a:p>
            <a:pPr lvl="1"/>
            <a:r>
              <a:rPr lang="en-US" altLang="en-US" sz="3600" dirty="0" smtClean="0"/>
              <a:t>Not afraid to change and reassess</a:t>
            </a:r>
            <a:endParaRPr lang="en-US" altLang="en-US" sz="3600" i="1" dirty="0"/>
          </a:p>
          <a:p>
            <a:r>
              <a:rPr lang="en-US" altLang="en-US" sz="4000" i="1" dirty="0" smtClean="0"/>
              <a:t>Baker v. </a:t>
            </a:r>
            <a:r>
              <a:rPr lang="en-US" altLang="en-US" sz="4000" i="1" dirty="0" err="1" smtClean="0"/>
              <a:t>Carr</a:t>
            </a:r>
            <a:r>
              <a:rPr lang="en-US" altLang="en-US" sz="4000" dirty="0" smtClean="0"/>
              <a:t>: district reapportionment a federal issue</a:t>
            </a:r>
          </a:p>
          <a:p>
            <a:r>
              <a:rPr lang="en-US" altLang="en-US" sz="4000" i="1" dirty="0" smtClean="0"/>
              <a:t>Reynolds v. Sims</a:t>
            </a:r>
            <a:r>
              <a:rPr lang="en-US" altLang="en-US" sz="4000" dirty="0" smtClean="0"/>
              <a:t>: districts must be apportioned equally “one person, one vote”</a:t>
            </a:r>
          </a:p>
          <a:p>
            <a:r>
              <a:rPr lang="en-US" altLang="en-US" sz="4000" i="1" dirty="0" smtClean="0"/>
              <a:t>Engel v. Vitale</a:t>
            </a:r>
            <a:r>
              <a:rPr lang="en-US" altLang="en-US" sz="4000" dirty="0" smtClean="0"/>
              <a:t>: no prayer in public schools</a:t>
            </a:r>
          </a:p>
          <a:p>
            <a:endParaRPr lang="en-US" altLang="en-US" sz="3200" dirty="0" smtClean="0"/>
          </a:p>
        </p:txBody>
      </p:sp>
      <p:pic>
        <p:nvPicPr>
          <p:cNvPr id="7170" name="Picture 2" descr="Image result for chief justice war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110" y="156752"/>
            <a:ext cx="2443135" cy="305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371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-1" y="-105136"/>
            <a:ext cx="8556171" cy="1058726"/>
          </a:xfrm>
        </p:spPr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Warren Court</a:t>
            </a:r>
            <a:endParaRPr lang="en-US" altLang="en-US" sz="4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idx="1"/>
          </p:nvPr>
        </p:nvSpPr>
        <p:spPr>
          <a:xfrm>
            <a:off x="274320" y="822960"/>
            <a:ext cx="8281850" cy="6035040"/>
          </a:xfrm>
        </p:spPr>
        <p:txBody>
          <a:bodyPr>
            <a:normAutofit/>
          </a:bodyPr>
          <a:lstStyle/>
          <a:p>
            <a:r>
              <a:rPr lang="en-US" altLang="en-US" sz="4400" i="1" dirty="0" err="1" smtClean="0"/>
              <a:t>Mapp</a:t>
            </a:r>
            <a:r>
              <a:rPr lang="en-US" altLang="en-US" sz="4400" i="1" dirty="0" smtClean="0"/>
              <a:t> v. Ohio</a:t>
            </a:r>
            <a:r>
              <a:rPr lang="en-US" altLang="en-US" sz="4400" dirty="0" smtClean="0"/>
              <a:t>: can’t use evidence obtained illegally </a:t>
            </a:r>
          </a:p>
          <a:p>
            <a:r>
              <a:rPr lang="en-US" altLang="en-US" sz="4400" i="1" dirty="0" smtClean="0"/>
              <a:t>Miranda v. Arizona</a:t>
            </a:r>
            <a:r>
              <a:rPr lang="en-US" altLang="en-US" sz="4400" dirty="0" smtClean="0"/>
              <a:t>: must inform persons of rights upon arrest</a:t>
            </a:r>
            <a:endParaRPr lang="en-US" altLang="en-US" sz="4400" i="1" dirty="0" smtClean="0"/>
          </a:p>
          <a:p>
            <a:endParaRPr lang="en-US" altLang="en-US" sz="4000" dirty="0" smtClean="0"/>
          </a:p>
          <a:p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32986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-1" y="-105136"/>
            <a:ext cx="8556171" cy="1058726"/>
          </a:xfrm>
        </p:spPr>
        <p:txBody>
          <a:bodyPr>
            <a:normAutofit/>
          </a:bodyPr>
          <a:lstStyle/>
          <a:p>
            <a:pPr algn="ctr"/>
            <a:r>
              <a:rPr lang="en-US" altLang="en-US" sz="4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Government Regulation</a:t>
            </a:r>
            <a:endParaRPr lang="en-US" altLang="en-US" sz="48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idx="1"/>
          </p:nvPr>
        </p:nvSpPr>
        <p:spPr>
          <a:xfrm>
            <a:off x="274320" y="822960"/>
            <a:ext cx="8281850" cy="6035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4400" dirty="0" smtClean="0"/>
              <a:t>How much is too much? What is the government’s role?</a:t>
            </a:r>
          </a:p>
          <a:p>
            <a:pPr algn="ctr"/>
            <a:endParaRPr lang="en-US" altLang="en-US" sz="4400" dirty="0"/>
          </a:p>
          <a:p>
            <a:pPr marL="0" indent="0" algn="ctr">
              <a:buNone/>
            </a:pPr>
            <a:r>
              <a:rPr lang="en-US" altLang="en-US" sz="4400" dirty="0" smtClean="0"/>
              <a:t>Share with your table your answer about which government programs you think we need/don’t need.</a:t>
            </a:r>
          </a:p>
          <a:p>
            <a:endParaRPr lang="en-US" altLang="en-US" sz="4000" dirty="0" smtClean="0"/>
          </a:p>
          <a:p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6077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74320" y="-92073"/>
            <a:ext cx="8556171" cy="1058726"/>
          </a:xfrm>
        </p:spPr>
        <p:txBody>
          <a:bodyPr>
            <a:normAutofit/>
          </a:bodyPr>
          <a:lstStyle/>
          <a:p>
            <a:pPr algn="ctr"/>
            <a:r>
              <a:rPr lang="en-US" altLang="en-US" sz="4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Review!!</a:t>
            </a:r>
            <a:endParaRPr lang="en-US" altLang="en-US" sz="48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idx="1"/>
          </p:nvPr>
        </p:nvSpPr>
        <p:spPr>
          <a:xfrm>
            <a:off x="274320" y="822960"/>
            <a:ext cx="8595360" cy="6035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dirty="0">
                <a:hlinkClick r:id="rId2"/>
              </a:rPr>
              <a:t>https://play.kahoot.it/#/</a:t>
            </a:r>
            <a:r>
              <a:rPr lang="en-US" altLang="en-US" dirty="0" smtClean="0">
                <a:hlinkClick r:id="rId2"/>
              </a:rPr>
              <a:t>k/a81e7398-22ac-4ccc-a8be-19b6db725cd9</a:t>
            </a:r>
            <a:endParaRPr lang="en-US" altLang="en-US" dirty="0" smtClean="0"/>
          </a:p>
          <a:p>
            <a:endParaRPr lang="en-US" altLang="en-US" sz="4000" dirty="0" smtClean="0"/>
          </a:p>
          <a:p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52032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>
          <a:xfrm>
            <a:off x="504825" y="0"/>
            <a:ext cx="680085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b="1" dirty="0" smtClean="0">
                <a:solidFill>
                  <a:srgbClr val="002F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April </a:t>
            </a:r>
            <a:r>
              <a:rPr lang="en-US" altLang="en-US" b="1" dirty="0" smtClean="0">
                <a:solidFill>
                  <a:srgbClr val="002F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19, </a:t>
            </a:r>
            <a:r>
              <a:rPr lang="en-US" altLang="en-US" b="1" dirty="0" smtClean="0">
                <a:solidFill>
                  <a:srgbClr val="002F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22263" y="838200"/>
            <a:ext cx="4240212" cy="5600700"/>
          </a:xfrm>
        </p:spPr>
        <p:txBody>
          <a:bodyPr>
            <a:normAutofit/>
          </a:bodyPr>
          <a:lstStyle/>
          <a:p>
            <a:pPr marL="82294" indent="0">
              <a:buFont typeface="Arial" panose="020B0604020202020204" pitchFamily="34" charset="0"/>
              <a:buNone/>
              <a:defRPr/>
            </a:pPr>
            <a:r>
              <a:rPr lang="en" sz="2800" b="1" u="sng" dirty="0" smtClean="0">
                <a:latin typeface="Georgia"/>
                <a:ea typeface="Georgia"/>
                <a:cs typeface="Georgia"/>
                <a:sym typeface="Georgia"/>
              </a:rPr>
              <a:t>Take </a:t>
            </a:r>
            <a:r>
              <a:rPr lang="en" sz="2800" b="1" u="sng" dirty="0">
                <a:latin typeface="Georgia"/>
                <a:ea typeface="Georgia"/>
                <a:cs typeface="Georgia"/>
                <a:sym typeface="Georgia"/>
              </a:rPr>
              <a:t>out</a:t>
            </a:r>
            <a:r>
              <a:rPr lang="en" sz="2800" b="1" dirty="0">
                <a:latin typeface="Georgia"/>
                <a:ea typeface="Georgia"/>
                <a:cs typeface="Georgia"/>
                <a:sym typeface="Georgia"/>
              </a:rPr>
              <a:t>: </a:t>
            </a:r>
          </a:p>
          <a:p>
            <a:pPr marL="82294" indent="0">
              <a:buFont typeface="Arial" panose="020B0604020202020204" pitchFamily="34" charset="0"/>
              <a:buNone/>
              <a:defRPr/>
            </a:pPr>
            <a:r>
              <a:rPr lang="en-US" sz="2800" b="1" dirty="0" smtClean="0">
                <a:latin typeface="Georgia" panose="02040502050405020303" pitchFamily="18" charset="0"/>
              </a:rPr>
              <a:t>Notes</a:t>
            </a:r>
            <a:endParaRPr lang="en-US" sz="2800" b="1" dirty="0">
              <a:latin typeface="Georgia" panose="02040502050405020303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" sz="1000" b="1" dirty="0">
              <a:solidFill>
                <a:schemeClr val="bg2">
                  <a:lumMod val="10000"/>
                  <a:lumOff val="90000"/>
                </a:schemeClr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" sz="2800" b="1" u="sng" dirty="0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Agenda</a:t>
            </a:r>
            <a:r>
              <a:rPr lang="en" sz="2800" b="1" dirty="0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" sz="2800" b="1" dirty="0" smtClean="0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LBJ’s Great Society</a:t>
            </a:r>
            <a:endParaRPr lang="en" sz="2800" b="1" dirty="0">
              <a:solidFill>
                <a:srgbClr val="00206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" sz="2800" b="1" dirty="0">
              <a:solidFill>
                <a:srgbClr val="00206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" sz="2800" b="1" u="sng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Georgia"/>
                <a:cs typeface="Georgia"/>
                <a:sym typeface="Georgia"/>
              </a:rPr>
              <a:t>Skills: </a:t>
            </a:r>
            <a:endParaRPr lang="en" sz="2800" b="1" u="sng" dirty="0" smtClean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  <a:ea typeface="Georgia"/>
              <a:cs typeface="Georgia"/>
              <a:sym typeface="Georgia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" sz="900" b="1" u="sng" dirty="0">
              <a:solidFill>
                <a:schemeClr val="bg2">
                  <a:lumMod val="10000"/>
                  <a:lumOff val="90000"/>
                </a:schemeClr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225925" y="358775"/>
            <a:ext cx="4826000" cy="6369050"/>
          </a:xfrm>
        </p:spPr>
        <p:txBody>
          <a:bodyPr>
            <a:noAutofit/>
          </a:bodyPr>
          <a:lstStyle/>
          <a:p>
            <a:pPr marL="82294" indent="0">
              <a:buFont typeface="Arial" panose="020B0604020202020204" pitchFamily="34" charset="0"/>
              <a:buNone/>
              <a:defRPr/>
            </a:pPr>
            <a:r>
              <a:rPr lang="en" b="1" u="sng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Georgia"/>
                <a:cs typeface="Georgia"/>
                <a:sym typeface="Georgia"/>
              </a:rPr>
              <a:t>Learning Target (I can…)</a:t>
            </a:r>
            <a:r>
              <a:rPr lang="en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Georgia"/>
                <a:cs typeface="Georgia"/>
                <a:sym typeface="Georgia"/>
              </a:rPr>
              <a:t>:</a:t>
            </a:r>
            <a:endParaRPr lang="en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  <a:ea typeface="Georgia"/>
              <a:cs typeface="Georgia"/>
              <a:sym typeface="Georgia"/>
            </a:endParaRPr>
          </a:p>
          <a:p>
            <a:pPr>
              <a:defRPr/>
            </a:pPr>
            <a:r>
              <a:rPr lang="en-US" b="1" dirty="0" smtClean="0">
                <a:latin typeface="Georgia" panose="02040502050405020303" pitchFamily="18" charset="0"/>
                <a:ea typeface="Georgia"/>
                <a:cs typeface="Georgia"/>
                <a:sym typeface="Georgia"/>
              </a:rPr>
              <a:t>Explain the key features of the Great Society</a:t>
            </a:r>
            <a:endParaRPr lang="en" b="1" dirty="0" smtClean="0">
              <a:latin typeface="Georgia" panose="02040502050405020303" pitchFamily="18" charset="0"/>
              <a:ea typeface="Georgia"/>
              <a:cs typeface="Georgia"/>
              <a:sym typeface="Georgia"/>
            </a:endParaRPr>
          </a:p>
          <a:p>
            <a:pPr marL="82294" indent="0">
              <a:buFont typeface="Arial" panose="020B0604020202020204" pitchFamily="34" charset="0"/>
              <a:buNone/>
              <a:defRPr/>
            </a:pPr>
            <a:endParaRPr lang="en" sz="788" b="1" dirty="0">
              <a:solidFill>
                <a:schemeClr val="bg2">
                  <a:lumMod val="10000"/>
                  <a:lumOff val="90000"/>
                </a:schemeClr>
              </a:solidFill>
              <a:latin typeface="Georgia" panose="02040502050405020303" pitchFamily="18" charset="0"/>
              <a:ea typeface="Georgia"/>
              <a:cs typeface="Georgia"/>
              <a:sym typeface="Georgia"/>
            </a:endParaRPr>
          </a:p>
          <a:p>
            <a:pPr marL="82294" indent="0">
              <a:buFont typeface="Arial" panose="020B0604020202020204" pitchFamily="34" charset="0"/>
              <a:buNone/>
              <a:defRPr/>
            </a:pPr>
            <a:r>
              <a:rPr lang="en" b="1" u="sng" dirty="0" smtClean="0">
                <a:solidFill>
                  <a:srgbClr val="FF0000"/>
                </a:solidFill>
                <a:latin typeface="Georgia" panose="02040502050405020303" pitchFamily="18" charset="0"/>
                <a:ea typeface="Georgia"/>
                <a:cs typeface="Georgia"/>
                <a:sym typeface="Georgia"/>
              </a:rPr>
              <a:t>Upcoming Dates</a:t>
            </a:r>
          </a:p>
          <a:p>
            <a:pPr marL="82294" indent="0">
              <a:buFont typeface="Arial" panose="020B0604020202020204" pitchFamily="34" charset="0"/>
              <a:buNone/>
              <a:defRPr/>
            </a:pPr>
            <a:r>
              <a:rPr lang="en" b="1" dirty="0" smtClean="0">
                <a:solidFill>
                  <a:srgbClr val="FF0000"/>
                </a:solidFill>
                <a:latin typeface="Georgia" panose="02040502050405020303" pitchFamily="18" charset="0"/>
                <a:ea typeface="Georgia"/>
                <a:cs typeface="Georgia"/>
                <a:sym typeface="Georgia"/>
              </a:rPr>
              <a:t>4/20</a:t>
            </a:r>
            <a:r>
              <a:rPr lang="en" b="1" dirty="0" smtClean="0">
                <a:solidFill>
                  <a:srgbClr val="FF0000"/>
                </a:solidFill>
                <a:latin typeface="Georgia" panose="02040502050405020303" pitchFamily="18" charset="0"/>
                <a:ea typeface="Georgia"/>
                <a:cs typeface="Georgia"/>
                <a:sym typeface="Georgia"/>
              </a:rPr>
              <a:t>: </a:t>
            </a:r>
            <a:r>
              <a:rPr lang="en" b="1" dirty="0" smtClean="0">
                <a:latin typeface="Georgia" panose="02040502050405020303" pitchFamily="18" charset="0"/>
                <a:ea typeface="Georgia"/>
                <a:cs typeface="Georgia"/>
                <a:sym typeface="Georgia"/>
              </a:rPr>
              <a:t>LBJ Great Society chart</a:t>
            </a:r>
          </a:p>
          <a:p>
            <a:pPr marL="82294" indent="0"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4/20: </a:t>
            </a:r>
            <a:r>
              <a:rPr lang="en-US" b="1" dirty="0" smtClean="0">
                <a:latin typeface="Georgia" panose="02040502050405020303" pitchFamily="18" charset="0"/>
              </a:rPr>
              <a:t>JFK-LBJ Quiz and warm-ups due</a:t>
            </a:r>
            <a:endParaRPr lang="en-US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8955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-105136"/>
            <a:ext cx="7886700" cy="1058726"/>
          </a:xfrm>
        </p:spPr>
        <p:txBody>
          <a:bodyPr>
            <a:normAutofit/>
          </a:bodyPr>
          <a:lstStyle/>
          <a:p>
            <a:r>
              <a:rPr lang="en-US" altLang="en-US" sz="5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Election of 1964</a:t>
            </a:r>
            <a:endParaRPr lang="en-US" altLang="en-US" sz="54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idx="1"/>
          </p:nvPr>
        </p:nvSpPr>
        <p:spPr>
          <a:xfrm>
            <a:off x="274320" y="953590"/>
            <a:ext cx="5760720" cy="5590901"/>
          </a:xfrm>
        </p:spPr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FF0000"/>
                </a:solidFill>
              </a:rPr>
              <a:t>Lyndon B. Johnson v. Barry Goldwater</a:t>
            </a:r>
          </a:p>
          <a:p>
            <a:r>
              <a:rPr lang="en-US" altLang="en-US" sz="4000" dirty="0" smtClean="0"/>
              <a:t>LBJ wants to continue what JFK started</a:t>
            </a:r>
          </a:p>
          <a:p>
            <a:r>
              <a:rPr lang="en-US" altLang="en-US" sz="4000" dirty="0" smtClean="0"/>
              <a:t>Goldwater almost extreme conservative</a:t>
            </a:r>
          </a:p>
          <a:p>
            <a:pPr lvl="1"/>
            <a:r>
              <a:rPr lang="en-US" altLang="en-US" sz="3600" dirty="0" smtClean="0"/>
              <a:t>No government regulation</a:t>
            </a:r>
          </a:p>
          <a:p>
            <a:pPr lvl="1"/>
            <a:r>
              <a:rPr lang="en-US" altLang="en-US" sz="3600" dirty="0" smtClean="0"/>
              <a:t>Focus on defense</a:t>
            </a:r>
          </a:p>
          <a:p>
            <a:pPr marL="457200" lvl="1" indent="0">
              <a:buNone/>
            </a:pPr>
            <a:r>
              <a:rPr lang="en-US" altLang="en-US" sz="1800" dirty="0">
                <a:hlinkClick r:id="rId2"/>
              </a:rPr>
              <a:t>https://</a:t>
            </a:r>
            <a:r>
              <a:rPr lang="en-US" altLang="en-US" sz="1800" dirty="0" smtClean="0">
                <a:hlinkClick r:id="rId2"/>
              </a:rPr>
              <a:t>youtu.be/dDTBnsqxZ3k</a:t>
            </a:r>
            <a:r>
              <a:rPr lang="en-US" altLang="en-US" sz="1800" dirty="0" smtClean="0"/>
              <a:t> </a:t>
            </a:r>
          </a:p>
        </p:txBody>
      </p:sp>
      <p:pic>
        <p:nvPicPr>
          <p:cNvPr id="1026" name="Picture 2" descr="Image result for LBJ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813" y="424227"/>
            <a:ext cx="2290170" cy="3043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148" y="3749040"/>
            <a:ext cx="28575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6286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-105136"/>
            <a:ext cx="7886700" cy="1058726"/>
          </a:xfrm>
        </p:spPr>
        <p:txBody>
          <a:bodyPr>
            <a:normAutofit/>
          </a:bodyPr>
          <a:lstStyle/>
          <a:p>
            <a:r>
              <a:rPr lang="en-US" altLang="en-US" sz="5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Election of 1964</a:t>
            </a:r>
            <a:endParaRPr lang="en-US" altLang="en-US" sz="54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idx="1"/>
          </p:nvPr>
        </p:nvSpPr>
        <p:spPr>
          <a:xfrm>
            <a:off x="274320" y="953590"/>
            <a:ext cx="6061166" cy="5590901"/>
          </a:xfrm>
        </p:spPr>
        <p:txBody>
          <a:bodyPr>
            <a:normAutofit/>
          </a:bodyPr>
          <a:lstStyle/>
          <a:p>
            <a:r>
              <a:rPr lang="en-US" altLang="en-US" sz="5400" b="1" dirty="0" smtClean="0">
                <a:solidFill>
                  <a:srgbClr val="FF0000"/>
                </a:solidFill>
              </a:rPr>
              <a:t>LBJ wins by a landslide!</a:t>
            </a:r>
          </a:p>
          <a:p>
            <a:pPr lvl="1"/>
            <a:r>
              <a:rPr lang="en-US" altLang="en-US" sz="4400" b="1" dirty="0" smtClean="0"/>
              <a:t>Widest margin to that point</a:t>
            </a:r>
            <a:endParaRPr lang="en-US" altLang="en-US" sz="4400" dirty="0" smtClean="0"/>
          </a:p>
        </p:txBody>
      </p:sp>
      <p:pic>
        <p:nvPicPr>
          <p:cNvPr id="1026" name="Picture 2" descr="Image result for LB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806" y="424227"/>
            <a:ext cx="2290170" cy="3043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435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-105136"/>
            <a:ext cx="7886700" cy="1058726"/>
          </a:xfrm>
        </p:spPr>
        <p:txBody>
          <a:bodyPr>
            <a:normAutofit/>
          </a:bodyPr>
          <a:lstStyle/>
          <a:p>
            <a:r>
              <a:rPr lang="en-US" altLang="en-US" sz="5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 Society</a:t>
            </a:r>
            <a:endParaRPr lang="en-US" altLang="en-US" sz="54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idx="1"/>
          </p:nvPr>
        </p:nvSpPr>
        <p:spPr>
          <a:xfrm>
            <a:off x="274320" y="953590"/>
            <a:ext cx="6061166" cy="5590901"/>
          </a:xfrm>
        </p:spPr>
        <p:txBody>
          <a:bodyPr>
            <a:normAutofit/>
          </a:bodyPr>
          <a:lstStyle/>
          <a:p>
            <a:r>
              <a:rPr lang="en-US" altLang="en-US" sz="5400" b="1" dirty="0" smtClean="0">
                <a:solidFill>
                  <a:srgbClr val="FF0000"/>
                </a:solidFill>
              </a:rPr>
              <a:t>Focus on ending poverty and racial injustice</a:t>
            </a:r>
            <a:endParaRPr lang="en-US" altLang="en-US" sz="4400" dirty="0" smtClean="0"/>
          </a:p>
        </p:txBody>
      </p:sp>
      <p:pic>
        <p:nvPicPr>
          <p:cNvPr id="1026" name="Picture 2" descr="Image result for LB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806" y="424227"/>
            <a:ext cx="2290170" cy="3043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0854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-1" y="-105136"/>
            <a:ext cx="8556171" cy="1058726"/>
          </a:xfrm>
        </p:spPr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 Society – getting it done</a:t>
            </a:r>
            <a:endParaRPr lang="en-US" altLang="en-US" sz="4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idx="1"/>
          </p:nvPr>
        </p:nvSpPr>
        <p:spPr>
          <a:xfrm>
            <a:off x="274320" y="822960"/>
            <a:ext cx="8281850" cy="5721531"/>
          </a:xfrm>
        </p:spPr>
        <p:txBody>
          <a:bodyPr>
            <a:normAutofit/>
          </a:bodyPr>
          <a:lstStyle/>
          <a:p>
            <a:r>
              <a:rPr lang="en-US" altLang="en-US" sz="4000" dirty="0" smtClean="0"/>
              <a:t>LBJ very good and getting what he wanted from Congress</a:t>
            </a:r>
          </a:p>
          <a:p>
            <a:r>
              <a:rPr lang="en-US" altLang="en-US" sz="4000" b="1" dirty="0" smtClean="0">
                <a:solidFill>
                  <a:srgbClr val="FF0000"/>
                </a:solidFill>
              </a:rPr>
              <a:t>Economic Opportunity Act: </a:t>
            </a:r>
            <a:r>
              <a:rPr lang="en-US" altLang="en-US" sz="4000" dirty="0" smtClean="0"/>
              <a:t>anti-poverty programs; Office of Economic Opportunity</a:t>
            </a:r>
          </a:p>
          <a:p>
            <a:r>
              <a:rPr lang="en-US" altLang="en-US" sz="4000" b="1" dirty="0" smtClean="0"/>
              <a:t>Job Corps: </a:t>
            </a:r>
            <a:r>
              <a:rPr lang="en-US" altLang="en-US" sz="4000" dirty="0" smtClean="0"/>
              <a:t>job skills to disadvantaged youth</a:t>
            </a:r>
          </a:p>
          <a:p>
            <a:r>
              <a:rPr lang="en-US" altLang="en-US" sz="4000" b="1" dirty="0" smtClean="0"/>
              <a:t>Head Start: </a:t>
            </a:r>
            <a:r>
              <a:rPr lang="en-US" altLang="en-US" sz="4000" dirty="0" smtClean="0"/>
              <a:t>low-income preschool</a:t>
            </a:r>
          </a:p>
          <a:p>
            <a:pPr marL="0" indent="0">
              <a:buNone/>
            </a:pP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7360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-1" y="-105136"/>
            <a:ext cx="8556171" cy="1058726"/>
          </a:xfrm>
        </p:spPr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 Society – getting it done</a:t>
            </a:r>
            <a:endParaRPr lang="en-US" altLang="en-US" sz="4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idx="1"/>
          </p:nvPr>
        </p:nvSpPr>
        <p:spPr>
          <a:xfrm>
            <a:off x="274320" y="822960"/>
            <a:ext cx="8281850" cy="5721531"/>
          </a:xfrm>
        </p:spPr>
        <p:txBody>
          <a:bodyPr>
            <a:normAutofit/>
          </a:bodyPr>
          <a:lstStyle/>
          <a:p>
            <a:r>
              <a:rPr lang="en-US" altLang="en-US" sz="4000" b="1" dirty="0" smtClean="0"/>
              <a:t>VISTA: </a:t>
            </a:r>
            <a:r>
              <a:rPr lang="en-US" altLang="en-US" sz="4000" dirty="0" smtClean="0"/>
              <a:t>job training/education to poor communities; basically domestic Peace Corps</a:t>
            </a:r>
          </a:p>
          <a:p>
            <a:r>
              <a:rPr lang="en-US" altLang="en-US" sz="4000" b="1" dirty="0" smtClean="0"/>
              <a:t>Housing and Urban Development: </a:t>
            </a:r>
            <a:r>
              <a:rPr lang="en-US" altLang="en-US" sz="4000" dirty="0" smtClean="0"/>
              <a:t>revitalizing urban neighborhoods</a:t>
            </a:r>
          </a:p>
          <a:p>
            <a:r>
              <a:rPr lang="en-US" altLang="en-US" sz="4000" b="1" dirty="0" smtClean="0">
                <a:solidFill>
                  <a:srgbClr val="FF0000"/>
                </a:solidFill>
              </a:rPr>
              <a:t>Medicare/Medicaid: </a:t>
            </a:r>
            <a:r>
              <a:rPr lang="en-US" altLang="en-US" sz="4000" dirty="0" smtClean="0"/>
              <a:t>healthcare coverage for elderly and low-income</a:t>
            </a:r>
          </a:p>
          <a:p>
            <a:r>
              <a:rPr lang="en-US" altLang="en-US" sz="4000" dirty="0" smtClean="0"/>
              <a:t>Also provided federal </a:t>
            </a:r>
            <a:r>
              <a:rPr lang="en-US" altLang="en-US" sz="4000" b="1" dirty="0" smtClean="0"/>
              <a:t>funding for education and the arts/humanities</a:t>
            </a:r>
          </a:p>
          <a:p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0297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-1" y="-105136"/>
            <a:ext cx="8556171" cy="1058726"/>
          </a:xfrm>
        </p:spPr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 Society – getting it done</a:t>
            </a:r>
            <a:endParaRPr lang="en-US" altLang="en-US" sz="4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idx="1"/>
          </p:nvPr>
        </p:nvSpPr>
        <p:spPr>
          <a:xfrm>
            <a:off x="274320" y="653144"/>
            <a:ext cx="8281850" cy="5891348"/>
          </a:xfrm>
        </p:spPr>
        <p:txBody>
          <a:bodyPr>
            <a:normAutofit lnSpcReduction="10000"/>
          </a:bodyPr>
          <a:lstStyle/>
          <a:p>
            <a:r>
              <a:rPr lang="en-US" altLang="en-US" sz="4000" b="1" dirty="0" smtClean="0">
                <a:solidFill>
                  <a:srgbClr val="FF0000"/>
                </a:solidFill>
              </a:rPr>
              <a:t>Public Broadcasting Act: </a:t>
            </a:r>
            <a:r>
              <a:rPr lang="en-US" altLang="en-US" sz="4000" dirty="0" smtClean="0">
                <a:solidFill>
                  <a:srgbClr val="FF0000"/>
                </a:solidFill>
              </a:rPr>
              <a:t> </a:t>
            </a:r>
            <a:r>
              <a:rPr lang="en-US" altLang="en-US" sz="4000" dirty="0" smtClean="0"/>
              <a:t>TV/radio; Sesame street!</a:t>
            </a:r>
          </a:p>
          <a:p>
            <a:endParaRPr lang="en-US" altLang="en-US" sz="4000" b="1" dirty="0" smtClean="0">
              <a:solidFill>
                <a:srgbClr val="FF0000"/>
              </a:solidFill>
            </a:endParaRPr>
          </a:p>
          <a:p>
            <a:endParaRPr lang="en-US" altLang="en-US" sz="4000" b="1" dirty="0" smtClean="0">
              <a:solidFill>
                <a:srgbClr val="FF0000"/>
              </a:solidFill>
            </a:endParaRPr>
          </a:p>
          <a:p>
            <a:endParaRPr lang="en-US" altLang="en-US" sz="4000" b="1" dirty="0">
              <a:solidFill>
                <a:srgbClr val="FF0000"/>
              </a:solidFill>
            </a:endParaRPr>
          </a:p>
          <a:p>
            <a:r>
              <a:rPr lang="en-US" altLang="en-US" sz="4000" b="1" dirty="0" smtClean="0">
                <a:solidFill>
                  <a:srgbClr val="FF0000"/>
                </a:solidFill>
              </a:rPr>
              <a:t>Immigration Act of 1965: </a:t>
            </a:r>
            <a:r>
              <a:rPr lang="en-US" altLang="en-US" sz="4000" dirty="0" smtClean="0">
                <a:solidFill>
                  <a:srgbClr val="FF0000"/>
                </a:solidFill>
              </a:rPr>
              <a:t> </a:t>
            </a:r>
            <a:r>
              <a:rPr lang="en-US" altLang="en-US" sz="4000" dirty="0" smtClean="0"/>
              <a:t>eliminated nationality quotas; quadrupled immigration </a:t>
            </a:r>
          </a:p>
          <a:p>
            <a:r>
              <a:rPr lang="en-US" altLang="en-US" sz="4000" b="1" dirty="0" smtClean="0"/>
              <a:t>Also instituted emission standard and 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seat belt requirements </a:t>
            </a:r>
            <a:r>
              <a:rPr lang="en-US" altLang="en-US" sz="4000" b="1" dirty="0" smtClean="0"/>
              <a:t>for cars</a:t>
            </a:r>
          </a:p>
          <a:p>
            <a:endParaRPr lang="en-US" altLang="en-US" sz="3200" dirty="0" smtClean="0"/>
          </a:p>
        </p:txBody>
      </p:sp>
      <p:pic>
        <p:nvPicPr>
          <p:cNvPr id="9218" name="Picture 2" descr="Image result for el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273" y="1246233"/>
            <a:ext cx="3346972" cy="224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891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-1" y="-105136"/>
            <a:ext cx="8556171" cy="1058726"/>
          </a:xfrm>
        </p:spPr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 Society – the debate</a:t>
            </a:r>
            <a:endParaRPr lang="en-US" altLang="en-US" sz="4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idx="1"/>
          </p:nvPr>
        </p:nvSpPr>
        <p:spPr>
          <a:xfrm>
            <a:off x="274320" y="822960"/>
            <a:ext cx="8281850" cy="5721531"/>
          </a:xfrm>
        </p:spPr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FF0000"/>
                </a:solidFill>
              </a:rPr>
              <a:t>What is the government’s role?</a:t>
            </a:r>
          </a:p>
          <a:p>
            <a:pPr lvl="1"/>
            <a:r>
              <a:rPr lang="en-US" altLang="en-US" sz="3600" b="1" dirty="0" smtClean="0"/>
              <a:t>How much government regulation is too much?</a:t>
            </a:r>
          </a:p>
          <a:p>
            <a:r>
              <a:rPr lang="en-US" altLang="en-US" sz="4000" dirty="0" smtClean="0"/>
              <a:t>Left: Many great society programs were underfunded </a:t>
            </a:r>
            <a:r>
              <a:rPr lang="en-US" altLang="en-US" sz="4000" b="1" dirty="0" smtClean="0"/>
              <a:t>(lots of regulation, not enough money to implement it)</a:t>
            </a:r>
          </a:p>
          <a:p>
            <a:r>
              <a:rPr lang="en-US" altLang="en-US" sz="4000" dirty="0" smtClean="0"/>
              <a:t>Right argued it was too expensive</a:t>
            </a:r>
          </a:p>
          <a:p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8158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390</Words>
  <Application>Microsoft Office PowerPoint</Application>
  <PresentationFormat>On-screen Show (4:3)</PresentationFormat>
  <Paragraphs>66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Georgia</vt:lpstr>
      <vt:lpstr>Times New Roman</vt:lpstr>
      <vt:lpstr>Office Theme</vt:lpstr>
      <vt:lpstr>Warm Up 4/19 (#5)</vt:lpstr>
      <vt:lpstr>April 19, 2018</vt:lpstr>
      <vt:lpstr>Election of 1964</vt:lpstr>
      <vt:lpstr>Election of 1964</vt:lpstr>
      <vt:lpstr>Great Society</vt:lpstr>
      <vt:lpstr>Great Society – getting it done</vt:lpstr>
      <vt:lpstr>Great Society – getting it done</vt:lpstr>
      <vt:lpstr>Great Society – getting it done</vt:lpstr>
      <vt:lpstr>Great Society – the debate</vt:lpstr>
      <vt:lpstr>Warren Court</vt:lpstr>
      <vt:lpstr>Warren Court</vt:lpstr>
      <vt:lpstr>Government Regulation</vt:lpstr>
      <vt:lpstr>Let’s Review!!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4/19 (#5)</dc:title>
  <dc:creator>Santos, Megan    SHS - Staff</dc:creator>
  <cp:lastModifiedBy>Santos, Megan    SHS - Staff</cp:lastModifiedBy>
  <cp:revision>10</cp:revision>
  <dcterms:created xsi:type="dcterms:W3CDTF">2018-04-19T03:23:55Z</dcterms:created>
  <dcterms:modified xsi:type="dcterms:W3CDTF">2018-04-19T04:34:17Z</dcterms:modified>
</cp:coreProperties>
</file>