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7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8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4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5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8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8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8DE4-A4E5-4B61-9B8C-86F0CBC428C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2E3B-930B-4E0C-AB57-5B15D80D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6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OlPsUbAHJ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Rnq1NpHdmw?t=5m9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4300" y="-719137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Warm Up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1900" y="2738438"/>
            <a:ext cx="9639300" cy="2405062"/>
          </a:xfrm>
        </p:spPr>
        <p:txBody>
          <a:bodyPr>
            <a:noAutofit/>
          </a:bodyPr>
          <a:lstStyle/>
          <a:p>
            <a:r>
              <a:rPr lang="en-US" sz="4400" dirty="0" smtClean="0"/>
              <a:t>Where do you get your news?</a:t>
            </a:r>
          </a:p>
          <a:p>
            <a:endParaRPr lang="en-US" sz="4400" dirty="0" smtClean="0"/>
          </a:p>
          <a:p>
            <a:r>
              <a:rPr lang="en-US" sz="4400" dirty="0" smtClean="0"/>
              <a:t>How credible do you think most of the news is and why?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0856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.s.c.a.p.e. junk new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79"/>
          <a:stretch/>
        </p:blipFill>
        <p:spPr bwMode="auto">
          <a:xfrm>
            <a:off x="352020" y="1985554"/>
            <a:ext cx="11568001" cy="442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How Do We Do It?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2157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How Do We Do It?</a:t>
            </a:r>
            <a:endParaRPr lang="en-US" sz="8000" dirty="0"/>
          </a:p>
        </p:txBody>
      </p:sp>
      <p:pic>
        <p:nvPicPr>
          <p:cNvPr id="3076" name="Picture 4" descr="https://newseumed.org/wp-content/uploads/2017/05/NEWSEUM_SHARE-WORTHY_Infograph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805" y="13672"/>
            <a:ext cx="4578620" cy="684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6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Resources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Allsides.com</a:t>
            </a:r>
          </a:p>
          <a:p>
            <a:r>
              <a:rPr lang="en-US" sz="4000" dirty="0" smtClean="0"/>
              <a:t>Factcheck.org</a:t>
            </a:r>
          </a:p>
          <a:p>
            <a:r>
              <a:rPr lang="en-US" sz="4000" dirty="0" smtClean="0"/>
              <a:t>Politifact.com</a:t>
            </a:r>
          </a:p>
          <a:p>
            <a:r>
              <a:rPr lang="en-US" sz="4000" dirty="0" smtClean="0"/>
              <a:t>Sunlight Foundation</a:t>
            </a:r>
          </a:p>
          <a:p>
            <a:r>
              <a:rPr lang="en-US" sz="4000" dirty="0" smtClean="0"/>
              <a:t>Opensecrets.org</a:t>
            </a:r>
          </a:p>
          <a:p>
            <a:r>
              <a:rPr lang="en-US" sz="4000" dirty="0" smtClean="0"/>
              <a:t>Snopes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71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Credible News Sources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4269377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Politico.com</a:t>
            </a:r>
          </a:p>
          <a:p>
            <a:r>
              <a:rPr lang="en-US" sz="4000" dirty="0" smtClean="0"/>
              <a:t>Associated Press</a:t>
            </a:r>
          </a:p>
          <a:p>
            <a:r>
              <a:rPr lang="en-US" sz="4000" dirty="0" smtClean="0"/>
              <a:t>New York Times</a:t>
            </a:r>
          </a:p>
          <a:p>
            <a:r>
              <a:rPr lang="en-US" sz="4000" dirty="0" smtClean="0"/>
              <a:t>CNN</a:t>
            </a:r>
          </a:p>
          <a:p>
            <a:r>
              <a:rPr lang="en-US" sz="4000" dirty="0" smtClean="0"/>
              <a:t>USA Today</a:t>
            </a:r>
          </a:p>
          <a:p>
            <a:r>
              <a:rPr lang="en-US" sz="4000" dirty="0" smtClean="0"/>
              <a:t>BBC</a:t>
            </a:r>
          </a:p>
          <a:p>
            <a:r>
              <a:rPr lang="en-US" sz="4000" dirty="0" smtClean="0"/>
              <a:t>Reuters</a:t>
            </a:r>
            <a:endParaRPr lang="en-US" sz="4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437811" y="1825625"/>
            <a:ext cx="42693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Heavily Biased</a:t>
            </a:r>
          </a:p>
          <a:p>
            <a:pPr lvl="1"/>
            <a:r>
              <a:rPr lang="en-US" sz="3600" dirty="0" smtClean="0"/>
              <a:t>MSNBC</a:t>
            </a:r>
          </a:p>
          <a:p>
            <a:pPr lvl="1"/>
            <a:r>
              <a:rPr lang="en-US" sz="3600" dirty="0" smtClean="0"/>
              <a:t>Fox News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41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Off Limits Sources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 smtClean="0"/>
              <a:t>Infowars</a:t>
            </a:r>
            <a:endParaRPr lang="en-US" sz="4000" dirty="0" smtClean="0"/>
          </a:p>
          <a:p>
            <a:r>
              <a:rPr lang="en-US" sz="4000" dirty="0" smtClean="0"/>
              <a:t>Daily Kos</a:t>
            </a:r>
          </a:p>
          <a:p>
            <a:r>
              <a:rPr lang="en-US" sz="4000" dirty="0" smtClean="0"/>
              <a:t>Breitbart</a:t>
            </a:r>
          </a:p>
          <a:p>
            <a:r>
              <a:rPr lang="en-US" sz="4000" dirty="0" smtClean="0"/>
              <a:t>Huffington Post</a:t>
            </a:r>
          </a:p>
          <a:p>
            <a:r>
              <a:rPr lang="en-US" sz="4000" dirty="0" smtClean="0"/>
              <a:t>Salon</a:t>
            </a:r>
          </a:p>
          <a:p>
            <a:r>
              <a:rPr lang="en-US" sz="4000" dirty="0" smtClean="0"/>
              <a:t>Anything that reports more celebrity news than current events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367451" y="1825625"/>
            <a:ext cx="3339737" cy="2615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The Blaze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06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Homework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and print a news article (preferable a credible source but your choice)</a:t>
            </a:r>
          </a:p>
          <a:p>
            <a:r>
              <a:rPr lang="en-US" dirty="0" smtClean="0"/>
              <a:t>Must be about a current event or world/national issue</a:t>
            </a:r>
          </a:p>
          <a:p>
            <a:r>
              <a:rPr lang="en-US" dirty="0" smtClean="0"/>
              <a:t>Bring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What is News?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Turn and discuss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62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Assessing the News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Why is it important?</a:t>
            </a:r>
          </a:p>
          <a:p>
            <a:r>
              <a:rPr lang="en-US" sz="4800" dirty="0" smtClean="0"/>
              <a:t>Why can’t we just trust what we read/hear?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750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News vs. Entertainment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Truth vs. Ratings</a:t>
            </a: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480559" y="3662346"/>
            <a:ext cx="4394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youtu.be/HOlPsUbAHJo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02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Misrepresentation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it sounds too good too be true… it probably is.</a:t>
            </a:r>
          </a:p>
          <a:p>
            <a:r>
              <a:rPr lang="en-US" sz="3200" dirty="0" smtClean="0"/>
              <a:t>Sensationalist claims hidden behind credible jargon</a:t>
            </a:r>
          </a:p>
          <a:p>
            <a:pPr lvl="1"/>
            <a:r>
              <a:rPr lang="en-US" sz="2800" dirty="0" smtClean="0"/>
              <a:t>A new study shows…</a:t>
            </a:r>
          </a:p>
          <a:p>
            <a:pPr lvl="1"/>
            <a:r>
              <a:rPr lang="en-US" sz="2800" dirty="0" smtClean="0"/>
              <a:t>Experts are saying…</a:t>
            </a:r>
          </a:p>
          <a:p>
            <a:r>
              <a:rPr lang="en-US" sz="3200" dirty="0" smtClean="0"/>
              <a:t>Facts taken out of context</a:t>
            </a:r>
            <a:endParaRPr lang="en-US" sz="3200" dirty="0"/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youtu.be/0Rnq1NpHdmw?t=5m9s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725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Media Bias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Feel </a:t>
            </a:r>
            <a:r>
              <a:rPr lang="en-US" sz="4400" dirty="0"/>
              <a:t>or show inclination or prejudice for or against someone or something</a:t>
            </a:r>
            <a:r>
              <a:rPr lang="en-US" sz="4400" dirty="0" smtClean="0"/>
              <a:t>.</a:t>
            </a:r>
          </a:p>
          <a:p>
            <a:pPr lvl="1"/>
            <a:r>
              <a:rPr lang="en-US" sz="3600" dirty="0" smtClean="0"/>
              <a:t>Generally leans either right or left (Conservative or Liberal)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59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Media Bias Examples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Omission</a:t>
            </a:r>
            <a:r>
              <a:rPr lang="en-US" dirty="0"/>
              <a:t> – leaving one side out of an article or a series of articles over a period of </a:t>
            </a:r>
            <a:r>
              <a:rPr lang="en-US" dirty="0" smtClean="0"/>
              <a:t>time</a:t>
            </a:r>
          </a:p>
          <a:p>
            <a:r>
              <a:rPr lang="en-US" b="1" dirty="0"/>
              <a:t>Selection of Sources</a:t>
            </a:r>
            <a:r>
              <a:rPr lang="en-US" dirty="0"/>
              <a:t> – including more sources that support one view over </a:t>
            </a:r>
            <a:r>
              <a:rPr lang="en-US" dirty="0" smtClean="0"/>
              <a:t>another</a:t>
            </a:r>
          </a:p>
          <a:p>
            <a:r>
              <a:rPr lang="en-US" b="1" dirty="0"/>
              <a:t>Story Selection</a:t>
            </a:r>
            <a:r>
              <a:rPr lang="en-US" dirty="0"/>
              <a:t> – a pattern of highlighting news stories that support one side of an issue over </a:t>
            </a:r>
            <a:r>
              <a:rPr lang="en-US" dirty="0" smtClean="0"/>
              <a:t>another</a:t>
            </a:r>
          </a:p>
          <a:p>
            <a:r>
              <a:rPr lang="en-US" b="1" dirty="0"/>
              <a:t>Placement</a:t>
            </a:r>
            <a:r>
              <a:rPr lang="en-US" dirty="0"/>
              <a:t> – the location in the paper or article where a story or event is printed; a pattern of placing news stories so as to downplay information supportive of one side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638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Media Bias Examples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Labeling</a:t>
            </a:r>
            <a:r>
              <a:rPr lang="en-US" sz="3200" dirty="0"/>
              <a:t> – comes in two forms: </a:t>
            </a:r>
            <a:endParaRPr lang="en-US" sz="3200" dirty="0" smtClean="0"/>
          </a:p>
          <a:p>
            <a:pPr lvl="1"/>
            <a:r>
              <a:rPr lang="en-US" sz="2800" dirty="0" smtClean="0"/>
              <a:t>1</a:t>
            </a:r>
            <a:r>
              <a:rPr lang="en-US" sz="2800" dirty="0"/>
              <a:t>. Tagging of person from one party or group with extreme labels while leaving the other side unlabeled or with more mild labels. </a:t>
            </a:r>
          </a:p>
          <a:p>
            <a:pPr lvl="1"/>
            <a:r>
              <a:rPr lang="en-US" sz="2800" dirty="0" smtClean="0"/>
              <a:t>2</a:t>
            </a:r>
            <a:r>
              <a:rPr lang="en-US" sz="2800" dirty="0"/>
              <a:t>. A reporter not only fails to identify a liberal or conservative as such, but also describes the person or group with positive labels, such as “an expert” or “independent consumer group</a:t>
            </a:r>
            <a:r>
              <a:rPr lang="en-US" sz="2800" dirty="0" smtClean="0"/>
              <a:t>”</a:t>
            </a:r>
          </a:p>
          <a:p>
            <a:r>
              <a:rPr lang="en-US" sz="3200" b="1" dirty="0"/>
              <a:t>Spin</a:t>
            </a:r>
            <a:r>
              <a:rPr lang="en-US" sz="3200" dirty="0"/>
              <a:t> – occurs when the story has only one interpretation of an event or policy, to the exclusion of the other. Spin involves tone- a reporter’s subjective comments about objective facts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302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Ignoring Facts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Tend to be extremists</a:t>
            </a:r>
          </a:p>
          <a:p>
            <a:r>
              <a:rPr lang="en-US" sz="4000" dirty="0" smtClean="0"/>
              <a:t>Goal is discredit the other side using any means</a:t>
            </a:r>
          </a:p>
          <a:p>
            <a:r>
              <a:rPr lang="en-US" sz="4000" dirty="0" smtClean="0"/>
              <a:t>Appeal to emotion</a:t>
            </a:r>
          </a:p>
          <a:p>
            <a:r>
              <a:rPr lang="en-US" sz="4000" dirty="0" smtClean="0"/>
              <a:t>Stories usually include statements that are factually incorrect and can be easily disproven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99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247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Office Theme</vt:lpstr>
      <vt:lpstr>Warm Up</vt:lpstr>
      <vt:lpstr>What is News?</vt:lpstr>
      <vt:lpstr>Assessing the News</vt:lpstr>
      <vt:lpstr>News vs. Entertainment</vt:lpstr>
      <vt:lpstr>Misrepresentation</vt:lpstr>
      <vt:lpstr>Media Bias</vt:lpstr>
      <vt:lpstr>Media Bias Examples</vt:lpstr>
      <vt:lpstr>Media Bias Examples</vt:lpstr>
      <vt:lpstr>Ignoring Facts</vt:lpstr>
      <vt:lpstr>How Do We Do It?</vt:lpstr>
      <vt:lpstr>How Do We Do It?</vt:lpstr>
      <vt:lpstr>Resources</vt:lpstr>
      <vt:lpstr>Credible News Sources</vt:lpstr>
      <vt:lpstr>Off Limits Sources</vt:lpstr>
      <vt:lpstr>Homework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Santos, Megan    SHS - Staff</dc:creator>
  <cp:lastModifiedBy>Santos, Megan    SHS - Staff</cp:lastModifiedBy>
  <cp:revision>13</cp:revision>
  <dcterms:created xsi:type="dcterms:W3CDTF">2017-09-06T17:43:21Z</dcterms:created>
  <dcterms:modified xsi:type="dcterms:W3CDTF">2017-09-07T15:54:51Z</dcterms:modified>
</cp:coreProperties>
</file>