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57" r:id="rId5"/>
    <p:sldId id="258" r:id="rId6"/>
    <p:sldId id="262" r:id="rId7"/>
    <p:sldId id="263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70B8D-CC11-4490-BD37-4907A42D9C4A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240F-F2AC-4E52-B4D3-73CCEAC4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6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President Carter amnesty</a:t>
            </a:r>
            <a:r>
              <a:rPr lang="en-US" baseline="0" dirty="0" smtClean="0"/>
              <a:t> to men who fled to avoid Vietnam draft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240F-F2AC-4E52-B4D3-73CCEAC440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President Carter amnesty</a:t>
            </a:r>
            <a:r>
              <a:rPr lang="en-US" baseline="0" dirty="0" smtClean="0"/>
              <a:t> to men who fled to avoid Vietnam draft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240F-F2AC-4E52-B4D3-73CCEAC440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9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7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9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0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D283-DB46-43A2-9BC0-7FA51389C4E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65CD-996F-438A-BE24-2E0E6FC0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531813"/>
            <a:ext cx="7772400" cy="9064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10/9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" y="1533525"/>
            <a:ext cx="8934449" cy="412432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 this separately from your other warm ups as you will turn it in when you are done.</a:t>
            </a:r>
          </a:p>
          <a:p>
            <a:pPr algn="l"/>
            <a:r>
              <a:rPr lang="en-US" sz="3600" b="1" dirty="0" smtClean="0"/>
              <a:t>Reflect on our Socratic Seminar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What do you think you did well?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What did the group as a whole do well?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What can you work on next time?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How can our group as a whole improve next time?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77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762000"/>
            <a:ext cx="7477125" cy="5024438"/>
          </a:xfrm>
        </p:spPr>
        <p:txBody>
          <a:bodyPr>
            <a:noAutofit/>
          </a:bodyPr>
          <a:lstStyle/>
          <a:p>
            <a:r>
              <a:rPr lang="en-US" sz="3600" dirty="0" smtClean="0"/>
              <a:t>Washington’s Precedents</a:t>
            </a:r>
          </a:p>
          <a:p>
            <a:pPr lvl="1"/>
            <a:r>
              <a:rPr lang="en-US" sz="2800" dirty="0" smtClean="0"/>
              <a:t>Title of Mr. President</a:t>
            </a:r>
          </a:p>
          <a:p>
            <a:pPr lvl="1"/>
            <a:r>
              <a:rPr lang="en-US" sz="2800" dirty="0" smtClean="0"/>
              <a:t>Two term limit</a:t>
            </a:r>
          </a:p>
          <a:p>
            <a:pPr lvl="1"/>
            <a:r>
              <a:rPr lang="en-US" sz="2800" dirty="0" smtClean="0"/>
              <a:t>Cabinet appointments</a:t>
            </a:r>
          </a:p>
          <a:p>
            <a:pPr lvl="2"/>
            <a:r>
              <a:rPr lang="en-US" sz="2800" dirty="0" smtClean="0"/>
              <a:t>Originally meant to bring both sides together</a:t>
            </a:r>
          </a:p>
          <a:p>
            <a:pPr lvl="1"/>
            <a:r>
              <a:rPr lang="en-US" sz="3200" dirty="0" smtClean="0"/>
              <a:t>Dignity, strength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Image result for george washing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245" y="3172858"/>
            <a:ext cx="5168398" cy="344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2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531813"/>
            <a:ext cx="7772400" cy="9064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Socratic Seminar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" y="1533525"/>
            <a:ext cx="8934449" cy="41243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What went well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Excellent use of evidence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Great analysis overall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Good group dynamic overall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Shout outs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Aiden, Amelia, Annette, Emma, Nate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1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531813"/>
            <a:ext cx="7772400" cy="9064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Socratic Seminar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" y="1533525"/>
            <a:ext cx="8934449" cy="41243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What to work 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Speaking over others/out of turn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More/deeper analysis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Don’t be afraid to jump in!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576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525"/>
            <a:ext cx="7886700" cy="5024438"/>
          </a:xfrm>
        </p:spPr>
        <p:txBody>
          <a:bodyPr>
            <a:noAutofit/>
          </a:bodyPr>
          <a:lstStyle/>
          <a:p>
            <a:r>
              <a:rPr lang="en-US" sz="3200" dirty="0" smtClean="0"/>
              <a:t>Qualifications</a:t>
            </a:r>
          </a:p>
          <a:p>
            <a:pPr lvl="1"/>
            <a:r>
              <a:rPr lang="en-US" sz="2800" dirty="0" smtClean="0"/>
              <a:t>35 years old</a:t>
            </a:r>
          </a:p>
          <a:p>
            <a:pPr lvl="1"/>
            <a:r>
              <a:rPr lang="en-US" sz="2800" dirty="0" smtClean="0"/>
              <a:t>Native-born citizen</a:t>
            </a:r>
          </a:p>
          <a:p>
            <a:pPr lvl="1"/>
            <a:r>
              <a:rPr lang="en-US" sz="2800" dirty="0" smtClean="0"/>
              <a:t>14 year in country residency</a:t>
            </a:r>
          </a:p>
          <a:p>
            <a:r>
              <a:rPr lang="en-US" sz="3200" dirty="0" smtClean="0"/>
              <a:t>Elected by electoral college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Impeachment</a:t>
            </a:r>
            <a:r>
              <a:rPr lang="en-US" sz="3200" dirty="0" smtClean="0"/>
              <a:t> only removal process</a:t>
            </a:r>
          </a:p>
          <a:p>
            <a:pPr lvl="1"/>
            <a:r>
              <a:rPr lang="en-US" sz="2800" dirty="0" smtClean="0"/>
              <a:t>Accused by majority in House of Reps</a:t>
            </a:r>
          </a:p>
          <a:p>
            <a:pPr lvl="1"/>
            <a:r>
              <a:rPr lang="en-US" sz="2800" dirty="0" smtClean="0"/>
              <a:t>Trial held by Senate</a:t>
            </a:r>
          </a:p>
          <a:p>
            <a:pPr lvl="1"/>
            <a:r>
              <a:rPr lang="en-US" sz="2800" dirty="0" smtClean="0"/>
              <a:t>2/3 majority to convict</a:t>
            </a:r>
          </a:p>
          <a:p>
            <a:pPr lvl="2"/>
            <a:r>
              <a:rPr lang="en-US" sz="2400" dirty="0" smtClean="0"/>
              <a:t>Andrew Johnson/Bill Clinton impeached, not convicted</a:t>
            </a:r>
            <a:endParaRPr lang="en-US" sz="2400" dirty="0"/>
          </a:p>
        </p:txBody>
      </p:sp>
      <p:pic>
        <p:nvPicPr>
          <p:cNvPr id="1026" name="Picture 2" descr="Image result for pot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1" y="454025"/>
            <a:ext cx="2673350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2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5576"/>
            <a:ext cx="4428092" cy="5024438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Constitutional Powers</a:t>
            </a:r>
          </a:p>
          <a:p>
            <a:pPr lvl="1"/>
            <a:r>
              <a:rPr lang="en-US" sz="2800" dirty="0" smtClean="0"/>
              <a:t>Commander in chief of military</a:t>
            </a:r>
          </a:p>
          <a:p>
            <a:pPr lvl="1"/>
            <a:r>
              <a:rPr lang="en-US" sz="2800" dirty="0" smtClean="0"/>
              <a:t>Power to pardon/grant amnesty</a:t>
            </a:r>
          </a:p>
          <a:p>
            <a:pPr lvl="1"/>
            <a:r>
              <a:rPr lang="en-US" sz="2800" dirty="0" smtClean="0"/>
              <a:t>“Take care that laws be faithfully executed”</a:t>
            </a:r>
          </a:p>
          <a:p>
            <a:pPr lvl="2"/>
            <a:r>
              <a:rPr lang="en-US" sz="2400" dirty="0" smtClean="0"/>
              <a:t>Executive version of elastic clause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Image result for commander in chi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961" y="906137"/>
            <a:ext cx="3655267" cy="28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0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525"/>
            <a:ext cx="7886700" cy="5024438"/>
          </a:xfrm>
        </p:spPr>
        <p:txBody>
          <a:bodyPr>
            <a:noAutofit/>
          </a:bodyPr>
          <a:lstStyle/>
          <a:p>
            <a:r>
              <a:rPr lang="en-US" sz="3200" dirty="0" smtClean="0"/>
              <a:t>Organization</a:t>
            </a:r>
          </a:p>
          <a:p>
            <a:pPr lvl="1"/>
            <a:r>
              <a:rPr lang="en-US" dirty="0" smtClean="0"/>
              <a:t>Chief of Staff</a:t>
            </a:r>
          </a:p>
          <a:p>
            <a:pPr lvl="2"/>
            <a:r>
              <a:rPr lang="en-US" dirty="0" smtClean="0"/>
              <a:t>Manages staff of about 400</a:t>
            </a:r>
          </a:p>
          <a:p>
            <a:pPr lvl="2"/>
            <a:r>
              <a:rPr lang="en-US" dirty="0" smtClean="0"/>
              <a:t>Controls access to president</a:t>
            </a:r>
          </a:p>
          <a:p>
            <a:pPr lvl="1"/>
            <a:r>
              <a:rPr lang="en-US" dirty="0" smtClean="0"/>
              <a:t>Executive Office of the President (EOP)</a:t>
            </a:r>
          </a:p>
          <a:p>
            <a:pPr lvl="2"/>
            <a:r>
              <a:rPr lang="en-US" dirty="0" smtClean="0"/>
              <a:t>Office of Management/Budget</a:t>
            </a:r>
          </a:p>
          <a:p>
            <a:pPr lvl="2"/>
            <a:r>
              <a:rPr lang="en-US" dirty="0" smtClean="0"/>
              <a:t>Council of Economic Advisors</a:t>
            </a:r>
          </a:p>
          <a:p>
            <a:pPr lvl="2"/>
            <a:r>
              <a:rPr lang="en-US" dirty="0" smtClean="0"/>
              <a:t>National Security Council</a:t>
            </a:r>
          </a:p>
          <a:p>
            <a:pPr lvl="2"/>
            <a:r>
              <a:rPr lang="en-US" dirty="0" smtClean="0"/>
              <a:t>New offices can be created to fit presidential agenda</a:t>
            </a:r>
          </a:p>
        </p:txBody>
      </p:sp>
      <p:pic>
        <p:nvPicPr>
          <p:cNvPr id="1026" name="Picture 2" descr="Image result for pot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1" y="454025"/>
            <a:ext cx="2673350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73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152525"/>
            <a:ext cx="8795631" cy="5024438"/>
          </a:xfrm>
        </p:spPr>
        <p:txBody>
          <a:bodyPr numCol="2">
            <a:noAutofit/>
          </a:bodyPr>
          <a:lstStyle/>
          <a:p>
            <a:r>
              <a:rPr lang="en-US" sz="3200" dirty="0" smtClean="0"/>
              <a:t>Organization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Executive Departments: Heads = Cabinet members</a:t>
            </a:r>
          </a:p>
          <a:p>
            <a:pPr lvl="2"/>
            <a:r>
              <a:rPr lang="en-US" dirty="0" smtClean="0"/>
              <a:t>Justice Department</a:t>
            </a:r>
          </a:p>
          <a:p>
            <a:pPr lvl="2"/>
            <a:r>
              <a:rPr lang="en-US" dirty="0" smtClean="0"/>
              <a:t>Treasury Department</a:t>
            </a:r>
          </a:p>
          <a:p>
            <a:pPr lvl="2"/>
            <a:r>
              <a:rPr lang="en-US" dirty="0" smtClean="0"/>
              <a:t>Department of Homeland Security</a:t>
            </a:r>
          </a:p>
          <a:p>
            <a:pPr lvl="2"/>
            <a:r>
              <a:rPr lang="en-US" dirty="0" smtClean="0"/>
              <a:t>State Department</a:t>
            </a:r>
          </a:p>
          <a:p>
            <a:pPr lvl="2"/>
            <a:r>
              <a:rPr lang="en-US" dirty="0" smtClean="0"/>
              <a:t>Veterans Affairs</a:t>
            </a:r>
          </a:p>
          <a:p>
            <a:pPr lvl="2"/>
            <a:r>
              <a:rPr lang="en-US" dirty="0" smtClean="0"/>
              <a:t>Department of Education</a:t>
            </a:r>
          </a:p>
          <a:p>
            <a:pPr lvl="2"/>
            <a:r>
              <a:rPr lang="en-US" dirty="0" smtClean="0"/>
              <a:t>Department of Defense</a:t>
            </a:r>
            <a:r>
              <a:rPr lang="en-US" dirty="0"/>
              <a:t> </a:t>
            </a:r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Agencies (within departments)</a:t>
            </a:r>
          </a:p>
          <a:p>
            <a:pPr lvl="2"/>
            <a:r>
              <a:rPr lang="en-US" dirty="0" smtClean="0"/>
              <a:t>FBI</a:t>
            </a:r>
          </a:p>
          <a:p>
            <a:pPr lvl="2"/>
            <a:r>
              <a:rPr lang="en-US" dirty="0" smtClean="0"/>
              <a:t>U.S. Mint</a:t>
            </a:r>
          </a:p>
          <a:p>
            <a:pPr lvl="2"/>
            <a:r>
              <a:rPr lang="en-US" dirty="0" smtClean="0"/>
              <a:t>NASA</a:t>
            </a:r>
          </a:p>
          <a:p>
            <a:pPr lvl="2"/>
            <a:r>
              <a:rPr lang="en-US" dirty="0" smtClean="0"/>
              <a:t>CIA</a:t>
            </a:r>
          </a:p>
          <a:p>
            <a:pPr lvl="2"/>
            <a:r>
              <a:rPr lang="en-US" dirty="0" smtClean="0"/>
              <a:t>FCC</a:t>
            </a:r>
          </a:p>
          <a:p>
            <a:pPr lvl="2"/>
            <a:r>
              <a:rPr lang="en-US" dirty="0" smtClean="0"/>
              <a:t>FDA</a:t>
            </a:r>
          </a:p>
          <a:p>
            <a:pPr lvl="2"/>
            <a:r>
              <a:rPr lang="en-US" dirty="0" smtClean="0"/>
              <a:t>Peace Corps</a:t>
            </a:r>
          </a:p>
          <a:p>
            <a:pPr lvl="2"/>
            <a:endParaRPr lang="en-US" dirty="0" smtClean="0"/>
          </a:p>
        </p:txBody>
      </p:sp>
      <p:pic>
        <p:nvPicPr>
          <p:cNvPr id="1026" name="Picture 2" descr="Image result for pot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50" y="122735"/>
            <a:ext cx="1669056" cy="166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6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152524"/>
            <a:ext cx="8795631" cy="5380477"/>
          </a:xfrm>
        </p:spPr>
        <p:txBody>
          <a:bodyPr numCol="1">
            <a:noAutofit/>
          </a:bodyPr>
          <a:lstStyle/>
          <a:p>
            <a:r>
              <a:rPr lang="en-US" sz="3200" dirty="0" smtClean="0"/>
              <a:t>State/Local Level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Governor = chief executive</a:t>
            </a:r>
          </a:p>
          <a:p>
            <a:pPr lvl="2"/>
            <a:r>
              <a:rPr lang="en-US" sz="2800" dirty="0" smtClean="0"/>
              <a:t>State rules on qualifications vary</a:t>
            </a:r>
          </a:p>
          <a:p>
            <a:pPr lvl="3"/>
            <a:r>
              <a:rPr lang="en-US" sz="2400" dirty="0" smtClean="0"/>
              <a:t>Even looser for mayors</a:t>
            </a:r>
          </a:p>
          <a:p>
            <a:pPr lvl="2"/>
            <a:r>
              <a:rPr lang="en-US" sz="2800" dirty="0" smtClean="0"/>
              <a:t>Most elected by popular vote</a:t>
            </a:r>
          </a:p>
          <a:p>
            <a:pPr lvl="3"/>
            <a:r>
              <a:rPr lang="en-US" sz="2400" dirty="0" smtClean="0"/>
              <a:t>Some by plurality, some by majority</a:t>
            </a:r>
          </a:p>
          <a:p>
            <a:pPr lvl="2"/>
            <a:r>
              <a:rPr lang="en-US" sz="2800" dirty="0" smtClean="0"/>
              <a:t>Historically more varied in gender, race, and education/experience</a:t>
            </a:r>
          </a:p>
          <a:p>
            <a:pPr lvl="3"/>
            <a:r>
              <a:rPr lang="en-US" sz="2400" dirty="0" smtClean="0"/>
              <a:t>Wyoming first to elect female governor in 1924</a:t>
            </a:r>
          </a:p>
          <a:p>
            <a:pPr lvl="2"/>
            <a:r>
              <a:rPr lang="en-US" sz="2800" dirty="0" smtClean="0"/>
              <a:t>Many states offer recall elections if public is dissatisfied with governor</a:t>
            </a:r>
          </a:p>
          <a:p>
            <a:pPr lvl="3"/>
            <a:r>
              <a:rPr lang="en-US" sz="2600" dirty="0" smtClean="0"/>
              <a:t>Arnold Schwarzenegger</a:t>
            </a:r>
          </a:p>
        </p:txBody>
      </p:sp>
      <p:pic>
        <p:nvPicPr>
          <p:cNvPr id="1026" name="Picture 2" descr="Image result for pot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50" y="122735"/>
            <a:ext cx="1669056" cy="166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30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46051"/>
            <a:ext cx="7886700" cy="61594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Branch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152525"/>
            <a:ext cx="8795631" cy="5024438"/>
          </a:xfrm>
        </p:spPr>
        <p:txBody>
          <a:bodyPr numCol="1">
            <a:noAutofit/>
          </a:bodyPr>
          <a:lstStyle/>
          <a:p>
            <a:r>
              <a:rPr lang="en-US" sz="3200" dirty="0" smtClean="0"/>
              <a:t>Bureaucracy</a:t>
            </a:r>
          </a:p>
          <a:p>
            <a:pPr lvl="1"/>
            <a:r>
              <a:rPr lang="en-US" dirty="0" smtClean="0"/>
              <a:t>Civil servants: paid civilians working in government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Discuss! Is bureaucracy good or mostly a problem?</a:t>
            </a:r>
          </a:p>
        </p:txBody>
      </p:sp>
      <p:pic>
        <p:nvPicPr>
          <p:cNvPr id="1026" name="Picture 2" descr="Image result for pot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50" y="122735"/>
            <a:ext cx="1669056" cy="166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51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397</Words>
  <Application>Microsoft Office PowerPoint</Application>
  <PresentationFormat>On-screen Show (4:3)</PresentationFormat>
  <Paragraphs>96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Warm Up 10/9</vt:lpstr>
      <vt:lpstr>Socratic Seminar</vt:lpstr>
      <vt:lpstr>Socratic Seminar</vt:lpstr>
      <vt:lpstr>Executive Branch</vt:lpstr>
      <vt:lpstr>Executive Branch</vt:lpstr>
      <vt:lpstr>Executive Branch</vt:lpstr>
      <vt:lpstr>Executive Branch</vt:lpstr>
      <vt:lpstr>Executive Branch</vt:lpstr>
      <vt:lpstr>Executive Branch</vt:lpstr>
      <vt:lpstr>Executive Branch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10/9</dc:title>
  <dc:creator>Santos, Megan    SHS - Staff</dc:creator>
  <cp:lastModifiedBy>Santos, Megan    SHS - Staff</cp:lastModifiedBy>
  <cp:revision>8</cp:revision>
  <dcterms:created xsi:type="dcterms:W3CDTF">2017-10-09T14:20:10Z</dcterms:created>
  <dcterms:modified xsi:type="dcterms:W3CDTF">2017-10-09T15:38:35Z</dcterms:modified>
</cp:coreProperties>
</file>