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8228-0206-48F3-B206-0370056F2F3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B3E2-F484-4F16-8391-DE5CCF8B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1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8228-0206-48F3-B206-0370056F2F3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B3E2-F484-4F16-8391-DE5CCF8B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0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8228-0206-48F3-B206-0370056F2F3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B3E2-F484-4F16-8391-DE5CCF8B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1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8228-0206-48F3-B206-0370056F2F3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B3E2-F484-4F16-8391-DE5CCF8B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8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8228-0206-48F3-B206-0370056F2F3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B3E2-F484-4F16-8391-DE5CCF8B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3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8228-0206-48F3-B206-0370056F2F3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B3E2-F484-4F16-8391-DE5CCF8B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8228-0206-48F3-B206-0370056F2F3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B3E2-F484-4F16-8391-DE5CCF8B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8228-0206-48F3-B206-0370056F2F3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B3E2-F484-4F16-8391-DE5CCF8B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7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8228-0206-48F3-B206-0370056F2F3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B3E2-F484-4F16-8391-DE5CCF8B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3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8228-0206-48F3-B206-0370056F2F3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B3E2-F484-4F16-8391-DE5CCF8B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2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8228-0206-48F3-B206-0370056F2F3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B3E2-F484-4F16-8391-DE5CCF8B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3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8228-0206-48F3-B206-0370056F2F3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9B3E2-F484-4F16-8391-DE5CCF8B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b/bf/Pou_with_four_ram_head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b/Shang_dynasty_inscribed_scapula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//upload.wikimedia.org/wikipedia/commons/5/59/Oracle_bones_pit.JPG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676400" y="7938"/>
            <a:ext cx="8915400" cy="9064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April </a:t>
            </a:r>
            <a:r>
              <a:rPr lang="en-US" altLang="en-US" b="1" dirty="0" smtClean="0">
                <a:solidFill>
                  <a:srgbClr val="C00000"/>
                </a:solidFill>
              </a:rPr>
              <a:t>19, </a:t>
            </a:r>
            <a:r>
              <a:rPr lang="en-US" altLang="en-US" b="1" dirty="0" smtClean="0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257800" cy="5715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u="sng" dirty="0" smtClean="0">
                <a:solidFill>
                  <a:srgbClr val="00BC5E"/>
                </a:solidFill>
              </a:rPr>
              <a:t>Turn In</a:t>
            </a:r>
            <a:r>
              <a:rPr lang="en-US" altLang="en-US" sz="3200" b="1" dirty="0" smtClean="0">
                <a:solidFill>
                  <a:srgbClr val="00BC5E"/>
                </a:solidFill>
              </a:rPr>
              <a:t>: </a:t>
            </a:r>
          </a:p>
          <a:p>
            <a:pPr marL="0" indent="0">
              <a:buNone/>
            </a:pPr>
            <a:endParaRPr lang="en-US" altLang="en-US" sz="1200" b="1" dirty="0"/>
          </a:p>
          <a:p>
            <a:pPr marL="0" indent="0">
              <a:buNone/>
            </a:pPr>
            <a:r>
              <a:rPr lang="en-US" altLang="en-US" sz="3200" b="1" u="sng" dirty="0" smtClean="0">
                <a:solidFill>
                  <a:srgbClr val="A62BB3"/>
                </a:solidFill>
              </a:rPr>
              <a:t>Take Out</a:t>
            </a:r>
            <a:r>
              <a:rPr lang="en-US" altLang="en-US" sz="3200" b="1" dirty="0" smtClean="0">
                <a:solidFill>
                  <a:srgbClr val="A62BB3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en-US" sz="3200" b="1" dirty="0" smtClean="0">
                <a:solidFill>
                  <a:srgbClr val="A62BB3"/>
                </a:solidFill>
              </a:rPr>
              <a:t>Chinese Dynasty Notes Chart</a:t>
            </a:r>
            <a:endParaRPr lang="en-US" altLang="en-US" sz="3200" b="1" dirty="0" smtClean="0">
              <a:solidFill>
                <a:srgbClr val="A62BB3"/>
              </a:solidFill>
            </a:endParaRPr>
          </a:p>
          <a:p>
            <a:pPr marL="0" indent="0">
              <a:buNone/>
            </a:pPr>
            <a:endParaRPr lang="en-US" altLang="en-US" sz="1200" b="1" dirty="0"/>
          </a:p>
          <a:p>
            <a:pPr marL="0" indent="0">
              <a:buNone/>
            </a:pPr>
            <a:r>
              <a:rPr lang="en-US" altLang="en-US" sz="3200" b="1" u="sng" dirty="0" smtClean="0">
                <a:solidFill>
                  <a:srgbClr val="0466D2"/>
                </a:solidFill>
              </a:rPr>
              <a:t>Agenda</a:t>
            </a:r>
            <a:r>
              <a:rPr lang="en-US" altLang="en-US" sz="3200" b="1" dirty="0" smtClean="0">
                <a:solidFill>
                  <a:srgbClr val="0466D2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en-US" sz="3200" b="1" dirty="0" smtClean="0">
                <a:solidFill>
                  <a:srgbClr val="0466D2"/>
                </a:solidFill>
              </a:rPr>
              <a:t>Chinese </a:t>
            </a:r>
            <a:r>
              <a:rPr lang="en-US" altLang="en-US" sz="3200" b="1" dirty="0" smtClean="0">
                <a:solidFill>
                  <a:srgbClr val="0466D2"/>
                </a:solidFill>
              </a:rPr>
              <a:t>Dynasties - Overview</a:t>
            </a:r>
            <a:endParaRPr lang="en-US" altLang="en-US" sz="3200" b="1" dirty="0" smtClean="0">
              <a:solidFill>
                <a:srgbClr val="0466D2"/>
              </a:solidFill>
            </a:endParaRPr>
          </a:p>
          <a:p>
            <a:pPr marL="0" indent="0">
              <a:buNone/>
            </a:pPr>
            <a:endParaRPr lang="en-US" altLang="en-US" sz="11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838200"/>
            <a:ext cx="5791200" cy="586740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3200" b="1" u="sng" dirty="0">
                <a:solidFill>
                  <a:srgbClr val="7030A0"/>
                </a:solidFill>
              </a:rPr>
              <a:t>Learning Targets (I can…)</a:t>
            </a:r>
            <a:r>
              <a:rPr lang="en-US" sz="3200" b="1" dirty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* </a:t>
            </a:r>
            <a:r>
              <a:rPr lang="en-US" b="1" dirty="0" smtClean="0">
                <a:solidFill>
                  <a:srgbClr val="7030A0"/>
                </a:solidFill>
              </a:rPr>
              <a:t>Explain the important characteristics of the major Chinese dynasties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en-US" sz="1050" b="1" u="sng" dirty="0">
              <a:solidFill>
                <a:srgbClr val="002F8E"/>
              </a:solidFill>
            </a:endParaRPr>
          </a:p>
          <a:p>
            <a:pPr marL="0" indent="0">
              <a:buNone/>
              <a:defRPr/>
            </a:pPr>
            <a:r>
              <a:rPr lang="en-US" sz="3200" b="1" u="sng" dirty="0">
                <a:solidFill>
                  <a:srgbClr val="FF0000"/>
                </a:solidFill>
              </a:rPr>
              <a:t>Homework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4/20: </a:t>
            </a:r>
            <a:r>
              <a:rPr lang="en-US" b="1" dirty="0" smtClean="0">
                <a:sym typeface="Wingdings" pitchFamily="2" charset="2"/>
              </a:rPr>
              <a:t>GCP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Research Question Due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03241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1426" y="0"/>
            <a:ext cx="117094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Dynastic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&amp; The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Mandate of Heaven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1100"/>
            <a:ext cx="11387426" cy="546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0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d28y5daoc1t3a7.cloudfront.net/35/9ab6664f8e77f5b75aa4a3cd575f58/dynas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32898"/>
            <a:ext cx="12026900" cy="654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843" y="254000"/>
            <a:ext cx="6621307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Shang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59" y="1763136"/>
            <a:ext cx="11034741" cy="458902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Shang Dynasty is the first major Chinese Dynasty </a:t>
            </a:r>
            <a:r>
              <a:rPr lang="en-US" sz="3200" b="1" dirty="0" smtClean="0"/>
              <a:t>(1700s-1122 BCE)</a:t>
            </a:r>
          </a:p>
          <a:p>
            <a:r>
              <a:rPr lang="en-US" sz="3200" b="1" dirty="0" smtClean="0"/>
              <a:t>Monarchy. Built along the Yellow River.</a:t>
            </a:r>
          </a:p>
          <a:p>
            <a:r>
              <a:rPr lang="en-US" sz="3200" b="1" dirty="0" smtClean="0"/>
              <a:t>Rice, Wheat, </a:t>
            </a:r>
            <a:r>
              <a:rPr lang="en-US" sz="3200" b="1" u="sng" dirty="0" smtClean="0">
                <a:solidFill>
                  <a:srgbClr val="FF0000"/>
                </a:solidFill>
              </a:rPr>
              <a:t>Bronze</a:t>
            </a:r>
            <a:r>
              <a:rPr lang="en-US" sz="3200" b="1" dirty="0" smtClean="0"/>
              <a:t> (a soft metal)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8786" name="Picture 2" descr="File:Ma Yuan - Water Album - The Yellow River Breaches its Cou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0" y="62924"/>
            <a:ext cx="2590800" cy="1700212"/>
          </a:xfrm>
          <a:prstGeom prst="rect">
            <a:avLst/>
          </a:prstGeom>
          <a:noFill/>
        </p:spPr>
      </p:pic>
      <p:pic>
        <p:nvPicPr>
          <p:cNvPr id="1026" name="Picture 2" descr="http://www.history-of-china.com/img/shang-dynasty-map-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9" y="4072950"/>
            <a:ext cx="3808441" cy="267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ookfromthesky.files.wordpress.com/2012/05/king_tang_of_sha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95" y="2374900"/>
            <a:ext cx="203170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c/cf/Bronze_spearheads%2C_Shang_Dynas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1024"/>
            <a:ext cx="2209800" cy="147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Pou with four ram hea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60" y="48006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3" y="36788"/>
            <a:ext cx="3960091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Oracle Bones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3" y="1117599"/>
            <a:ext cx="7569197" cy="574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/>
              <a:t>Shang Dynasty: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4000" b="1" dirty="0" smtClean="0">
                <a:solidFill>
                  <a:srgbClr val="FF0000"/>
                </a:solidFill>
              </a:rPr>
              <a:t>Priest would write question to the gods, apply heat, and interpret the cracks as answers.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http://upload.wikimedia.org/wikipedia/commons/8/8e/Shang_dynasty_inscribed_tortoise_plast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1961797"/>
            <a:ext cx="2971800" cy="48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Shang dynasty inscribed scapul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304" y="36788"/>
            <a:ext cx="1478379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Oracle bones pi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945" y="379688"/>
            <a:ext cx="2034309" cy="16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antiques.com/vendor_item_images/ori_436-34301-970942-Rare-Type-Zhou-Dynasty-Bronze-Sword-pictur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6030"/>
            <a:ext cx="6386945" cy="197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ts1.mm.bing.net/th?id=H.4563717175314356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45720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36" y="9230"/>
            <a:ext cx="8017164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China: The Zhou (1122-221 BCE)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774700"/>
            <a:ext cx="11798300" cy="4572000"/>
          </a:xfrm>
        </p:spPr>
        <p:txBody>
          <a:bodyPr>
            <a:noAutofit/>
          </a:bodyPr>
          <a:lstStyle/>
          <a:p>
            <a:r>
              <a:rPr lang="en-US" sz="4000" b="1" dirty="0"/>
              <a:t>Great cavalry warriors (used horses).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Developed Iron technology </a:t>
            </a:r>
            <a:r>
              <a:rPr lang="en-US" sz="4000" b="1" dirty="0"/>
              <a:t>(harder than bronze)</a:t>
            </a:r>
          </a:p>
          <a:p>
            <a:r>
              <a:rPr lang="en-US" sz="4000" b="1" dirty="0"/>
              <a:t>Defeated the Shang</a:t>
            </a:r>
          </a:p>
          <a:p>
            <a:r>
              <a:rPr lang="en-US" sz="4000" b="1" dirty="0"/>
              <a:t>Expected their defeated enemies, and the whole population, to be loyal to the Zhou.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Came up with the idea of the </a:t>
            </a:r>
            <a:r>
              <a:rPr lang="en-US" sz="4000" b="1" u="sng" dirty="0">
                <a:solidFill>
                  <a:srgbClr val="FF0000"/>
                </a:solidFill>
              </a:rPr>
              <a:t>Mandate of Heaven!</a:t>
            </a:r>
          </a:p>
          <a:p>
            <a:r>
              <a:rPr lang="en-US" sz="4000" b="1" u="sng" dirty="0">
                <a:solidFill>
                  <a:srgbClr val="FF0000"/>
                </a:solidFill>
              </a:rPr>
              <a:t>Confucius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4617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China: The Qin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1" y="1016000"/>
            <a:ext cx="11137900" cy="54610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00006C"/>
                </a:solidFill>
              </a:rPr>
              <a:t>221 BCE-206 BCE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Ended Warring States Period</a:t>
            </a:r>
          </a:p>
          <a:p>
            <a:pPr lvl="1"/>
            <a:r>
              <a:rPr lang="en-US" sz="3200" b="1" dirty="0" smtClean="0"/>
              <a:t>Gained control of 7 warring states</a:t>
            </a:r>
          </a:p>
          <a:p>
            <a:r>
              <a:rPr lang="en-US" sz="3600" b="1" dirty="0" smtClean="0"/>
              <a:t>Centralized government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Started Great </a:t>
            </a:r>
            <a:r>
              <a:rPr lang="en-US" sz="3600" b="1" dirty="0" smtClean="0">
                <a:solidFill>
                  <a:srgbClr val="FF0000"/>
                </a:solidFill>
              </a:rPr>
              <a:t>Wall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Shih Huang </a:t>
            </a:r>
            <a:r>
              <a:rPr lang="en-US" sz="3600" b="1" dirty="0" err="1" smtClean="0">
                <a:solidFill>
                  <a:srgbClr val="FF0000"/>
                </a:solidFill>
              </a:rPr>
              <a:t>Ti</a:t>
            </a:r>
            <a:r>
              <a:rPr lang="en-US" sz="3600" b="1" dirty="0" smtClean="0">
                <a:solidFill>
                  <a:srgbClr val="FF0000"/>
                </a:solidFill>
              </a:rPr>
              <a:t> (terracotta warriors)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Standardized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Currency, weights and measures, writing</a:t>
            </a:r>
          </a:p>
          <a:p>
            <a:r>
              <a:rPr lang="en-US" sz="3600" b="1" dirty="0" smtClean="0"/>
              <a:t>Sought to erase history</a:t>
            </a:r>
          </a:p>
          <a:p>
            <a:pPr lvl="1"/>
            <a:r>
              <a:rPr lang="en-US" sz="3200" b="1" dirty="0" smtClean="0"/>
              <a:t>Burned books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267" y="133350"/>
            <a:ext cx="4258734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0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50" y="3229609"/>
            <a:ext cx="447675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686800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Legalism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5791200" cy="5791200"/>
          </a:xfrm>
        </p:spPr>
        <p:txBody>
          <a:bodyPr/>
          <a:lstStyle/>
          <a:p>
            <a:pPr marL="0" indent="0"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47625"/>
            <a:ext cx="749481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Founded by </a:t>
            </a:r>
            <a:r>
              <a:rPr lang="en-US" sz="3600" b="1" dirty="0" err="1">
                <a:solidFill>
                  <a:srgbClr val="7030A0"/>
                </a:solidFill>
              </a:rPr>
              <a:t>Hanfeizi</a:t>
            </a:r>
            <a:r>
              <a:rPr lang="en-US" sz="3600" dirty="0">
                <a:solidFill>
                  <a:srgbClr val="7030A0"/>
                </a:solidFill>
              </a:rPr>
              <a:t> and </a:t>
            </a:r>
            <a:r>
              <a:rPr lang="en-US" sz="3600" b="1" dirty="0">
                <a:solidFill>
                  <a:srgbClr val="7030A0"/>
                </a:solidFill>
              </a:rPr>
              <a:t>Li Si</a:t>
            </a:r>
          </a:p>
          <a:p>
            <a:endParaRPr lang="en-US" sz="3600" b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Based upon the belief that government should use the law to end civil disorder and restore harmony (Warring States)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Rulers should reward those who do well, and punish those who don’t </a:t>
            </a:r>
            <a:r>
              <a:rPr lang="en-US" sz="3600" b="1" dirty="0">
                <a:solidFill>
                  <a:srgbClr val="FF0000"/>
                </a:solidFill>
              </a:rPr>
              <a:t>(Punishment more important than reward)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5774" y="0"/>
            <a:ext cx="3026226" cy="30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686800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Legalism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5791200" cy="5791200"/>
          </a:xfrm>
        </p:spPr>
        <p:txBody>
          <a:bodyPr/>
          <a:lstStyle/>
          <a:p>
            <a:pPr marL="0" indent="0"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1524001"/>
            <a:ext cx="7099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6C"/>
                </a:solidFill>
              </a:rPr>
              <a:t>Believed that highly efficient and powerful government was necessary</a:t>
            </a:r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7030A0"/>
                </a:solidFill>
              </a:rPr>
              <a:t>Attempted to control ideas and well as actions by burning writings that may encourage rebellion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2531" y="232560"/>
            <a:ext cx="423087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914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Societal Philosophies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8915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006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332" y="1102609"/>
            <a:ext cx="11749668" cy="50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 Dynasty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1500"/>
            <a:ext cx="10947400" cy="487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Introduce Merit system into the bureaucracy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Wu </a:t>
            </a:r>
            <a:r>
              <a:rPr lang="en-US" sz="3600" b="1" dirty="0" err="1" smtClean="0">
                <a:solidFill>
                  <a:srgbClr val="FF0000"/>
                </a:solidFill>
              </a:rPr>
              <a:t>Ti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3200" b="1" dirty="0" smtClean="0">
                <a:solidFill>
                  <a:srgbClr val="00006C"/>
                </a:solidFill>
              </a:rPr>
              <a:t>Empress, battled Huns and Korea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Made contact with Roman empire </a:t>
            </a:r>
            <a:r>
              <a:rPr lang="en-US" sz="3600" b="1" dirty="0" smtClean="0">
                <a:solidFill>
                  <a:srgbClr val="00006C"/>
                </a:solidFill>
              </a:rPr>
              <a:t>and explored central Asia</a:t>
            </a:r>
          </a:p>
          <a:p>
            <a:r>
              <a:rPr lang="en-US" sz="3600" b="1" dirty="0" smtClean="0">
                <a:solidFill>
                  <a:srgbClr val="00006C"/>
                </a:solidFill>
              </a:rPr>
              <a:t>Developed compass, clocks, and advancements in astronomy and math</a:t>
            </a:r>
            <a:endParaRPr lang="en-US" sz="3600" b="1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Image result for han dynas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36" y="1"/>
            <a:ext cx="3567287" cy="200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"/>
            <a:ext cx="10820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40342"/>
            <a:ext cx="10515600" cy="84137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Sui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800" y="952502"/>
            <a:ext cx="11506200" cy="457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Grand </a:t>
            </a:r>
            <a:r>
              <a:rPr lang="en-US" sz="4000" dirty="0" smtClean="0">
                <a:solidFill>
                  <a:srgbClr val="FF0000"/>
                </a:solidFill>
              </a:rPr>
              <a:t>Canals</a:t>
            </a:r>
          </a:p>
          <a:p>
            <a:pPr lvl="1"/>
            <a:r>
              <a:rPr lang="en-US" sz="3600" i="1" dirty="0"/>
              <a:t>“An engine of cultural development</a:t>
            </a:r>
            <a:r>
              <a:rPr lang="en-US" sz="3600" i="1" dirty="0" smtClean="0"/>
              <a:t>.”</a:t>
            </a:r>
            <a:r>
              <a:rPr lang="en-US" sz="3600" dirty="0" smtClean="0"/>
              <a:t>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Buddhism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" y="2886721"/>
            <a:ext cx="4426527" cy="3971279"/>
          </a:xfrm>
          <a:prstGeom prst="rect">
            <a:avLst/>
          </a:prstGeom>
        </p:spPr>
      </p:pic>
      <p:pic>
        <p:nvPicPr>
          <p:cNvPr id="7" name="Picture 2" descr="http://www.china-mike.com/wp-content/uploads/2011/01/grand-canal-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99" y="1460500"/>
            <a:ext cx="3974901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-12700"/>
            <a:ext cx="8686800" cy="762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Tang &amp; the Song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762000"/>
            <a:ext cx="8108950" cy="5867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During the Tang and Song dynasties, China’s </a:t>
            </a:r>
            <a:r>
              <a:rPr lang="en-US" sz="4000" b="1" dirty="0" smtClean="0"/>
              <a:t>population doubled</a:t>
            </a:r>
          </a:p>
          <a:p>
            <a:r>
              <a:rPr lang="en-US" sz="4000" dirty="0" smtClean="0"/>
              <a:t>Technology drastically advanced, </a:t>
            </a:r>
            <a:r>
              <a:rPr lang="en-US" sz="4000" b="1" dirty="0" smtClean="0"/>
              <a:t>making China the most developed nation in the World</a:t>
            </a:r>
          </a:p>
          <a:p>
            <a:r>
              <a:rPr lang="en-US" sz="4000" b="1" dirty="0" smtClean="0"/>
              <a:t>Agriculture, Science, Mathematics, Poetry, Art, and Literature </a:t>
            </a:r>
            <a:r>
              <a:rPr lang="en-US" sz="4000" dirty="0" smtClean="0"/>
              <a:t>all flourished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7250" y="0"/>
            <a:ext cx="37147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-12700"/>
            <a:ext cx="8686800" cy="762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762000"/>
            <a:ext cx="9937750" cy="5867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Printing/paper making, shipbuilding, fireworks</a:t>
            </a:r>
          </a:p>
          <a:p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Song</a:t>
            </a:r>
          </a:p>
          <a:p>
            <a:r>
              <a:rPr lang="en-US" sz="4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Gunpowder, bigger ships, landscape art</a:t>
            </a:r>
          </a:p>
          <a:p>
            <a:r>
              <a:rPr lang="en-US" sz="4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Status of women declines (foot binding/concubines)</a:t>
            </a:r>
            <a:endParaRPr lang="en-US" sz="4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-12700"/>
            <a:ext cx="8686800" cy="762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Yuan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762000"/>
            <a:ext cx="8667750" cy="5867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Pretty much just fight the Mongols a lot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38125"/>
            <a:ext cx="10515600" cy="101917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900" y="1130300"/>
            <a:ext cx="11468100" cy="54991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Zheng He’s expeditions expand maritime trade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Forbidden City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Finish Great Wall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Zheng He's ship and Columbus' shi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2376487"/>
            <a:ext cx="5805488" cy="397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orbidden City, Beij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332163"/>
            <a:ext cx="4318000" cy="3297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9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ts1.mm.bing.net/th?id=HN.608010731733255015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58"/>
            <a:ext cx="9144000" cy="649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tatic.guim.co.uk/sys-images/Guardian/Pix/pictures/2013/6/7/1370607676792/US-and-China-compared---f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95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8915" y="-2136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Should the US focus more on Asia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4098" name="Picture 2" descr="http://www.washingtonpost.com/blogs/worldviews/files/2013/05/population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29" y="838204"/>
            <a:ext cx="9847086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Chinese Dynasties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Shang</a:t>
            </a:r>
          </a:p>
          <a:p>
            <a:pPr marL="514350" indent="-514350">
              <a:buAutoNum type="arabicPeriod"/>
            </a:pPr>
            <a:r>
              <a:rPr lang="en-US" dirty="0" smtClean="0"/>
              <a:t>Zhou</a:t>
            </a:r>
          </a:p>
          <a:p>
            <a:pPr marL="514350" indent="-514350">
              <a:buAutoNum type="arabicPeriod"/>
            </a:pPr>
            <a:r>
              <a:rPr lang="en-US" dirty="0" smtClean="0"/>
              <a:t>Qin</a:t>
            </a:r>
          </a:p>
          <a:p>
            <a:pPr marL="514350" indent="-514350">
              <a:buAutoNum type="arabicPeriod"/>
            </a:pPr>
            <a:r>
              <a:rPr lang="en-US" dirty="0" smtClean="0"/>
              <a:t>Han</a:t>
            </a:r>
          </a:p>
          <a:p>
            <a:pPr marL="514350" indent="-514350">
              <a:buAutoNum type="arabicPeriod"/>
            </a:pPr>
            <a:r>
              <a:rPr lang="en-US" dirty="0" smtClean="0"/>
              <a:t>Sui</a:t>
            </a:r>
          </a:p>
          <a:p>
            <a:pPr marL="514350" indent="-514350">
              <a:buAutoNum type="arabicPeriod"/>
            </a:pPr>
            <a:r>
              <a:rPr lang="en-US" dirty="0" smtClean="0"/>
              <a:t>Tang </a:t>
            </a:r>
          </a:p>
          <a:p>
            <a:pPr marL="514350" indent="-514350">
              <a:buAutoNum type="arabicPeriod"/>
            </a:pPr>
            <a:r>
              <a:rPr lang="en-US" dirty="0" smtClean="0"/>
              <a:t>Song</a:t>
            </a:r>
          </a:p>
          <a:p>
            <a:pPr marL="514350" indent="-514350">
              <a:buAutoNum type="arabicPeriod"/>
            </a:pPr>
            <a:r>
              <a:rPr lang="en-US" dirty="0" smtClean="0"/>
              <a:t>Yuan</a:t>
            </a:r>
          </a:p>
          <a:p>
            <a:pPr marL="514350" indent="-514350">
              <a:buAutoNum type="arabicPeriod"/>
            </a:pPr>
            <a:r>
              <a:rPr lang="en-US" dirty="0" smtClean="0"/>
              <a:t>Ming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Ching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75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http://people.chinese.cn/en/image/attachement/jpg/site3/20100524/0023ae9bcf230d6417ef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8200" y="187325"/>
            <a:ext cx="2286000" cy="27627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87325"/>
            <a:ext cx="10515600" cy="84137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Xia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028700"/>
            <a:ext cx="9550400" cy="52578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006C"/>
                </a:solidFill>
              </a:rPr>
              <a:t>Role Models</a:t>
            </a:r>
            <a:r>
              <a:rPr lang="en-US" sz="3200" b="1" dirty="0">
                <a:solidFill>
                  <a:srgbClr val="00006C"/>
                </a:solidFill>
              </a:rPr>
              <a:t>: Xia rulers are a model, something that later Chinese dynasties </a:t>
            </a:r>
            <a:r>
              <a:rPr lang="en-US" sz="3200" b="1" dirty="0" smtClean="0">
                <a:solidFill>
                  <a:srgbClr val="00006C"/>
                </a:solidFill>
              </a:rPr>
              <a:t>try </a:t>
            </a:r>
            <a:r>
              <a:rPr lang="en-US" sz="3200" b="1" dirty="0">
                <a:solidFill>
                  <a:srgbClr val="00006C"/>
                </a:solidFill>
              </a:rPr>
              <a:t>to live up to.</a:t>
            </a:r>
          </a:p>
          <a:p>
            <a:r>
              <a:rPr lang="en-US" sz="3200" b="1" dirty="0">
                <a:solidFill>
                  <a:srgbClr val="8A1A00"/>
                </a:solidFill>
              </a:rPr>
              <a:t>Chinese historians </a:t>
            </a:r>
            <a:r>
              <a:rPr lang="en-US" sz="3200" b="1" u="sng" dirty="0">
                <a:solidFill>
                  <a:srgbClr val="8A1A00"/>
                </a:solidFill>
              </a:rPr>
              <a:t>criticize</a:t>
            </a:r>
            <a:r>
              <a:rPr lang="en-US" sz="3200" b="1" dirty="0">
                <a:solidFill>
                  <a:srgbClr val="8A1A00"/>
                </a:solidFill>
              </a:rPr>
              <a:t> dynasties for not living up to the standard that the Xia set.</a:t>
            </a:r>
          </a:p>
          <a:p>
            <a:r>
              <a:rPr lang="en-US" sz="3200" b="1" dirty="0">
                <a:solidFill>
                  <a:srgbClr val="5D2884"/>
                </a:solidFill>
              </a:rPr>
              <a:t>“I </a:t>
            </a:r>
            <a:r>
              <a:rPr lang="en-US" sz="3200" b="1" dirty="0">
                <a:solidFill>
                  <a:srgbClr val="5D2884"/>
                </a:solidFill>
              </a:rPr>
              <a:t>am not one who was born in the possession of knowledge; I am one who is </a:t>
            </a:r>
            <a:r>
              <a:rPr lang="en-US" sz="3200" b="1" u="sng" dirty="0">
                <a:solidFill>
                  <a:srgbClr val="5D2884"/>
                </a:solidFill>
              </a:rPr>
              <a:t>fond of antiquity</a:t>
            </a:r>
            <a:r>
              <a:rPr lang="en-US" sz="3200" b="1" dirty="0">
                <a:solidFill>
                  <a:srgbClr val="5D2884"/>
                </a:solidFill>
              </a:rPr>
              <a:t>, and earnest in seeking it there</a:t>
            </a:r>
            <a:r>
              <a:rPr lang="en-US" sz="3200" b="1" dirty="0">
                <a:solidFill>
                  <a:srgbClr val="5D2884"/>
                </a:solidFill>
              </a:rPr>
              <a:t>.”</a:t>
            </a:r>
            <a:endParaRPr lang="en-US" sz="3200" b="1" dirty="0">
              <a:solidFill>
                <a:srgbClr val="5D2884"/>
              </a:solidFill>
            </a:endParaRPr>
          </a:p>
          <a:p>
            <a:pPr lvl="1"/>
            <a:r>
              <a:rPr lang="en-US" sz="2800" b="1" dirty="0">
                <a:solidFill>
                  <a:srgbClr val="5D2884"/>
                </a:solidFill>
              </a:rPr>
              <a:t>Confucius</a:t>
            </a:r>
          </a:p>
        </p:txBody>
      </p:sp>
    </p:spTree>
    <p:extLst>
      <p:ext uri="{BB962C8B-B14F-4D97-AF65-F5344CB8AC3E}">
        <p14:creationId xmlns:p14="http://schemas.microsoft.com/office/powerpoint/2010/main" val="42373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http://2.bp.blogspot.com/-N0GRklu4Fxg/TY7SfxYOCVI/AAAAAAAAAaI/65is3boeT1w/s400/zhouw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2687" y="4229100"/>
            <a:ext cx="2730373" cy="22844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1125"/>
            <a:ext cx="10515600" cy="7905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of the Xia Dynasty: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11696700" cy="5257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8A8"/>
                </a:solidFill>
              </a:rPr>
              <a:t>The fall of the Xia is blamed on its last king. </a:t>
            </a:r>
          </a:p>
          <a:p>
            <a:r>
              <a:rPr lang="en-US" sz="4000" b="1" dirty="0">
                <a:solidFill>
                  <a:srgbClr val="8A1A00"/>
                </a:solidFill>
              </a:rPr>
              <a:t>King </a:t>
            </a:r>
            <a:r>
              <a:rPr lang="en-US" sz="4000" b="1" dirty="0" err="1">
                <a:solidFill>
                  <a:srgbClr val="8A1A00"/>
                </a:solidFill>
              </a:rPr>
              <a:t>Jie</a:t>
            </a:r>
            <a:r>
              <a:rPr lang="en-US" sz="4000" b="1" dirty="0">
                <a:solidFill>
                  <a:srgbClr val="8A1A00"/>
                </a:solidFill>
              </a:rPr>
              <a:t> is said to have fallen in love with an evil, beautiful woman and become a tyrant. </a:t>
            </a:r>
          </a:p>
          <a:p>
            <a:r>
              <a:rPr lang="en-US" sz="4000" b="1" dirty="0">
                <a:solidFill>
                  <a:srgbClr val="5D2884"/>
                </a:solidFill>
              </a:rPr>
              <a:t>The people rose up in rebellion under the leadership of </a:t>
            </a:r>
            <a:r>
              <a:rPr lang="en-US" sz="4000" b="1" dirty="0" err="1">
                <a:solidFill>
                  <a:srgbClr val="5D2884"/>
                </a:solidFill>
              </a:rPr>
              <a:t>Zi</a:t>
            </a:r>
            <a:r>
              <a:rPr lang="en-US" sz="4000" b="1" dirty="0">
                <a:solidFill>
                  <a:srgbClr val="5D2884"/>
                </a:solidFill>
              </a:rPr>
              <a:t> </a:t>
            </a:r>
            <a:r>
              <a:rPr lang="en-US" sz="4000" b="1" dirty="0" err="1">
                <a:solidFill>
                  <a:srgbClr val="5D2884"/>
                </a:solidFill>
              </a:rPr>
              <a:t>Lü</a:t>
            </a:r>
            <a:r>
              <a:rPr lang="en-US" sz="4000" b="1" dirty="0">
                <a:solidFill>
                  <a:srgbClr val="5D2884"/>
                </a:solidFill>
              </a:rPr>
              <a:t>, the founder of the Shang Dynasty.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50" y="76200"/>
            <a:ext cx="798195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Mandate of Heaven”</a:t>
            </a:r>
            <a:endParaRPr lang="en-US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5100" y="1219200"/>
            <a:ext cx="11925300" cy="5638800"/>
          </a:xfrm>
        </p:spPr>
        <p:txBody>
          <a:bodyPr>
            <a:noAutofit/>
          </a:bodyPr>
          <a:lstStyle/>
          <a:p>
            <a:r>
              <a:rPr lang="en-US" sz="3600" b="1" dirty="0"/>
              <a:t>What </a:t>
            </a:r>
            <a:r>
              <a:rPr lang="en-US" sz="3600" b="1" dirty="0"/>
              <a:t>is authority based on</a:t>
            </a:r>
            <a:r>
              <a:rPr lang="en-US" sz="3600" b="1" dirty="0"/>
              <a:t>?</a:t>
            </a:r>
          </a:p>
          <a:p>
            <a:pPr lvl="1"/>
            <a:r>
              <a:rPr lang="en-US" sz="3200" b="1" i="1" dirty="0"/>
              <a:t>One answer: the gods.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“The Mandate of Heaven”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the approval of the gods.</a:t>
            </a:r>
          </a:p>
          <a:p>
            <a:r>
              <a:rPr lang="en-US" sz="3200" b="1" dirty="0"/>
              <a:t>When the </a:t>
            </a:r>
            <a:r>
              <a:rPr lang="en-US" sz="3200" b="1" u="sng" dirty="0"/>
              <a:t>Zhou</a:t>
            </a:r>
            <a:r>
              <a:rPr lang="en-US" sz="3200" b="1" dirty="0"/>
              <a:t> overthrew the </a:t>
            </a:r>
            <a:r>
              <a:rPr lang="en-US" sz="3200" b="1" u="sng" dirty="0"/>
              <a:t>Shang</a:t>
            </a:r>
            <a:r>
              <a:rPr lang="en-US" sz="3200" b="1" dirty="0"/>
              <a:t> in 1027 BCE, they argued that the Shang had lost the approval of the gods, because they were corrupt.</a:t>
            </a:r>
          </a:p>
          <a:p>
            <a:r>
              <a:rPr lang="en-US" sz="3600" b="1" dirty="0"/>
              <a:t>From then on, whenever a new dynasty came into power, they claimed that they had the “Mandate of Heaven”</a:t>
            </a:r>
            <a:endParaRPr lang="en-US" sz="3600" b="1" dirty="0"/>
          </a:p>
        </p:txBody>
      </p:sp>
      <p:pic>
        <p:nvPicPr>
          <p:cNvPr id="5122" name="Picture 2" descr="http://www.absolutechinatours.com/UploadFiles/ImageBase/Eastern-Han-Emper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296" y="274638"/>
            <a:ext cx="232343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647</Words>
  <Application>Microsoft Office PowerPoint</Application>
  <PresentationFormat>Widescreen</PresentationFormat>
  <Paragraphs>105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April 19, 2018</vt:lpstr>
      <vt:lpstr>PowerPoint Presentation</vt:lpstr>
      <vt:lpstr>PowerPoint Presentation</vt:lpstr>
      <vt:lpstr>PowerPoint Presentation</vt:lpstr>
      <vt:lpstr>Should the US focus more on Asia?</vt:lpstr>
      <vt:lpstr>Chinese Dynasties</vt:lpstr>
      <vt:lpstr>The Xia</vt:lpstr>
      <vt:lpstr>Fall of the Xia Dynasty:</vt:lpstr>
      <vt:lpstr>“The Mandate of Heaven”</vt:lpstr>
      <vt:lpstr>The Dynastic Cycle &amp; The Mandate of Heaven</vt:lpstr>
      <vt:lpstr>PowerPoint Presentation</vt:lpstr>
      <vt:lpstr>The Shang</vt:lpstr>
      <vt:lpstr>Oracle Bones</vt:lpstr>
      <vt:lpstr>China: The Zhou (1122-221 BCE)</vt:lpstr>
      <vt:lpstr>China: The Qin</vt:lpstr>
      <vt:lpstr>Legalism</vt:lpstr>
      <vt:lpstr>Legalism</vt:lpstr>
      <vt:lpstr>3 Societal Philosophies</vt:lpstr>
      <vt:lpstr>Han Dynasty</vt:lpstr>
      <vt:lpstr>The Sui</vt:lpstr>
      <vt:lpstr>The Tang &amp; the Song</vt:lpstr>
      <vt:lpstr>The Tang</vt:lpstr>
      <vt:lpstr>The Yuan</vt:lpstr>
      <vt:lpstr>Ming 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Santos, Megan    SHS - Staff</dc:creator>
  <cp:lastModifiedBy>Santos, Megan    SHS - Staff</cp:lastModifiedBy>
  <cp:revision>12</cp:revision>
  <dcterms:created xsi:type="dcterms:W3CDTF">2018-04-19T14:30:01Z</dcterms:created>
  <dcterms:modified xsi:type="dcterms:W3CDTF">2018-04-19T16:10:22Z</dcterms:modified>
</cp:coreProperties>
</file>