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7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9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9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9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8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5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6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871A0-CE2C-4022-AB96-041FC42EBF5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6864A-175A-421B-B42C-D5DA207E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0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59055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207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590551"/>
            <a:ext cx="10223863" cy="63754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What is the definition of </a:t>
            </a:r>
            <a:r>
              <a:rPr lang="en-US" sz="4400" b="1" dirty="0">
                <a:solidFill>
                  <a:srgbClr val="FF0000"/>
                </a:solidFill>
              </a:rPr>
              <a:t>discuss</a:t>
            </a:r>
            <a:r>
              <a:rPr lang="en-US" sz="4400" dirty="0"/>
              <a:t>?</a:t>
            </a:r>
          </a:p>
          <a:p>
            <a:pPr lvl="1"/>
            <a:r>
              <a:rPr lang="en-US" sz="4000" dirty="0"/>
              <a:t>Offer a </a:t>
            </a:r>
            <a:r>
              <a:rPr lang="en-US" sz="4000" dirty="0">
                <a:solidFill>
                  <a:srgbClr val="06D41F"/>
                </a:solidFill>
              </a:rPr>
              <a:t>considered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06D41F"/>
                </a:solidFill>
              </a:rPr>
              <a:t>balanced review </a:t>
            </a:r>
            <a:r>
              <a:rPr lang="en-US" sz="4000" dirty="0"/>
              <a:t>that includes a </a:t>
            </a:r>
            <a:r>
              <a:rPr lang="en-US" sz="4000" dirty="0">
                <a:solidFill>
                  <a:srgbClr val="06D41F"/>
                </a:solidFill>
              </a:rPr>
              <a:t>range of arguments, factors </a:t>
            </a:r>
            <a:r>
              <a:rPr lang="en-US" sz="4000" dirty="0"/>
              <a:t>or </a:t>
            </a:r>
            <a:r>
              <a:rPr lang="en-US" sz="4000" dirty="0">
                <a:solidFill>
                  <a:srgbClr val="06D41F"/>
                </a:solidFill>
              </a:rPr>
              <a:t>hypotheses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06D41F"/>
                </a:solidFill>
              </a:rPr>
              <a:t>Opinions or conclusions </a:t>
            </a:r>
            <a:r>
              <a:rPr lang="en-US" sz="4000" dirty="0"/>
              <a:t>should be presented clearly and </a:t>
            </a:r>
            <a:r>
              <a:rPr lang="en-US" sz="4000" dirty="0">
                <a:solidFill>
                  <a:srgbClr val="06D41F"/>
                </a:solidFill>
              </a:rPr>
              <a:t>supported by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/>
              <a:t>appropriate </a:t>
            </a:r>
            <a:r>
              <a:rPr lang="en-US" sz="4000" dirty="0">
                <a:solidFill>
                  <a:srgbClr val="06D41F"/>
                </a:solidFill>
              </a:rPr>
              <a:t>evidence</a:t>
            </a:r>
            <a:r>
              <a:rPr lang="en-US" sz="4000" dirty="0"/>
              <a:t>.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Discuss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/>
              <a:t>briefly what the definition of </a:t>
            </a:r>
            <a:r>
              <a:rPr lang="en-US" sz="4400" b="1" dirty="0">
                <a:solidFill>
                  <a:srgbClr val="002060"/>
                </a:solidFill>
              </a:rPr>
              <a:t>analysis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/>
              <a:t>is?</a:t>
            </a:r>
          </a:p>
          <a:p>
            <a:pPr lvl="1"/>
            <a:r>
              <a:rPr lang="en-US" sz="4000" dirty="0">
                <a:solidFill>
                  <a:srgbClr val="06D41F"/>
                </a:solidFill>
              </a:rPr>
              <a:t>Break down </a:t>
            </a:r>
            <a:r>
              <a:rPr lang="en-US" sz="4000" dirty="0"/>
              <a:t>in order to bring out the essential elements or structure. To </a:t>
            </a:r>
            <a:r>
              <a:rPr lang="en-US" sz="4000" dirty="0">
                <a:solidFill>
                  <a:srgbClr val="06D41F"/>
                </a:solidFill>
              </a:rPr>
              <a:t>identify parts and relationships</a:t>
            </a:r>
            <a:r>
              <a:rPr lang="en-US" sz="4000" dirty="0"/>
              <a:t>, and to </a:t>
            </a:r>
            <a:r>
              <a:rPr lang="en-US" sz="4000" dirty="0">
                <a:solidFill>
                  <a:srgbClr val="06D41F"/>
                </a:solidFill>
              </a:rPr>
              <a:t>interpret</a:t>
            </a:r>
            <a:r>
              <a:rPr lang="en-US" sz="4000" dirty="0"/>
              <a:t> information to </a:t>
            </a:r>
            <a:r>
              <a:rPr lang="en-US" sz="4000" dirty="0">
                <a:solidFill>
                  <a:srgbClr val="06D41F"/>
                </a:solidFill>
              </a:rPr>
              <a:t>reach conclusions</a:t>
            </a:r>
            <a:r>
              <a:rPr lang="en-US" sz="4000" dirty="0"/>
              <a:t>.</a:t>
            </a:r>
          </a:p>
          <a:p>
            <a:r>
              <a:rPr lang="en-US" sz="4400" dirty="0"/>
              <a:t>How can this be used in the classroom in small group or large group discussion?</a:t>
            </a:r>
          </a:p>
        </p:txBody>
      </p:sp>
    </p:spTree>
    <p:extLst>
      <p:ext uri="{BB962C8B-B14F-4D97-AF65-F5344CB8AC3E}">
        <p14:creationId xmlns:p14="http://schemas.microsoft.com/office/powerpoint/2010/main" val="16933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1915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>
                <a:solidFill>
                  <a:srgbClr val="0207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 Statement Components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22069" y="609600"/>
            <a:ext cx="11665131" cy="610470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What is a thesis statement?</a:t>
            </a:r>
          </a:p>
          <a:p>
            <a:pPr eaLnBrk="1" hangingPunct="1"/>
            <a:r>
              <a:rPr lang="en-US" altLang="en-US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All thesis statements should include three main components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6600"/>
                </a:solidFill>
                <a:latin typeface="Candara" panose="020E0502030303020204" pitchFamily="34" charset="0"/>
              </a:rPr>
              <a:t>Argument</a:t>
            </a:r>
          </a:p>
          <a:p>
            <a:pPr lvl="2" eaLnBrk="1" hangingPunct="1"/>
            <a:r>
              <a:rPr lang="en-US" altLang="en-US" b="1" dirty="0" smtClean="0">
                <a:latin typeface="Candara" panose="020E0502030303020204" pitchFamily="34" charset="0"/>
              </a:rPr>
              <a:t>Must be debatable</a:t>
            </a:r>
          </a:p>
          <a:p>
            <a:pPr lvl="2" eaLnBrk="1" hangingPunct="1"/>
            <a:r>
              <a:rPr lang="en-US" altLang="en-US" dirty="0" smtClean="0">
                <a:latin typeface="Candara" panose="020E0502030303020204" pitchFamily="34" charset="0"/>
              </a:rPr>
              <a:t>Must be able to be supported with FACTS/QUOTES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6600"/>
                </a:solidFill>
                <a:latin typeface="Candara" panose="020E0502030303020204" pitchFamily="34" charset="0"/>
              </a:rPr>
              <a:t>Specific Argument Detail</a:t>
            </a:r>
          </a:p>
          <a:p>
            <a:pPr lvl="2" eaLnBrk="1" hangingPunct="1"/>
            <a:r>
              <a:rPr lang="en-US" altLang="en-US" dirty="0" smtClean="0">
                <a:latin typeface="Candara" panose="020E0502030303020204" pitchFamily="34" charset="0"/>
              </a:rPr>
              <a:t>How? &amp; Why?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6600"/>
                </a:solidFill>
                <a:latin typeface="Candara" panose="020E0502030303020204" pitchFamily="34" charset="0"/>
              </a:rPr>
              <a:t>Argument Depth</a:t>
            </a:r>
          </a:p>
          <a:p>
            <a:pPr lvl="2" eaLnBrk="1" hangingPunct="1"/>
            <a:r>
              <a:rPr lang="en-US" altLang="en-US" dirty="0" smtClean="0">
                <a:latin typeface="Candara" panose="020E0502030303020204" pitchFamily="34" charset="0"/>
              </a:rPr>
              <a:t>So what?</a:t>
            </a:r>
            <a:endParaRPr lang="en-US" altLang="en-US" dirty="0"/>
          </a:p>
          <a:p>
            <a:r>
              <a:rPr lang="en-US" altLang="en-US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Three simple pieces – </a:t>
            </a:r>
          </a:p>
          <a:p>
            <a:pPr lvl="1"/>
            <a:r>
              <a:rPr lang="en-US" altLang="en-US" dirty="0" smtClean="0">
                <a:latin typeface="Candara" panose="020E0502030303020204" pitchFamily="34" charset="0"/>
              </a:rPr>
              <a:t>How</a:t>
            </a:r>
          </a:p>
          <a:p>
            <a:pPr lvl="1"/>
            <a:r>
              <a:rPr lang="en-US" altLang="en-US" dirty="0" smtClean="0">
                <a:latin typeface="Candara" panose="020E0502030303020204" pitchFamily="34" charset="0"/>
              </a:rPr>
              <a:t>What </a:t>
            </a:r>
          </a:p>
          <a:p>
            <a:pPr lvl="1"/>
            <a:r>
              <a:rPr lang="en-US" altLang="en-US" dirty="0" smtClean="0">
                <a:latin typeface="Candara" panose="020E0502030303020204" pitchFamily="34" charset="0"/>
              </a:rPr>
              <a:t>So What</a:t>
            </a:r>
          </a:p>
          <a:p>
            <a:r>
              <a:rPr lang="en-US" altLang="en-US" sz="40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Make sure it addresses the prompt/question</a:t>
            </a:r>
          </a:p>
        </p:txBody>
      </p:sp>
    </p:spTree>
    <p:extLst>
      <p:ext uri="{BB962C8B-B14F-4D97-AF65-F5344CB8AC3E}">
        <p14:creationId xmlns:p14="http://schemas.microsoft.com/office/powerpoint/2010/main" val="29338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1915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>
                <a:solidFill>
                  <a:srgbClr val="0207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 Statement Examples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30629" y="609600"/>
            <a:ext cx="11665131" cy="6248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>
                <a:latin typeface="Candara" panose="020E0502030303020204" pitchFamily="34" charset="0"/>
              </a:rPr>
              <a:t>You can write a list or a non list thesis </a:t>
            </a:r>
          </a:p>
          <a:p>
            <a:pPr lvl="1"/>
            <a:r>
              <a:rPr lang="en-US" altLang="en-US" sz="3200" dirty="0" smtClean="0">
                <a:latin typeface="Candara" panose="020E0502030303020204" pitchFamily="34" charset="0"/>
              </a:rPr>
              <a:t>List thesis lists out the </a:t>
            </a:r>
            <a:r>
              <a:rPr lang="en-US" altLang="en-US" sz="3200" b="1" i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how</a:t>
            </a:r>
            <a:r>
              <a:rPr lang="en-US" altLang="en-US" sz="3200" b="1" i="1" dirty="0" smtClean="0">
                <a:latin typeface="Candara" panose="020E0502030303020204" pitchFamily="34" charset="0"/>
              </a:rPr>
              <a:t> </a:t>
            </a:r>
            <a:r>
              <a:rPr lang="en-US" altLang="en-US" sz="3200" dirty="0" smtClean="0">
                <a:latin typeface="Candara" panose="020E0502030303020204" pitchFamily="34" charset="0"/>
              </a:rPr>
              <a:t>portion of the thesis – </a:t>
            </a:r>
          </a:p>
          <a:p>
            <a:pPr lvl="2"/>
            <a:r>
              <a:rPr lang="en-US" altLang="en-US" sz="2800" dirty="0" smtClean="0">
                <a:latin typeface="Candara" panose="020E0502030303020204" pitchFamily="34" charset="0"/>
              </a:rPr>
              <a:t>The Seattle Seahawks are the greatest team in the NFL because they have a </a:t>
            </a:r>
            <a:r>
              <a:rPr lang="en-US" altLang="en-US" sz="2800" dirty="0" smtClean="0">
                <a:solidFill>
                  <a:srgbClr val="06D41F"/>
                </a:solidFill>
                <a:latin typeface="Candara" panose="020E0502030303020204" pitchFamily="34" charset="0"/>
              </a:rPr>
              <a:t>dominant defense, an all pro quarterback, and an excellent coaching staff</a:t>
            </a:r>
            <a:r>
              <a:rPr lang="en-US" altLang="en-US" sz="2800" dirty="0" smtClean="0">
                <a:latin typeface="Candara" panose="020E0502030303020204" pitchFamily="34" charset="0"/>
              </a:rPr>
              <a:t> allowing the team to be consistently ranked in a high position in the NFL. </a:t>
            </a:r>
          </a:p>
          <a:p>
            <a:pPr lvl="2"/>
            <a:r>
              <a:rPr lang="en-US" altLang="en-US" sz="2800" dirty="0" smtClean="0">
                <a:latin typeface="Candara" panose="020E0502030303020204" pitchFamily="34" charset="0"/>
              </a:rPr>
              <a:t>What makes the thesis an argument?</a:t>
            </a:r>
          </a:p>
          <a:p>
            <a:pPr lvl="2"/>
            <a:r>
              <a:rPr lang="en-US" altLang="en-US" sz="2800" dirty="0" smtClean="0">
                <a:latin typeface="Candara" panose="020E0502030303020204" pitchFamily="34" charset="0"/>
              </a:rPr>
              <a:t>What makes the thesis specific?</a:t>
            </a:r>
          </a:p>
          <a:p>
            <a:pPr lvl="1"/>
            <a:r>
              <a:rPr lang="en-US" altLang="en-US" sz="3200" dirty="0" smtClean="0">
                <a:latin typeface="Candara" panose="020E0502030303020204" pitchFamily="34" charset="0"/>
              </a:rPr>
              <a:t>Non list thesis does not list out the how – </a:t>
            </a:r>
          </a:p>
          <a:p>
            <a:pPr lvl="2"/>
            <a:r>
              <a:rPr lang="en-US" altLang="en-US" sz="2800" dirty="0" smtClean="0">
                <a:latin typeface="Candara" panose="020E0502030303020204" pitchFamily="34" charset="0"/>
              </a:rPr>
              <a:t>The Seattle Seahawks are the greatest team in the NFL because they have a well developed program, which allows the team the ability to be dominant and highly ranked in the NFL.  </a:t>
            </a:r>
          </a:p>
        </p:txBody>
      </p:sp>
    </p:spTree>
    <p:extLst>
      <p:ext uri="{BB962C8B-B14F-4D97-AF65-F5344CB8AC3E}">
        <p14:creationId xmlns:p14="http://schemas.microsoft.com/office/powerpoint/2010/main" val="17895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1915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>
                <a:solidFill>
                  <a:srgbClr val="0207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 Statement Examples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30629" y="819150"/>
            <a:ext cx="11665131" cy="6038850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latin typeface="Candara" panose="020E0502030303020204" pitchFamily="34" charset="0"/>
              </a:rPr>
              <a:t>The goal is to get you to a non list thesis statement, however, the list thesis statement makes writing an essay much easier</a:t>
            </a:r>
          </a:p>
          <a:p>
            <a:pPr lvl="1"/>
            <a:r>
              <a:rPr lang="en-US" altLang="en-US" sz="3200" dirty="0" smtClean="0">
                <a:latin typeface="Candara" panose="020E0502030303020204" pitchFamily="34" charset="0"/>
              </a:rPr>
              <a:t>Why would it make the writing process easier?</a:t>
            </a:r>
          </a:p>
          <a:p>
            <a:pPr lvl="1"/>
            <a:r>
              <a:rPr lang="en-US" altLang="en-US" sz="3200" dirty="0" smtClean="0">
                <a:latin typeface="Candara" panose="020E0502030303020204" pitchFamily="34" charset="0"/>
              </a:rPr>
              <a:t>More on this later…</a:t>
            </a:r>
          </a:p>
        </p:txBody>
      </p:sp>
    </p:spTree>
    <p:extLst>
      <p:ext uri="{BB962C8B-B14F-4D97-AF65-F5344CB8AC3E}">
        <p14:creationId xmlns:p14="http://schemas.microsoft.com/office/powerpoint/2010/main" val="34094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56197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207D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 Practice</a:t>
            </a:r>
            <a:endParaRPr lang="en-US" sz="4800" b="1" dirty="0">
              <a:solidFill>
                <a:srgbClr val="0207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836023"/>
            <a:ext cx="11521440" cy="6021977"/>
          </a:xfrm>
        </p:spPr>
        <p:txBody>
          <a:bodyPr/>
          <a:lstStyle/>
          <a:p>
            <a:r>
              <a:rPr lang="en-US" sz="3200" dirty="0"/>
              <a:t>Answer the following prompt in thesis format</a:t>
            </a:r>
          </a:p>
          <a:p>
            <a:pPr lvl="1"/>
            <a:r>
              <a:rPr lang="en-US" sz="2800" dirty="0"/>
              <a:t>Prompt – </a:t>
            </a:r>
            <a:r>
              <a:rPr lang="en-US" sz="2800" b="1" dirty="0">
                <a:solidFill>
                  <a:srgbClr val="7030A0"/>
                </a:solidFill>
              </a:rPr>
              <a:t>Which of the Eight Cultural Universals is the most important?</a:t>
            </a:r>
          </a:p>
          <a:p>
            <a:pPr lvl="2"/>
            <a:r>
              <a:rPr lang="en-US" sz="2400" dirty="0"/>
              <a:t>It can be a list or a non list thesis</a:t>
            </a:r>
          </a:p>
          <a:p>
            <a:r>
              <a:rPr lang="en-US" sz="3200" dirty="0"/>
              <a:t>My thesis – </a:t>
            </a:r>
            <a:r>
              <a:rPr lang="en-US" sz="3200" b="1" dirty="0">
                <a:solidFill>
                  <a:srgbClr val="7030A0"/>
                </a:solidFill>
              </a:rPr>
              <a:t>List </a:t>
            </a:r>
          </a:p>
          <a:p>
            <a:pPr lvl="1"/>
            <a:r>
              <a:rPr lang="en-US" sz="2800" dirty="0"/>
              <a:t>Social Organization is the most important aspect of the Eight Cultural Universals because it creates a </a:t>
            </a:r>
            <a:r>
              <a:rPr lang="en-US" sz="2800" dirty="0" smtClean="0"/>
              <a:t>social hierarchy, political </a:t>
            </a:r>
            <a:r>
              <a:rPr lang="en-US" sz="2800" dirty="0"/>
              <a:t>groups</a:t>
            </a:r>
            <a:r>
              <a:rPr lang="en-US" sz="2800" dirty="0" smtClean="0"/>
              <a:t>, and intellectual groups which </a:t>
            </a:r>
            <a:r>
              <a:rPr lang="en-US" sz="2800" dirty="0"/>
              <a:t>ultimately dictates </a:t>
            </a:r>
            <a:r>
              <a:rPr lang="en-US" sz="2800" dirty="0" smtClean="0"/>
              <a:t>the norms and customs of a society.  </a:t>
            </a:r>
            <a:endParaRPr lang="en-US" sz="2800" dirty="0"/>
          </a:p>
          <a:p>
            <a:r>
              <a:rPr lang="en-US" sz="3200" dirty="0"/>
              <a:t>My thesis – </a:t>
            </a:r>
            <a:r>
              <a:rPr lang="en-US" sz="3200" b="1" dirty="0">
                <a:solidFill>
                  <a:srgbClr val="7030A0"/>
                </a:solidFill>
              </a:rPr>
              <a:t>Non list</a:t>
            </a:r>
          </a:p>
          <a:p>
            <a:pPr lvl="1"/>
            <a:r>
              <a:rPr lang="en-US" sz="2800" dirty="0" smtClean="0"/>
              <a:t>Social Organization is the most important aspect of the Eight Cultural Universals because it contains most other universals which ultimately lays the foundations of society.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3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Candara</vt:lpstr>
      <vt:lpstr>Times New Roman</vt:lpstr>
      <vt:lpstr>Office Theme</vt:lpstr>
      <vt:lpstr>Important Terms</vt:lpstr>
      <vt:lpstr>Thesis Statement Components</vt:lpstr>
      <vt:lpstr>Thesis Statement Examples</vt:lpstr>
      <vt:lpstr>Thesis Statement Examples</vt:lpstr>
      <vt:lpstr>Thesis Practice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Terms</dc:title>
  <dc:creator>Santos, Megan    SHS - Staff</dc:creator>
  <cp:lastModifiedBy>Santos, Megan    SHS - Staff</cp:lastModifiedBy>
  <cp:revision>1</cp:revision>
  <dcterms:created xsi:type="dcterms:W3CDTF">2017-09-12T22:14:23Z</dcterms:created>
  <dcterms:modified xsi:type="dcterms:W3CDTF">2017-09-12T22:14:52Z</dcterms:modified>
</cp:coreProperties>
</file>