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B9E2-6A74-4138-BC71-435C934C7BF6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614-3C09-4F84-9B88-0F4A61393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8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B9E2-6A74-4138-BC71-435C934C7BF6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614-3C09-4F84-9B88-0F4A61393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9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B9E2-6A74-4138-BC71-435C934C7BF6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614-3C09-4F84-9B88-0F4A61393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4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B9E2-6A74-4138-BC71-435C934C7BF6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614-3C09-4F84-9B88-0F4A61393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21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B9E2-6A74-4138-BC71-435C934C7BF6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614-3C09-4F84-9B88-0F4A61393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6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B9E2-6A74-4138-BC71-435C934C7BF6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614-3C09-4F84-9B88-0F4A61393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3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B9E2-6A74-4138-BC71-435C934C7BF6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614-3C09-4F84-9B88-0F4A61393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64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B9E2-6A74-4138-BC71-435C934C7BF6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614-3C09-4F84-9B88-0F4A61393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3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B9E2-6A74-4138-BC71-435C934C7BF6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614-3C09-4F84-9B88-0F4A61393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B9E2-6A74-4138-BC71-435C934C7BF6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614-3C09-4F84-9B88-0F4A61393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4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DB9E2-6A74-4138-BC71-435C934C7BF6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614-3C09-4F84-9B88-0F4A61393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2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DB9E2-6A74-4138-BC71-435C934C7BF6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73614-3C09-4F84-9B88-0F4A61393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7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5440" y="286340"/>
            <a:ext cx="9144000" cy="1294266"/>
          </a:xfrm>
        </p:spPr>
        <p:txBody>
          <a:bodyPr>
            <a:normAutofit fontScale="90000"/>
          </a:bodyPr>
          <a:lstStyle/>
          <a:p>
            <a:r>
              <a:rPr lang="en-US" sz="9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 Up 10/16</a:t>
            </a:r>
            <a:endParaRPr lang="en-US" sz="9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20240"/>
            <a:ext cx="9144000" cy="333756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Why do you think propaganda is so powerful in politics?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879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281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Today’s Objectives</a:t>
            </a:r>
            <a:endParaRPr lang="en-US" sz="6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0789"/>
            <a:ext cx="10515600" cy="476617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Analyze class propaganda projects in Gallery Walk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Gain a basic understanding of the structure of the Constitution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Assign homework reading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Skills</a:t>
            </a:r>
          </a:p>
          <a:p>
            <a:r>
              <a:rPr lang="en-US" sz="3200" dirty="0" smtClean="0"/>
              <a:t>Analysis</a:t>
            </a:r>
          </a:p>
          <a:p>
            <a:r>
              <a:rPr lang="en-US" sz="3200" dirty="0" smtClean="0"/>
              <a:t>Note taking</a:t>
            </a:r>
          </a:p>
          <a:p>
            <a:r>
              <a:rPr lang="en-US" sz="3200" dirty="0" smtClean="0"/>
              <a:t>Following Instructions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07701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634" y="103868"/>
            <a:ext cx="10515600" cy="732155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Gallery Walk</a:t>
            </a:r>
            <a:endParaRPr lang="en-US" sz="6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446" y="836023"/>
            <a:ext cx="11053354" cy="5917474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You will have 20-25 minutes to go around the room and look at each propaganda poster</a:t>
            </a:r>
          </a:p>
          <a:p>
            <a:r>
              <a:rPr lang="en-US" sz="4000" dirty="0" smtClean="0"/>
              <a:t>For each poster </a:t>
            </a:r>
            <a:r>
              <a:rPr lang="en-US" sz="4000" dirty="0" smtClean="0">
                <a:solidFill>
                  <a:srgbClr val="FF0000"/>
                </a:solidFill>
              </a:rPr>
              <a:t>analyze and answer </a:t>
            </a:r>
            <a:r>
              <a:rPr lang="en-US" sz="4000" dirty="0" smtClean="0"/>
              <a:t>the following: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0000FF"/>
                </a:solidFill>
              </a:rPr>
              <a:t>Which guiding principle of the Constitution is being portrayed?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0000FF"/>
                </a:solidFill>
              </a:rPr>
              <a:t>What type of propaganda is most prominent?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0000FF"/>
                </a:solidFill>
              </a:rPr>
              <a:t>Do you think the poster would be effective in promoting the Constitution?</a:t>
            </a:r>
          </a:p>
          <a:p>
            <a:r>
              <a:rPr lang="en-US" sz="4000" dirty="0" smtClean="0"/>
              <a:t>After you are done, write down which poster was your favorite and turn in your assignment on the front table.</a:t>
            </a:r>
          </a:p>
          <a:p>
            <a:r>
              <a:rPr lang="en-US" sz="4000" dirty="0" smtClean="0"/>
              <a:t>Return to your seat.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98124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189" y="0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Constitution Structure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485991"/>
            <a:ext cx="5537200" cy="4351338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Preamble</a:t>
            </a:r>
          </a:p>
          <a:p>
            <a:pPr lvl="1"/>
            <a:r>
              <a:rPr lang="en-US" sz="3600" dirty="0" smtClean="0"/>
              <a:t>Sets the purpose</a:t>
            </a:r>
          </a:p>
          <a:p>
            <a:r>
              <a:rPr lang="en-US" sz="4000" b="1" dirty="0"/>
              <a:t>7</a:t>
            </a:r>
            <a:r>
              <a:rPr lang="en-US" sz="4000" b="1" dirty="0" smtClean="0"/>
              <a:t> Articles</a:t>
            </a:r>
          </a:p>
          <a:p>
            <a:pPr lvl="1"/>
            <a:r>
              <a:rPr lang="en-US" sz="3600" dirty="0" smtClean="0"/>
              <a:t>I – Legislative Branch</a:t>
            </a:r>
          </a:p>
          <a:p>
            <a:pPr lvl="1"/>
            <a:r>
              <a:rPr lang="en-US" sz="3600" dirty="0" smtClean="0"/>
              <a:t>II – Executive Branch</a:t>
            </a:r>
          </a:p>
          <a:p>
            <a:pPr lvl="1"/>
            <a:r>
              <a:rPr lang="en-US" sz="3600" dirty="0" smtClean="0"/>
              <a:t>III – Judicial Branch</a:t>
            </a:r>
          </a:p>
          <a:p>
            <a:pPr lvl="1"/>
            <a:r>
              <a:rPr lang="en-US" sz="3600" dirty="0" smtClean="0"/>
              <a:t>IV – State relations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23000" y="3482974"/>
            <a:ext cx="5854700" cy="28289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3600" dirty="0" smtClean="0"/>
              <a:t>V – Amendment Process</a:t>
            </a:r>
          </a:p>
          <a:p>
            <a:pPr lvl="1"/>
            <a:r>
              <a:rPr lang="en-US" sz="3600" dirty="0" smtClean="0"/>
              <a:t>VI – Supremacy of Constitution</a:t>
            </a:r>
          </a:p>
          <a:p>
            <a:pPr lvl="1"/>
            <a:r>
              <a:rPr lang="en-US" sz="3600" dirty="0" smtClean="0"/>
              <a:t>VII – Ratification Process</a:t>
            </a:r>
            <a:endParaRPr lang="en-US" sz="3600" dirty="0"/>
          </a:p>
        </p:txBody>
      </p:sp>
      <p:pic>
        <p:nvPicPr>
          <p:cNvPr id="1026" name="Picture 2" descr="Image result for Constitu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75" y="365125"/>
            <a:ext cx="5483225" cy="2851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13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371" y="0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Constitution Structure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346315"/>
            <a:ext cx="5537200" cy="4841875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Bill of Rights</a:t>
            </a:r>
          </a:p>
          <a:p>
            <a:pPr lvl="1"/>
            <a:r>
              <a:rPr lang="en-US" sz="3600" dirty="0" smtClean="0"/>
              <a:t>First 10 Amendments</a:t>
            </a:r>
          </a:p>
          <a:p>
            <a:pPr lvl="1"/>
            <a:r>
              <a:rPr lang="en-US" sz="3600" dirty="0" smtClean="0"/>
              <a:t>Essential for ratification</a:t>
            </a:r>
          </a:p>
          <a:p>
            <a:pPr lvl="1"/>
            <a:r>
              <a:rPr lang="en-US" sz="3600" dirty="0" smtClean="0"/>
              <a:t>Guaranteed Freedoms</a:t>
            </a:r>
          </a:p>
          <a:p>
            <a:r>
              <a:rPr lang="en-US" sz="4000" b="1" dirty="0" smtClean="0"/>
              <a:t>Other Amendments</a:t>
            </a:r>
          </a:p>
          <a:p>
            <a:pPr lvl="1"/>
            <a:r>
              <a:rPr lang="en-US" sz="3600" dirty="0" smtClean="0"/>
              <a:t>11-12: strengthen</a:t>
            </a:r>
          </a:p>
          <a:p>
            <a:pPr lvl="1"/>
            <a:r>
              <a:rPr lang="en-US" sz="3600" dirty="0" smtClean="0"/>
              <a:t>13-15: Civil War Era</a:t>
            </a:r>
          </a:p>
          <a:p>
            <a:pPr marL="457200" lvl="1" indent="0">
              <a:buNone/>
            </a:pPr>
            <a:endParaRPr lang="en-US" sz="36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0" y="3629845"/>
            <a:ext cx="5854700" cy="28289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3600" dirty="0" smtClean="0"/>
              <a:t>16-18: social/political reform</a:t>
            </a:r>
          </a:p>
          <a:p>
            <a:pPr lvl="1"/>
            <a:r>
              <a:rPr lang="en-US" sz="3600" dirty="0" smtClean="0"/>
              <a:t>20,22,28: Governance</a:t>
            </a:r>
          </a:p>
          <a:p>
            <a:pPr lvl="1"/>
            <a:r>
              <a:rPr lang="en-US" sz="3600" dirty="0" smtClean="0"/>
              <a:t>19,23,24,26: Voting Rights</a:t>
            </a:r>
            <a:endParaRPr lang="en-US" sz="3600" dirty="0"/>
          </a:p>
        </p:txBody>
      </p:sp>
      <p:pic>
        <p:nvPicPr>
          <p:cNvPr id="2050" name="Picture 2" descr="Image result for bill of right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484" y="365125"/>
            <a:ext cx="4509424" cy="3243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89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823" y="286340"/>
            <a:ext cx="11547566" cy="1098323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 Due Tomorrow 10/17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513" y="1384663"/>
            <a:ext cx="11403875" cy="5277394"/>
          </a:xfrm>
        </p:spPr>
        <p:txBody>
          <a:bodyPr>
            <a:normAutofit/>
          </a:bodyPr>
          <a:lstStyle/>
          <a:p>
            <a:r>
              <a:rPr lang="en-US" sz="4400" dirty="0" smtClean="0"/>
              <a:t>Read Section 4.2-4.3 in </a:t>
            </a:r>
            <a:r>
              <a:rPr lang="en-US" sz="4400" i="1" dirty="0" smtClean="0"/>
              <a:t>TCI </a:t>
            </a:r>
            <a:r>
              <a:rPr lang="en-US" sz="4400" dirty="0" smtClean="0"/>
              <a:t>book</a:t>
            </a:r>
            <a:r>
              <a:rPr lang="en-US" sz="4400" i="1" dirty="0" smtClean="0"/>
              <a:t>.</a:t>
            </a:r>
            <a:r>
              <a:rPr lang="en-US" sz="4400" dirty="0" smtClean="0"/>
              <a:t> </a:t>
            </a:r>
          </a:p>
          <a:p>
            <a:r>
              <a:rPr lang="en-US" sz="3900" dirty="0" smtClean="0">
                <a:solidFill>
                  <a:srgbClr val="7030A0"/>
                </a:solidFill>
              </a:rPr>
              <a:t>Create outline or graphic organizer notes that include the following: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300" dirty="0" smtClean="0">
                <a:solidFill>
                  <a:srgbClr val="00B050"/>
                </a:solidFill>
              </a:rPr>
              <a:t>Article topics (include major clauses or key words)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300" dirty="0" smtClean="0">
                <a:solidFill>
                  <a:srgbClr val="00B050"/>
                </a:solidFill>
              </a:rPr>
              <a:t>Amendment process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300" dirty="0" smtClean="0">
                <a:solidFill>
                  <a:srgbClr val="00B050"/>
                </a:solidFill>
              </a:rPr>
              <a:t>Any important to remember amendment categories </a:t>
            </a:r>
            <a:r>
              <a:rPr lang="en-US" sz="4300" dirty="0" smtClean="0"/>
              <a:t>(</a:t>
            </a:r>
            <a:r>
              <a:rPr lang="en-US" sz="4300" dirty="0" smtClean="0">
                <a:solidFill>
                  <a:srgbClr val="FF0000"/>
                </a:solidFill>
              </a:rPr>
              <a:t>Analyze!</a:t>
            </a:r>
            <a:r>
              <a:rPr lang="en-US" sz="4300" dirty="0" smtClean="0"/>
              <a:t>)</a:t>
            </a:r>
          </a:p>
          <a:p>
            <a:endParaRPr lang="en-US" sz="4400" dirty="0" smtClean="0"/>
          </a:p>
          <a:p>
            <a:endParaRPr lang="en-US" sz="5400" dirty="0"/>
          </a:p>
          <a:p>
            <a:endParaRPr lang="en-US" sz="5400" dirty="0" smtClean="0"/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3613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5440" y="286340"/>
            <a:ext cx="9144000" cy="1294266"/>
          </a:xfrm>
        </p:spPr>
        <p:txBody>
          <a:bodyPr>
            <a:normAutofit fontScale="90000"/>
          </a:bodyPr>
          <a:lstStyle/>
          <a:p>
            <a:r>
              <a:rPr lang="en-US" sz="9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 Up 10/17</a:t>
            </a:r>
            <a:endParaRPr lang="en-US" sz="9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20240"/>
            <a:ext cx="9144000" cy="333756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How did your reading notes go last night? Do you feel like your note-taking was better/more productive?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5390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823" y="286340"/>
            <a:ext cx="11547566" cy="1098323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Constitution Scavenger Hunt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513" y="1384663"/>
            <a:ext cx="11403875" cy="5277394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When I say, grab a book and turn to </a:t>
            </a:r>
            <a:r>
              <a:rPr lang="en-US" sz="4400" dirty="0" smtClean="0"/>
              <a:t>page 352 </a:t>
            </a:r>
            <a:r>
              <a:rPr lang="en-US" sz="4400" dirty="0" smtClean="0"/>
              <a:t>.</a:t>
            </a:r>
          </a:p>
          <a:p>
            <a:endParaRPr lang="en-US" sz="4400" dirty="0" smtClean="0"/>
          </a:p>
          <a:p>
            <a:r>
              <a:rPr lang="en-US" sz="4400" dirty="0" smtClean="0"/>
              <a:t>Using the information you have and the clause descriptions given in your book, answer the questions on your sheet.</a:t>
            </a:r>
          </a:p>
          <a:p>
            <a:endParaRPr lang="en-US" sz="4400" dirty="0"/>
          </a:p>
          <a:p>
            <a:r>
              <a:rPr lang="en-US" sz="4400" dirty="0" smtClean="0"/>
              <a:t>Work quickly! The first 5 people with 100% accuracy get a prize!</a:t>
            </a:r>
            <a:endParaRPr lang="en-US" sz="4300" dirty="0" smtClean="0"/>
          </a:p>
          <a:p>
            <a:endParaRPr lang="en-US" sz="4400" dirty="0" smtClean="0"/>
          </a:p>
          <a:p>
            <a:endParaRPr lang="en-US" sz="5400" dirty="0"/>
          </a:p>
          <a:p>
            <a:endParaRPr lang="en-US" sz="5400" dirty="0" smtClean="0"/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9010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315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Warm Up 10/16</vt:lpstr>
      <vt:lpstr>Today’s Objectives</vt:lpstr>
      <vt:lpstr>Gallery Walk</vt:lpstr>
      <vt:lpstr>Constitution Structure</vt:lpstr>
      <vt:lpstr>Constitution Structure</vt:lpstr>
      <vt:lpstr>Homework Due Tomorrow 10/17</vt:lpstr>
      <vt:lpstr>Warm Up 10/17</vt:lpstr>
      <vt:lpstr>Constitution Scavenger Hunt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10/16</dc:title>
  <dc:creator>Santos, Megan    SHS - Staff</dc:creator>
  <cp:lastModifiedBy>Santos, Megan    SHS - Staff</cp:lastModifiedBy>
  <cp:revision>7</cp:revision>
  <dcterms:created xsi:type="dcterms:W3CDTF">2017-10-16T01:10:08Z</dcterms:created>
  <dcterms:modified xsi:type="dcterms:W3CDTF">2017-10-17T22:01:39Z</dcterms:modified>
</cp:coreProperties>
</file>