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7" r:id="rId18"/>
    <p:sldId id="278" r:id="rId19"/>
    <p:sldId id="279" r:id="rId20"/>
    <p:sldId id="280" r:id="rId21"/>
    <p:sldId id="281" r:id="rId22"/>
    <p:sldId id="273" r:id="rId23"/>
    <p:sldId id="274" r:id="rId24"/>
    <p:sldId id="286" r:id="rId25"/>
    <p:sldId id="287" r:id="rId26"/>
    <p:sldId id="288" r:id="rId27"/>
    <p:sldId id="289" r:id="rId28"/>
    <p:sldId id="290" r:id="rId29"/>
    <p:sldId id="291" r:id="rId30"/>
    <p:sldId id="292" r:id="rId31"/>
    <p:sldId id="293" r:id="rId32"/>
    <p:sldId id="275" r:id="rId33"/>
    <p:sldId id="282" r:id="rId34"/>
    <p:sldId id="283" r:id="rId35"/>
    <p:sldId id="284" r:id="rId36"/>
    <p:sldId id="285" r:id="rId37"/>
    <p:sldId id="276" r:id="rId38"/>
    <p:sldId id="299" r:id="rId39"/>
    <p:sldId id="300" r:id="rId40"/>
    <p:sldId id="298" r:id="rId41"/>
    <p:sldId id="294" r:id="rId42"/>
    <p:sldId id="295" r:id="rId43"/>
    <p:sldId id="296" r:id="rId44"/>
    <p:sldId id="301" r:id="rId45"/>
    <p:sldId id="302" r:id="rId46"/>
    <p:sldId id="303" r:id="rId47"/>
    <p:sldId id="297"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6397719-8709-46B7-8451-32FF08FD8AA6}" type="datetimeFigureOut">
              <a:rPr lang="en-US" smtClean="0"/>
              <a:t>11/9/2017</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7A0D7E55-6931-4C4C-A02F-EFF240945176}" type="slidenum">
              <a:rPr lang="en-US" smtClean="0"/>
              <a:t>‹#›</a:t>
            </a:fld>
            <a:endParaRPr lang="en-US"/>
          </a:p>
        </p:txBody>
      </p:sp>
    </p:spTree>
    <p:extLst>
      <p:ext uri="{BB962C8B-B14F-4D97-AF65-F5344CB8AC3E}">
        <p14:creationId xmlns:p14="http://schemas.microsoft.com/office/powerpoint/2010/main" val="2771894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AB9BB3B-17EE-43BB-85C5-7B6F4E670E49}" type="datetimeFigureOut">
              <a:rPr lang="en-US" smtClean="0"/>
              <a:t>11/9/2017</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FA8BB8B-50D9-438D-86AD-7C4FB9CCE236}" type="slidenum">
              <a:rPr lang="en-US" smtClean="0"/>
              <a:t>‹#›</a:t>
            </a:fld>
            <a:endParaRPr lang="en-US"/>
          </a:p>
        </p:txBody>
      </p:sp>
    </p:spTree>
    <p:extLst>
      <p:ext uri="{BB962C8B-B14F-4D97-AF65-F5344CB8AC3E}">
        <p14:creationId xmlns:p14="http://schemas.microsoft.com/office/powerpoint/2010/main" val="386337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smtClean="0"/>
              <a:t>“he could never be a citizen of the US”</a:t>
            </a:r>
            <a:endParaRPr lang="en-US" dirty="0"/>
          </a:p>
        </p:txBody>
      </p:sp>
      <p:sp>
        <p:nvSpPr>
          <p:cNvPr id="4" name="Slide Number Placeholder 3"/>
          <p:cNvSpPr>
            <a:spLocks noGrp="1"/>
          </p:cNvSpPr>
          <p:nvPr>
            <p:ph type="sldNum" sz="quarter" idx="10"/>
          </p:nvPr>
        </p:nvSpPr>
        <p:spPr/>
        <p:txBody>
          <a:bodyPr/>
          <a:lstStyle/>
          <a:p>
            <a:fld id="{6716C094-68EE-4955-B27A-C3E5B52A08E1}" type="slidenum">
              <a:rPr lang="en-US" smtClean="0"/>
              <a:t>5</a:t>
            </a:fld>
            <a:endParaRPr lang="en-US"/>
          </a:p>
        </p:txBody>
      </p:sp>
    </p:spTree>
    <p:extLst>
      <p:ext uri="{BB962C8B-B14F-4D97-AF65-F5344CB8AC3E}">
        <p14:creationId xmlns:p14="http://schemas.microsoft.com/office/powerpoint/2010/main" val="28881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smtClean="0"/>
              <a:t>“he could never be a citizen of the US”</a:t>
            </a:r>
            <a:endParaRPr lang="en-US" dirty="0"/>
          </a:p>
        </p:txBody>
      </p:sp>
      <p:sp>
        <p:nvSpPr>
          <p:cNvPr id="4" name="Slide Number Placeholder 3"/>
          <p:cNvSpPr>
            <a:spLocks noGrp="1"/>
          </p:cNvSpPr>
          <p:nvPr>
            <p:ph type="sldNum" sz="quarter" idx="10"/>
          </p:nvPr>
        </p:nvSpPr>
        <p:spPr/>
        <p:txBody>
          <a:bodyPr/>
          <a:lstStyle/>
          <a:p>
            <a:fld id="{6716C094-68EE-4955-B27A-C3E5B52A08E1}" type="slidenum">
              <a:rPr lang="en-US" smtClean="0"/>
              <a:t>6</a:t>
            </a:fld>
            <a:endParaRPr lang="en-US"/>
          </a:p>
        </p:txBody>
      </p:sp>
    </p:spTree>
    <p:extLst>
      <p:ext uri="{BB962C8B-B14F-4D97-AF65-F5344CB8AC3E}">
        <p14:creationId xmlns:p14="http://schemas.microsoft.com/office/powerpoint/2010/main" val="231444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F5398C-C46A-4316-A9CE-5A6CF565495B}"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CF913-C2FF-406D-8848-B4D79CDB3AF4}" type="slidenum">
              <a:rPr lang="en-US" smtClean="0"/>
              <a:t>‹#›</a:t>
            </a:fld>
            <a:endParaRPr lang="en-US"/>
          </a:p>
        </p:txBody>
      </p:sp>
    </p:spTree>
    <p:extLst>
      <p:ext uri="{BB962C8B-B14F-4D97-AF65-F5344CB8AC3E}">
        <p14:creationId xmlns:p14="http://schemas.microsoft.com/office/powerpoint/2010/main" val="295527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5398C-C46A-4316-A9CE-5A6CF565495B}"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CF913-C2FF-406D-8848-B4D79CDB3AF4}" type="slidenum">
              <a:rPr lang="en-US" smtClean="0"/>
              <a:t>‹#›</a:t>
            </a:fld>
            <a:endParaRPr lang="en-US"/>
          </a:p>
        </p:txBody>
      </p:sp>
    </p:spTree>
    <p:extLst>
      <p:ext uri="{BB962C8B-B14F-4D97-AF65-F5344CB8AC3E}">
        <p14:creationId xmlns:p14="http://schemas.microsoft.com/office/powerpoint/2010/main" val="138811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5398C-C46A-4316-A9CE-5A6CF565495B}"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CF913-C2FF-406D-8848-B4D79CDB3AF4}" type="slidenum">
              <a:rPr lang="en-US" smtClean="0"/>
              <a:t>‹#›</a:t>
            </a:fld>
            <a:endParaRPr lang="en-US"/>
          </a:p>
        </p:txBody>
      </p:sp>
    </p:spTree>
    <p:extLst>
      <p:ext uri="{BB962C8B-B14F-4D97-AF65-F5344CB8AC3E}">
        <p14:creationId xmlns:p14="http://schemas.microsoft.com/office/powerpoint/2010/main" val="2793152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5398C-C46A-4316-A9CE-5A6CF565495B}"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CF913-C2FF-406D-8848-B4D79CDB3AF4}" type="slidenum">
              <a:rPr lang="en-US" smtClean="0"/>
              <a:t>‹#›</a:t>
            </a:fld>
            <a:endParaRPr lang="en-US"/>
          </a:p>
        </p:txBody>
      </p:sp>
    </p:spTree>
    <p:extLst>
      <p:ext uri="{BB962C8B-B14F-4D97-AF65-F5344CB8AC3E}">
        <p14:creationId xmlns:p14="http://schemas.microsoft.com/office/powerpoint/2010/main" val="409183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F5398C-C46A-4316-A9CE-5A6CF565495B}"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CF913-C2FF-406D-8848-B4D79CDB3AF4}" type="slidenum">
              <a:rPr lang="en-US" smtClean="0"/>
              <a:t>‹#›</a:t>
            </a:fld>
            <a:endParaRPr lang="en-US"/>
          </a:p>
        </p:txBody>
      </p:sp>
    </p:spTree>
    <p:extLst>
      <p:ext uri="{BB962C8B-B14F-4D97-AF65-F5344CB8AC3E}">
        <p14:creationId xmlns:p14="http://schemas.microsoft.com/office/powerpoint/2010/main" val="1671815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F5398C-C46A-4316-A9CE-5A6CF565495B}"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CF913-C2FF-406D-8848-B4D79CDB3AF4}" type="slidenum">
              <a:rPr lang="en-US" smtClean="0"/>
              <a:t>‹#›</a:t>
            </a:fld>
            <a:endParaRPr lang="en-US"/>
          </a:p>
        </p:txBody>
      </p:sp>
    </p:spTree>
    <p:extLst>
      <p:ext uri="{BB962C8B-B14F-4D97-AF65-F5344CB8AC3E}">
        <p14:creationId xmlns:p14="http://schemas.microsoft.com/office/powerpoint/2010/main" val="256499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F5398C-C46A-4316-A9CE-5A6CF565495B}"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CF913-C2FF-406D-8848-B4D79CDB3AF4}" type="slidenum">
              <a:rPr lang="en-US" smtClean="0"/>
              <a:t>‹#›</a:t>
            </a:fld>
            <a:endParaRPr lang="en-US"/>
          </a:p>
        </p:txBody>
      </p:sp>
    </p:spTree>
    <p:extLst>
      <p:ext uri="{BB962C8B-B14F-4D97-AF65-F5344CB8AC3E}">
        <p14:creationId xmlns:p14="http://schemas.microsoft.com/office/powerpoint/2010/main" val="200534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F5398C-C46A-4316-A9CE-5A6CF565495B}"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CF913-C2FF-406D-8848-B4D79CDB3AF4}" type="slidenum">
              <a:rPr lang="en-US" smtClean="0"/>
              <a:t>‹#›</a:t>
            </a:fld>
            <a:endParaRPr lang="en-US"/>
          </a:p>
        </p:txBody>
      </p:sp>
    </p:spTree>
    <p:extLst>
      <p:ext uri="{BB962C8B-B14F-4D97-AF65-F5344CB8AC3E}">
        <p14:creationId xmlns:p14="http://schemas.microsoft.com/office/powerpoint/2010/main" val="83161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5398C-C46A-4316-A9CE-5A6CF565495B}"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CF913-C2FF-406D-8848-B4D79CDB3AF4}" type="slidenum">
              <a:rPr lang="en-US" smtClean="0"/>
              <a:t>‹#›</a:t>
            </a:fld>
            <a:endParaRPr lang="en-US"/>
          </a:p>
        </p:txBody>
      </p:sp>
    </p:spTree>
    <p:extLst>
      <p:ext uri="{BB962C8B-B14F-4D97-AF65-F5344CB8AC3E}">
        <p14:creationId xmlns:p14="http://schemas.microsoft.com/office/powerpoint/2010/main" val="3082047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F5398C-C46A-4316-A9CE-5A6CF565495B}"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CF913-C2FF-406D-8848-B4D79CDB3AF4}" type="slidenum">
              <a:rPr lang="en-US" smtClean="0"/>
              <a:t>‹#›</a:t>
            </a:fld>
            <a:endParaRPr lang="en-US"/>
          </a:p>
        </p:txBody>
      </p:sp>
    </p:spTree>
    <p:extLst>
      <p:ext uri="{BB962C8B-B14F-4D97-AF65-F5344CB8AC3E}">
        <p14:creationId xmlns:p14="http://schemas.microsoft.com/office/powerpoint/2010/main" val="91425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F5398C-C46A-4316-A9CE-5A6CF565495B}"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CF913-C2FF-406D-8848-B4D79CDB3AF4}" type="slidenum">
              <a:rPr lang="en-US" smtClean="0"/>
              <a:t>‹#›</a:t>
            </a:fld>
            <a:endParaRPr lang="en-US"/>
          </a:p>
        </p:txBody>
      </p:sp>
    </p:spTree>
    <p:extLst>
      <p:ext uri="{BB962C8B-B14F-4D97-AF65-F5344CB8AC3E}">
        <p14:creationId xmlns:p14="http://schemas.microsoft.com/office/powerpoint/2010/main" val="620269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5398C-C46A-4316-A9CE-5A6CF565495B}" type="datetimeFigureOut">
              <a:rPr lang="en-US" smtClean="0"/>
              <a:t>11/9/2017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CF913-C2FF-406D-8848-B4D79CDB3AF4}" type="slidenum">
              <a:rPr lang="en-US" smtClean="0"/>
              <a:t>‹#›</a:t>
            </a:fld>
            <a:endParaRPr lang="en-US"/>
          </a:p>
        </p:txBody>
      </p:sp>
    </p:spTree>
    <p:extLst>
      <p:ext uri="{BB962C8B-B14F-4D97-AF65-F5344CB8AC3E}">
        <p14:creationId xmlns:p14="http://schemas.microsoft.com/office/powerpoint/2010/main" val="1719397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zZ0cwMkOFPQ" TargetMode="External"/><Relationship Id="rId2" Type="http://schemas.openxmlformats.org/officeDocument/2006/relationships/hyperlink" Target="https://www.youtube.com/watch?v=WJlY9C7YWz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pewresearch.org/fact-tank/2017/05/15/u-s-voter-turnout-trails-most-developed-countries/" TargetMode="Externa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hyperlink" Target="http://www.cnn.com/2016/11/11/politics/popular-vote-turnout-2016/index.html"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youtube.com/watch?v=Mky11UJb9AY"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youtube.com/watch?v=24yc5pOGn2Y"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pbs.org/newshour/extra/lessons-plans/lesson-plan-civic-engagement-and-ways-for-students-to-get-involved/"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5"/>
            <a:ext cx="9144000" cy="896937"/>
          </a:xfrm>
        </p:spPr>
        <p:txBody>
          <a:bodyPr>
            <a:noAutofit/>
          </a:bodyPr>
          <a:lstStyle/>
          <a:p>
            <a:r>
              <a:rPr lang="en-US" b="1" dirty="0" smtClean="0">
                <a:solidFill>
                  <a:srgbClr val="0000FF"/>
                </a:solidFill>
                <a:latin typeface="Times New Roman" panose="02020603050405020304" pitchFamily="18" charset="0"/>
                <a:cs typeface="Times New Roman" panose="02020603050405020304" pitchFamily="18" charset="0"/>
              </a:rPr>
              <a:t>Warm Up 11/1</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2209800"/>
            <a:ext cx="9144000" cy="3048000"/>
          </a:xfrm>
        </p:spPr>
        <p:txBody>
          <a:bodyPr>
            <a:normAutofit/>
          </a:bodyPr>
          <a:lstStyle/>
          <a:p>
            <a:r>
              <a:rPr lang="en-US" sz="5400" dirty="0"/>
              <a:t>What do you think are the qualities of a </a:t>
            </a:r>
            <a:r>
              <a:rPr lang="en-US" sz="5400"/>
              <a:t>good citizen?</a:t>
            </a:r>
            <a:endParaRPr lang="en-US" sz="5400" dirty="0"/>
          </a:p>
        </p:txBody>
      </p:sp>
    </p:spTree>
    <p:extLst>
      <p:ext uri="{BB962C8B-B14F-4D97-AF65-F5344CB8AC3E}">
        <p14:creationId xmlns:p14="http://schemas.microsoft.com/office/powerpoint/2010/main" val="2458294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51693" y="-33763"/>
            <a:ext cx="11648049" cy="6891763"/>
          </a:xfrm>
          <a:prstGeom prst="rect">
            <a:avLst/>
          </a:prstGeom>
          <a:noFill/>
          <a:ln w="9525">
            <a:noFill/>
            <a:miter lim="800000"/>
            <a:headEnd/>
            <a:tailEnd/>
          </a:ln>
        </p:spPr>
      </p:pic>
    </p:spTree>
    <p:extLst>
      <p:ext uri="{BB962C8B-B14F-4D97-AF65-F5344CB8AC3E}">
        <p14:creationId xmlns:p14="http://schemas.microsoft.com/office/powerpoint/2010/main" val="3439264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8301" y="0"/>
            <a:ext cx="9732499" cy="9144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Citizenship</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1676400" y="838200"/>
            <a:ext cx="8934451" cy="5715000"/>
          </a:xfrm>
        </p:spPr>
        <p:txBody>
          <a:bodyPr>
            <a:normAutofit/>
          </a:bodyPr>
          <a:lstStyle/>
          <a:p>
            <a:pPr marL="0" indent="0">
              <a:buNone/>
            </a:pPr>
            <a:r>
              <a:rPr lang="en-US" dirty="0" smtClean="0">
                <a:solidFill>
                  <a:srgbClr val="002060"/>
                </a:solidFill>
              </a:rPr>
              <a:t>What is the difference between a citizen and a legal resident?</a:t>
            </a: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smtClean="0">
              <a:solidFill>
                <a:srgbClr val="002060"/>
              </a:solidFill>
            </a:endParaRPr>
          </a:p>
          <a:p>
            <a:pPr marL="0" indent="0">
              <a:buNone/>
            </a:pPr>
            <a:endParaRPr lang="en-US" dirty="0" smtClean="0">
              <a:solidFill>
                <a:srgbClr val="002060"/>
              </a:solidFill>
            </a:endParaRPr>
          </a:p>
        </p:txBody>
      </p:sp>
      <p:pic>
        <p:nvPicPr>
          <p:cNvPr id="3" name="Picture 2"/>
          <p:cNvPicPr>
            <a:picLocks noChangeAspect="1"/>
          </p:cNvPicPr>
          <p:nvPr/>
        </p:nvPicPr>
        <p:blipFill>
          <a:blip r:embed="rId2" cstate="print"/>
          <a:stretch>
            <a:fillRect/>
          </a:stretch>
        </p:blipFill>
        <p:spPr>
          <a:xfrm>
            <a:off x="1237958" y="1828800"/>
            <a:ext cx="9372893" cy="5126736"/>
          </a:xfrm>
          <a:prstGeom prst="rect">
            <a:avLst/>
          </a:prstGeom>
        </p:spPr>
      </p:pic>
    </p:spTree>
    <p:extLst>
      <p:ext uri="{BB962C8B-B14F-4D97-AF65-F5344CB8AC3E}">
        <p14:creationId xmlns:p14="http://schemas.microsoft.com/office/powerpoint/2010/main" val="3246446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1858" y="0"/>
            <a:ext cx="9408943" cy="9144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Citizenship</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698500" y="762000"/>
            <a:ext cx="11150600" cy="5791200"/>
          </a:xfrm>
        </p:spPr>
        <p:txBody>
          <a:bodyPr>
            <a:normAutofit/>
          </a:bodyPr>
          <a:lstStyle/>
          <a:p>
            <a:pPr marL="0" indent="0">
              <a:buNone/>
            </a:pPr>
            <a:r>
              <a:rPr lang="en-US" sz="3600" b="1" dirty="0">
                <a:solidFill>
                  <a:srgbClr val="FF0000"/>
                </a:solidFill>
              </a:rPr>
              <a:t>Lawful Permanent Resident</a:t>
            </a:r>
            <a:r>
              <a:rPr lang="en-US" sz="3600" b="1" dirty="0"/>
              <a:t>:</a:t>
            </a:r>
          </a:p>
          <a:p>
            <a:pPr marL="0" indent="0">
              <a:buNone/>
            </a:pPr>
            <a:r>
              <a:rPr lang="en-US" sz="3600" dirty="0"/>
              <a:t>Immigrants to the United States with legal residency. Issued identification card (Green Card) as proof of legal right to live in the United States. Access to public utilities, pay taxes. </a:t>
            </a: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smtClean="0">
              <a:solidFill>
                <a:srgbClr val="002060"/>
              </a:solidFill>
            </a:endParaRPr>
          </a:p>
          <a:p>
            <a:pPr marL="0" indent="0">
              <a:buNone/>
            </a:pPr>
            <a:endParaRPr lang="en-US" dirty="0" smtClean="0">
              <a:solidFill>
                <a:srgbClr val="002060"/>
              </a:solidFill>
            </a:endParaRPr>
          </a:p>
        </p:txBody>
      </p:sp>
      <p:pic>
        <p:nvPicPr>
          <p:cNvPr id="2050" name="Picture 2" descr="http://www.thakerlaw.com/wp-content/uploads/2014/02/GreenCardSampleFINAL.jpg"/>
          <p:cNvPicPr>
            <a:picLocks noChangeAspect="1" noChangeArrowheads="1"/>
          </p:cNvPicPr>
          <p:nvPr/>
        </p:nvPicPr>
        <p:blipFill>
          <a:blip r:embed="rId2" cstate="print"/>
          <a:srcRect/>
          <a:stretch>
            <a:fillRect/>
          </a:stretch>
        </p:blipFill>
        <p:spPr bwMode="auto">
          <a:xfrm>
            <a:off x="3105149" y="3162301"/>
            <a:ext cx="8858251" cy="3390900"/>
          </a:xfrm>
          <a:prstGeom prst="rect">
            <a:avLst/>
          </a:prstGeom>
          <a:noFill/>
        </p:spPr>
      </p:pic>
    </p:spTree>
    <p:extLst>
      <p:ext uri="{BB962C8B-B14F-4D97-AF65-F5344CB8AC3E}">
        <p14:creationId xmlns:p14="http://schemas.microsoft.com/office/powerpoint/2010/main" val="1206072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
            <a:ext cx="10515600" cy="601527"/>
          </a:xfrm>
        </p:spPr>
        <p:txBody>
          <a:bodyPr>
            <a:normAutofit fontScale="90000"/>
          </a:bodyPr>
          <a:lstStyle/>
          <a:p>
            <a:r>
              <a:rPr lang="en-US" b="1" dirty="0" smtClean="0">
                <a:solidFill>
                  <a:srgbClr val="0000FF"/>
                </a:solidFill>
                <a:latin typeface="Times New Roman" panose="02020603050405020304" pitchFamily="18" charset="0"/>
                <a:cs typeface="Times New Roman" panose="02020603050405020304" pitchFamily="18" charset="0"/>
              </a:rPr>
              <a:t>Becoming Naturalized</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36470"/>
            <a:ext cx="10515600" cy="5040495"/>
          </a:xfrm>
        </p:spPr>
        <p:txBody>
          <a:bodyPr>
            <a:normAutofit/>
          </a:bodyPr>
          <a:lstStyle/>
          <a:p>
            <a:r>
              <a:rPr lang="en-US" sz="4400" dirty="0">
                <a:cs typeface="Times New Roman" panose="02020603050405020304" pitchFamily="18" charset="0"/>
              </a:rPr>
              <a:t>Could YOU be naturalized?</a:t>
            </a:r>
          </a:p>
          <a:p>
            <a:endParaRPr lang="en-US" sz="4400" dirty="0">
              <a:cs typeface="Times New Roman" panose="02020603050405020304" pitchFamily="18" charset="0"/>
            </a:endParaRPr>
          </a:p>
          <a:p>
            <a:pPr marL="457189" lvl="1" indent="0">
              <a:buNone/>
            </a:pPr>
            <a:r>
              <a:rPr lang="en-US" sz="1800" dirty="0">
                <a:hlinkClick r:id="rId2"/>
              </a:rPr>
              <a:t>https://www.youtube.com/watch?v=WJlY9C7YWzI</a:t>
            </a:r>
            <a:r>
              <a:rPr lang="en-US" sz="1800" dirty="0"/>
              <a:t> </a:t>
            </a:r>
          </a:p>
          <a:p>
            <a:pPr marL="457189" lvl="1" indent="0">
              <a:buNone/>
            </a:pPr>
            <a:r>
              <a:rPr lang="en-US" sz="1800" dirty="0">
                <a:hlinkClick r:id="rId3"/>
              </a:rPr>
              <a:t>https://www.youtube.com/watch?v=zZ0cwMkOFPQ</a:t>
            </a:r>
            <a:r>
              <a:rPr lang="en-US" sz="1800" dirty="0"/>
              <a:t> </a:t>
            </a:r>
          </a:p>
          <a:p>
            <a:pPr marL="0" indent="0">
              <a:buNone/>
            </a:pPr>
            <a:endParaRPr lang="en-US" sz="4400" dirty="0">
              <a:cs typeface="Times New Roman" panose="02020603050405020304" pitchFamily="18" charset="0"/>
            </a:endParaRPr>
          </a:p>
          <a:p>
            <a:endParaRPr lang="en-US" sz="4400" dirty="0">
              <a:cs typeface="Times New Roman" panose="02020603050405020304" pitchFamily="18" charset="0"/>
            </a:endParaRPr>
          </a:p>
          <a:p>
            <a:pPr marL="0" indent="0">
              <a:buNone/>
            </a:pPr>
            <a:endParaRPr lang="en-US" sz="4400" dirty="0">
              <a:cs typeface="Times New Roman" panose="02020603050405020304" pitchFamily="18" charset="0"/>
            </a:endParaRPr>
          </a:p>
          <a:p>
            <a:endParaRPr lang="en-US" sz="4400" dirty="0">
              <a:cs typeface="Times New Roman" panose="02020603050405020304" pitchFamily="18" charset="0"/>
            </a:endParaRPr>
          </a:p>
        </p:txBody>
      </p:sp>
    </p:spTree>
    <p:extLst>
      <p:ext uri="{BB962C8B-B14F-4D97-AF65-F5344CB8AC3E}">
        <p14:creationId xmlns:p14="http://schemas.microsoft.com/office/powerpoint/2010/main" val="2016066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
            <a:ext cx="10515600" cy="601527"/>
          </a:xfrm>
        </p:spPr>
        <p:txBody>
          <a:bodyPr>
            <a:normAutofit fontScale="90000"/>
          </a:bodyPr>
          <a:lstStyle/>
          <a:p>
            <a:r>
              <a:rPr lang="en-US" b="1" dirty="0" smtClean="0">
                <a:solidFill>
                  <a:srgbClr val="0000FF"/>
                </a:solidFill>
                <a:latin typeface="Times New Roman" panose="02020603050405020304" pitchFamily="18" charset="0"/>
                <a:cs typeface="Times New Roman" panose="02020603050405020304" pitchFamily="18" charset="0"/>
              </a:rPr>
              <a:t>Becoming Naturalized</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36470"/>
            <a:ext cx="10515600" cy="5040495"/>
          </a:xfrm>
        </p:spPr>
        <p:txBody>
          <a:bodyPr>
            <a:normAutofit/>
          </a:bodyPr>
          <a:lstStyle/>
          <a:p>
            <a:r>
              <a:rPr lang="en-US" sz="4400" dirty="0">
                <a:cs typeface="Times New Roman" panose="02020603050405020304" pitchFamily="18" charset="0"/>
              </a:rPr>
              <a:t>Could YOU be naturalized?</a:t>
            </a:r>
          </a:p>
          <a:p>
            <a:endParaRPr lang="en-US" sz="4400" dirty="0">
              <a:cs typeface="Times New Roman" panose="02020603050405020304" pitchFamily="18" charset="0"/>
            </a:endParaRPr>
          </a:p>
          <a:p>
            <a:r>
              <a:rPr lang="en-US" sz="4400" dirty="0">
                <a:solidFill>
                  <a:srgbClr val="FF0000"/>
                </a:solidFill>
                <a:cs typeface="Times New Roman" panose="02020603050405020304" pitchFamily="18" charset="0"/>
              </a:rPr>
              <a:t>Exit Ticket!</a:t>
            </a:r>
          </a:p>
          <a:p>
            <a:pPr lvl="1"/>
            <a:r>
              <a:rPr lang="en-US" sz="4000" dirty="0">
                <a:cs typeface="Times New Roman" panose="02020603050405020304" pitchFamily="18" charset="0"/>
              </a:rPr>
              <a:t>Answer as many questions as you can. On the back, answer the following:</a:t>
            </a:r>
          </a:p>
          <a:p>
            <a:pPr lvl="2"/>
            <a:r>
              <a:rPr lang="en-US" sz="3600" dirty="0">
                <a:cs typeface="Times New Roman" panose="02020603050405020304" pitchFamily="18" charset="0"/>
              </a:rPr>
              <a:t>Would you have passed</a:t>
            </a:r>
            <a:r>
              <a:rPr lang="en-US" sz="3600" dirty="0" smtClean="0">
                <a:cs typeface="Times New Roman" panose="02020603050405020304" pitchFamily="18" charset="0"/>
              </a:rPr>
              <a:t>? (60%)</a:t>
            </a:r>
            <a:endParaRPr lang="en-US" sz="3600" dirty="0">
              <a:cs typeface="Times New Roman" panose="02020603050405020304" pitchFamily="18" charset="0"/>
            </a:endParaRPr>
          </a:p>
          <a:p>
            <a:pPr lvl="2"/>
            <a:r>
              <a:rPr lang="en-US" sz="3600" dirty="0">
                <a:cs typeface="Times New Roman" panose="02020603050405020304" pitchFamily="18" charset="0"/>
              </a:rPr>
              <a:t>How do you feel about your inability to answer these basic citizenship questions?</a:t>
            </a:r>
          </a:p>
          <a:p>
            <a:pPr lvl="1"/>
            <a:endParaRPr lang="en-US" sz="4000" dirty="0">
              <a:cs typeface="Times New Roman" panose="02020603050405020304" pitchFamily="18" charset="0"/>
            </a:endParaRPr>
          </a:p>
          <a:p>
            <a:endParaRPr lang="en-US" sz="4400" dirty="0">
              <a:cs typeface="Times New Roman" panose="02020603050405020304" pitchFamily="18" charset="0"/>
            </a:endParaRPr>
          </a:p>
          <a:p>
            <a:pPr marL="0" indent="0">
              <a:buNone/>
            </a:pPr>
            <a:endParaRPr lang="en-US" sz="4400" dirty="0">
              <a:cs typeface="Times New Roman" panose="02020603050405020304" pitchFamily="18" charset="0"/>
            </a:endParaRPr>
          </a:p>
          <a:p>
            <a:endParaRPr lang="en-US" sz="4400" dirty="0">
              <a:cs typeface="Times New Roman" panose="02020603050405020304" pitchFamily="18" charset="0"/>
            </a:endParaRPr>
          </a:p>
        </p:txBody>
      </p:sp>
    </p:spTree>
    <p:extLst>
      <p:ext uri="{BB962C8B-B14F-4D97-AF65-F5344CB8AC3E}">
        <p14:creationId xmlns:p14="http://schemas.microsoft.com/office/powerpoint/2010/main" val="943193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5"/>
            <a:ext cx="9144000" cy="896937"/>
          </a:xfrm>
        </p:spPr>
        <p:txBody>
          <a:bodyPr>
            <a:noAutofit/>
          </a:bodyPr>
          <a:lstStyle/>
          <a:p>
            <a:r>
              <a:rPr lang="en-US" b="1" dirty="0" smtClean="0">
                <a:solidFill>
                  <a:srgbClr val="0000FF"/>
                </a:solidFill>
                <a:latin typeface="Times New Roman" panose="02020603050405020304" pitchFamily="18" charset="0"/>
                <a:cs typeface="Times New Roman" panose="02020603050405020304" pitchFamily="18" charset="0"/>
              </a:rPr>
              <a:t>Homework</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2209800"/>
            <a:ext cx="9144000" cy="3048000"/>
          </a:xfrm>
        </p:spPr>
        <p:txBody>
          <a:bodyPr>
            <a:normAutofit/>
          </a:bodyPr>
          <a:lstStyle/>
          <a:p>
            <a:r>
              <a:rPr lang="en-US" sz="5400" dirty="0" smtClean="0"/>
              <a:t>Review your Supreme Court Case Notes. </a:t>
            </a:r>
            <a:r>
              <a:rPr lang="en-US" sz="5400" smtClean="0"/>
              <a:t>Quiz on Friday!</a:t>
            </a:r>
            <a:endParaRPr lang="en-US" sz="5400" dirty="0"/>
          </a:p>
        </p:txBody>
      </p:sp>
    </p:spTree>
    <p:extLst>
      <p:ext uri="{BB962C8B-B14F-4D97-AF65-F5344CB8AC3E}">
        <p14:creationId xmlns:p14="http://schemas.microsoft.com/office/powerpoint/2010/main" val="4243863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5"/>
            <a:ext cx="9144000" cy="896937"/>
          </a:xfrm>
        </p:spPr>
        <p:txBody>
          <a:bodyPr>
            <a:noAutofit/>
          </a:bodyPr>
          <a:lstStyle/>
          <a:p>
            <a:r>
              <a:rPr lang="en-US" b="1" dirty="0" smtClean="0">
                <a:solidFill>
                  <a:srgbClr val="0000FF"/>
                </a:solidFill>
                <a:latin typeface="Times New Roman" panose="02020603050405020304" pitchFamily="18" charset="0"/>
                <a:cs typeface="Times New Roman" panose="02020603050405020304" pitchFamily="18" charset="0"/>
              </a:rPr>
              <a:t>Warm Up 11/2</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2209800"/>
            <a:ext cx="9144000" cy="3048000"/>
          </a:xfrm>
        </p:spPr>
        <p:txBody>
          <a:bodyPr>
            <a:normAutofit/>
          </a:bodyPr>
          <a:lstStyle/>
          <a:p>
            <a:r>
              <a:rPr lang="en-US" sz="5400" dirty="0" smtClean="0"/>
              <a:t>What is our most basic/coveted right as American citizens?</a:t>
            </a:r>
            <a:endParaRPr lang="en-US" sz="5400" dirty="0"/>
          </a:p>
        </p:txBody>
      </p:sp>
    </p:spTree>
    <p:extLst>
      <p:ext uri="{BB962C8B-B14F-4D97-AF65-F5344CB8AC3E}">
        <p14:creationId xmlns:p14="http://schemas.microsoft.com/office/powerpoint/2010/main" val="1811007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682" t="25805" r="11414" b="7229"/>
          <a:stretch/>
        </p:blipFill>
        <p:spPr>
          <a:xfrm>
            <a:off x="230915" y="156753"/>
            <a:ext cx="11847278" cy="5799909"/>
          </a:xfrm>
          <a:prstGeom prst="rect">
            <a:avLst/>
          </a:prstGeom>
        </p:spPr>
      </p:pic>
      <p:sp>
        <p:nvSpPr>
          <p:cNvPr id="5" name="TextBox 4"/>
          <p:cNvSpPr txBox="1"/>
          <p:nvPr/>
        </p:nvSpPr>
        <p:spPr>
          <a:xfrm>
            <a:off x="640080" y="966651"/>
            <a:ext cx="5199017" cy="4832092"/>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t>Voting</a:t>
            </a:r>
          </a:p>
          <a:p>
            <a:pPr marL="285750" indent="-285750">
              <a:buFont typeface="Arial" panose="020B0604020202020204" pitchFamily="34" charset="0"/>
              <a:buChar char="•"/>
            </a:pPr>
            <a:r>
              <a:rPr lang="en-US" sz="4400" dirty="0" smtClean="0"/>
              <a:t>Hold Public Office</a:t>
            </a:r>
          </a:p>
          <a:p>
            <a:pPr marL="285750" indent="-285750">
              <a:buFont typeface="Arial" panose="020B0604020202020204" pitchFamily="34" charset="0"/>
              <a:buChar char="•"/>
            </a:pPr>
            <a:r>
              <a:rPr lang="en-US" sz="4400" dirty="0" smtClean="0"/>
              <a:t>Welfare/Healthcare</a:t>
            </a:r>
          </a:p>
          <a:p>
            <a:pPr marL="285750" indent="-285750">
              <a:buFont typeface="Arial" panose="020B0604020202020204" pitchFamily="34" charset="0"/>
              <a:buChar char="•"/>
            </a:pPr>
            <a:r>
              <a:rPr lang="en-US" sz="4400" dirty="0" smtClean="0"/>
              <a:t>Federal jobs</a:t>
            </a:r>
          </a:p>
          <a:p>
            <a:pPr marL="285750" indent="-285750">
              <a:buFont typeface="Arial" panose="020B0604020202020204" pitchFamily="34" charset="0"/>
              <a:buChar char="•"/>
            </a:pPr>
            <a:r>
              <a:rPr lang="en-US" sz="4400" dirty="0" smtClean="0"/>
              <a:t>Legal Rights (</a:t>
            </a:r>
            <a:r>
              <a:rPr lang="en-US" sz="4400" dirty="0" err="1" smtClean="0"/>
              <a:t>BofR</a:t>
            </a:r>
            <a:r>
              <a:rPr lang="en-US" sz="4400" dirty="0" smtClean="0"/>
              <a:t>)</a:t>
            </a:r>
          </a:p>
          <a:p>
            <a:pPr marL="285750" indent="-285750">
              <a:buFont typeface="Arial" panose="020B0604020202020204" pitchFamily="34" charset="0"/>
              <a:buChar char="•"/>
            </a:pPr>
            <a:r>
              <a:rPr lang="en-US" sz="4400" dirty="0" smtClean="0"/>
              <a:t>Education</a:t>
            </a:r>
          </a:p>
          <a:p>
            <a:pPr marL="285750" indent="-285750">
              <a:buFont typeface="Arial" panose="020B0604020202020204" pitchFamily="34" charset="0"/>
              <a:buChar char="•"/>
            </a:pPr>
            <a:r>
              <a:rPr lang="en-US" sz="4400" dirty="0" smtClean="0"/>
              <a:t>Jobs/Unions</a:t>
            </a:r>
          </a:p>
        </p:txBody>
      </p:sp>
      <p:sp>
        <p:nvSpPr>
          <p:cNvPr id="6" name="TextBox 5"/>
          <p:cNvSpPr txBox="1"/>
          <p:nvPr/>
        </p:nvSpPr>
        <p:spPr>
          <a:xfrm>
            <a:off x="6485206" y="966651"/>
            <a:ext cx="5092505" cy="4832092"/>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t>Voting</a:t>
            </a:r>
          </a:p>
          <a:p>
            <a:pPr marL="285750" indent="-285750">
              <a:buFont typeface="Arial" panose="020B0604020202020204" pitchFamily="34" charset="0"/>
              <a:buChar char="•"/>
            </a:pPr>
            <a:r>
              <a:rPr lang="en-US" sz="4400" dirty="0" smtClean="0"/>
              <a:t>Taxes</a:t>
            </a:r>
          </a:p>
          <a:p>
            <a:pPr marL="285750" indent="-285750">
              <a:buFont typeface="Arial" panose="020B0604020202020204" pitchFamily="34" charset="0"/>
              <a:buChar char="•"/>
            </a:pPr>
            <a:r>
              <a:rPr lang="en-US" sz="4400" dirty="0" smtClean="0"/>
              <a:t>Obeying laws</a:t>
            </a:r>
          </a:p>
          <a:p>
            <a:pPr marL="285750" indent="-285750">
              <a:buFont typeface="Arial" panose="020B0604020202020204" pitchFamily="34" charset="0"/>
              <a:buChar char="•"/>
            </a:pPr>
            <a:r>
              <a:rPr lang="en-US" sz="4400" dirty="0" smtClean="0"/>
              <a:t>Register for military</a:t>
            </a:r>
          </a:p>
          <a:p>
            <a:pPr marL="285750" indent="-285750">
              <a:buFont typeface="Arial" panose="020B0604020202020204" pitchFamily="34" charset="0"/>
              <a:buChar char="•"/>
            </a:pPr>
            <a:r>
              <a:rPr lang="en-US" sz="4400" dirty="0" smtClean="0"/>
              <a:t>Volunteering</a:t>
            </a:r>
          </a:p>
          <a:p>
            <a:pPr marL="285750" indent="-285750">
              <a:buFont typeface="Arial" panose="020B0604020202020204" pitchFamily="34" charset="0"/>
              <a:buChar char="•"/>
            </a:pPr>
            <a:r>
              <a:rPr lang="en-US" sz="4400" dirty="0" smtClean="0"/>
              <a:t>Civic Duty </a:t>
            </a:r>
          </a:p>
          <a:p>
            <a:r>
              <a:rPr lang="en-US" sz="4400" dirty="0"/>
              <a:t>	</a:t>
            </a:r>
            <a:r>
              <a:rPr lang="en-US" sz="4400" dirty="0" smtClean="0"/>
              <a:t>Be informed!</a:t>
            </a:r>
            <a:endParaRPr lang="en-US" sz="2400" dirty="0"/>
          </a:p>
        </p:txBody>
      </p:sp>
    </p:spTree>
    <p:extLst>
      <p:ext uri="{BB962C8B-B14F-4D97-AF65-F5344CB8AC3E}">
        <p14:creationId xmlns:p14="http://schemas.microsoft.com/office/powerpoint/2010/main" val="315834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5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5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5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5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25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25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fade">
                                      <p:cBhvr>
                                        <p:cTn id="52" dur="25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250"/>
                                        <p:tgtEl>
                                          <p:spTgt spid="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fade">
                                      <p:cBhvr>
                                        <p:cTn id="62" dur="250"/>
                                        <p:tgtEl>
                                          <p:spTgt spid="6">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Effect transition="in" filter="fade">
                                      <p:cBhvr>
                                        <p:cTn id="67" dur="250"/>
                                        <p:tgtEl>
                                          <p:spTgt spid="6">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Effect transition="in" filter="fade">
                                      <p:cBhvr>
                                        <p:cTn id="72" dur="25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509" y="0"/>
            <a:ext cx="9897291" cy="9144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Voting</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13509" y="1097280"/>
            <a:ext cx="11325497" cy="5608320"/>
          </a:xfrm>
        </p:spPr>
        <p:txBody>
          <a:bodyPr>
            <a:noAutofit/>
          </a:bodyPr>
          <a:lstStyle/>
          <a:p>
            <a:pPr marL="0" indent="0">
              <a:buNone/>
            </a:pPr>
            <a:r>
              <a:rPr lang="en-US" sz="3600" dirty="0">
                <a:solidFill>
                  <a:srgbClr val="002060"/>
                </a:solidFill>
              </a:rPr>
              <a:t>What are the requirements to vote? </a:t>
            </a:r>
          </a:p>
          <a:p>
            <a:pPr marL="0" indent="0">
              <a:buNone/>
            </a:pPr>
            <a:endParaRPr lang="en-US" sz="3600" dirty="0">
              <a:solidFill>
                <a:srgbClr val="002060"/>
              </a:solidFill>
            </a:endParaRPr>
          </a:p>
          <a:p>
            <a:pPr marL="0" indent="0">
              <a:buNone/>
            </a:pPr>
            <a:r>
              <a:rPr lang="en-US" sz="3600" dirty="0">
                <a:solidFill>
                  <a:srgbClr val="002060"/>
                </a:solidFill>
              </a:rPr>
              <a:t>What should the requirements for voting be? </a:t>
            </a:r>
          </a:p>
          <a:p>
            <a:pPr marL="0" indent="0">
              <a:buNone/>
            </a:pPr>
            <a:endParaRPr lang="en-US" sz="3600" dirty="0">
              <a:solidFill>
                <a:srgbClr val="002060"/>
              </a:solidFill>
            </a:endParaRPr>
          </a:p>
          <a:p>
            <a:pPr marL="0" indent="0">
              <a:buNone/>
            </a:pPr>
            <a:r>
              <a:rPr lang="en-US" sz="3600" dirty="0" smtClean="0">
                <a:solidFill>
                  <a:srgbClr val="002060"/>
                </a:solidFill>
              </a:rPr>
              <a:t>What </a:t>
            </a:r>
            <a:r>
              <a:rPr lang="en-US" sz="3600" dirty="0">
                <a:solidFill>
                  <a:srgbClr val="002060"/>
                </a:solidFill>
              </a:rPr>
              <a:t>is voter suppression? </a:t>
            </a:r>
          </a:p>
          <a:p>
            <a:pPr marL="0" indent="0">
              <a:buNone/>
            </a:pPr>
            <a:endParaRPr lang="en-US" sz="3600" dirty="0">
              <a:solidFill>
                <a:srgbClr val="002060"/>
              </a:solidFill>
            </a:endParaRPr>
          </a:p>
          <a:p>
            <a:pPr marL="0" indent="0">
              <a:buNone/>
            </a:pPr>
            <a:r>
              <a:rPr lang="en-US" sz="3600" dirty="0">
                <a:solidFill>
                  <a:srgbClr val="002060"/>
                </a:solidFill>
              </a:rPr>
              <a:t>Who has this impacted in the past? </a:t>
            </a:r>
          </a:p>
          <a:p>
            <a:pPr marL="0" indent="0">
              <a:buNone/>
            </a:pPr>
            <a:endParaRPr lang="en-US" sz="3600" dirty="0">
              <a:solidFill>
                <a:srgbClr val="002060"/>
              </a:solidFill>
            </a:endParaRPr>
          </a:p>
          <a:p>
            <a:pPr marL="0" indent="0">
              <a:buNone/>
            </a:pPr>
            <a:r>
              <a:rPr lang="en-US" sz="3600" dirty="0">
                <a:solidFill>
                  <a:srgbClr val="002060"/>
                </a:solidFill>
              </a:rPr>
              <a:t>What does disenfranchisement mean?</a:t>
            </a:r>
          </a:p>
        </p:txBody>
      </p:sp>
    </p:spTree>
    <p:extLst>
      <p:ext uri="{BB962C8B-B14F-4D97-AF65-F5344CB8AC3E}">
        <p14:creationId xmlns:p14="http://schemas.microsoft.com/office/powerpoint/2010/main" val="297457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5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5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25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25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509" y="0"/>
            <a:ext cx="9897291" cy="9144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Voting</a:t>
            </a:r>
            <a:endParaRPr lang="en-US" b="1" dirty="0">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5545777" y="0"/>
            <a:ext cx="6646223" cy="6553200"/>
          </a:xfrm>
          <a:prstGeom prst="rect">
            <a:avLst/>
          </a:prstGeom>
        </p:spPr>
      </p:pic>
      <p:sp>
        <p:nvSpPr>
          <p:cNvPr id="7" name="Content Placeholder 5"/>
          <p:cNvSpPr txBox="1">
            <a:spLocks/>
          </p:cNvSpPr>
          <p:nvPr/>
        </p:nvSpPr>
        <p:spPr>
          <a:xfrm>
            <a:off x="140524" y="876300"/>
            <a:ext cx="6533408" cy="571500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smtClean="0"/>
              <a:t>Types of Direct Disenfranchisement:</a:t>
            </a:r>
          </a:p>
          <a:p>
            <a:pPr marL="0" indent="0">
              <a:buFont typeface="Arial" panose="020B0604020202020204" pitchFamily="34" charset="0"/>
              <a:buNone/>
            </a:pPr>
            <a:r>
              <a:rPr lang="en-US" sz="3600" dirty="0" smtClean="0"/>
              <a:t>Violence</a:t>
            </a:r>
          </a:p>
          <a:p>
            <a:pPr marL="0" indent="0">
              <a:buFont typeface="Arial" panose="020B0604020202020204" pitchFamily="34" charset="0"/>
              <a:buNone/>
            </a:pPr>
            <a:r>
              <a:rPr lang="en-US" sz="3600" dirty="0" smtClean="0"/>
              <a:t>Race/Gender Requirements</a:t>
            </a:r>
          </a:p>
          <a:p>
            <a:pPr marL="0" indent="0">
              <a:buFont typeface="Arial" panose="020B0604020202020204" pitchFamily="34" charset="0"/>
              <a:buNone/>
            </a:pPr>
            <a:r>
              <a:rPr lang="en-US" sz="3600" dirty="0" smtClean="0"/>
              <a:t>Poll Taxes</a:t>
            </a:r>
          </a:p>
          <a:p>
            <a:pPr marL="0" indent="0">
              <a:buFont typeface="Arial" panose="020B0604020202020204" pitchFamily="34" charset="0"/>
              <a:buNone/>
            </a:pPr>
            <a:r>
              <a:rPr lang="en-US" sz="3600" dirty="0" smtClean="0"/>
              <a:t>Literacy Tests</a:t>
            </a:r>
          </a:p>
          <a:p>
            <a:pPr marL="0" indent="0">
              <a:buFont typeface="Arial" panose="020B0604020202020204" pitchFamily="34" charset="0"/>
              <a:buNone/>
            </a:pPr>
            <a:endParaRPr lang="en-US" sz="3600" dirty="0" smtClean="0">
              <a:solidFill>
                <a:srgbClr val="002060"/>
              </a:solidFill>
            </a:endParaRPr>
          </a:p>
          <a:p>
            <a:pPr marL="0" indent="0">
              <a:buFont typeface="Arial" panose="020B0604020202020204" pitchFamily="34" charset="0"/>
              <a:buNone/>
            </a:pPr>
            <a:endParaRPr lang="en-US" sz="3600" dirty="0" smtClean="0">
              <a:solidFill>
                <a:srgbClr val="002060"/>
              </a:solidFill>
            </a:endParaRPr>
          </a:p>
          <a:p>
            <a:pPr marL="0" indent="0">
              <a:buFont typeface="Arial" panose="020B0604020202020204" pitchFamily="34" charset="0"/>
              <a:buNone/>
            </a:pPr>
            <a:endParaRPr lang="en-US" sz="3600" dirty="0" smtClean="0">
              <a:solidFill>
                <a:srgbClr val="002060"/>
              </a:solidFill>
            </a:endParaRPr>
          </a:p>
          <a:p>
            <a:pPr marL="0" indent="0">
              <a:buFont typeface="Arial" panose="020B0604020202020204" pitchFamily="34" charset="0"/>
              <a:buNone/>
            </a:pPr>
            <a:endParaRPr lang="en-US" sz="3600" dirty="0" smtClean="0">
              <a:solidFill>
                <a:srgbClr val="002060"/>
              </a:solidFill>
            </a:endParaRPr>
          </a:p>
          <a:p>
            <a:pPr marL="0" indent="0">
              <a:buFont typeface="Arial" panose="020B0604020202020204" pitchFamily="34" charset="0"/>
              <a:buNone/>
            </a:pPr>
            <a:endParaRPr lang="en-US" sz="3600" dirty="0" smtClean="0">
              <a:solidFill>
                <a:srgbClr val="002060"/>
              </a:solidFill>
            </a:endParaRPr>
          </a:p>
        </p:txBody>
      </p:sp>
    </p:spTree>
    <p:extLst>
      <p:ext uri="{BB962C8B-B14F-4D97-AF65-F5344CB8AC3E}">
        <p14:creationId xmlns:p14="http://schemas.microsoft.com/office/powerpoint/2010/main" val="2534352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0"/>
            <a:ext cx="10515600" cy="1136469"/>
          </a:xfrm>
        </p:spPr>
        <p:txBody>
          <a:bodyPr>
            <a:normAutofit/>
          </a:bodyPr>
          <a:lstStyle/>
          <a:p>
            <a:r>
              <a:rPr lang="en-US" b="1" dirty="0" smtClean="0">
                <a:solidFill>
                  <a:srgbClr val="0000FF"/>
                </a:solidFill>
                <a:latin typeface="Times New Roman" panose="02020603050405020304" pitchFamily="18" charset="0"/>
                <a:cs typeface="Times New Roman" panose="02020603050405020304" pitchFamily="18" charset="0"/>
              </a:rPr>
              <a:t>Agenda</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36469"/>
            <a:ext cx="10515600" cy="5538651"/>
          </a:xfrm>
        </p:spPr>
        <p:txBody>
          <a:bodyPr>
            <a:normAutofit fontScale="92500" lnSpcReduction="10000"/>
          </a:bodyPr>
          <a:lstStyle/>
          <a:p>
            <a:r>
              <a:rPr lang="en-US" sz="3600" dirty="0">
                <a:cs typeface="Times New Roman" panose="02020603050405020304" pitchFamily="18" charset="0"/>
              </a:rPr>
              <a:t>Understand how we came to define citizenship.</a:t>
            </a:r>
          </a:p>
          <a:p>
            <a:r>
              <a:rPr lang="en-US" sz="3600" dirty="0">
                <a:cs typeface="Times New Roman" panose="02020603050405020304" pitchFamily="18" charset="0"/>
              </a:rPr>
              <a:t>Define the process for becoming a citizen</a:t>
            </a:r>
          </a:p>
          <a:p>
            <a:endParaRPr lang="en-US" sz="3600" dirty="0">
              <a:cs typeface="Times New Roman" panose="02020603050405020304" pitchFamily="18" charset="0"/>
            </a:endParaRPr>
          </a:p>
          <a:p>
            <a:pPr marL="0" indent="0">
              <a:buNone/>
            </a:pPr>
            <a:r>
              <a:rPr lang="en-US" sz="3600" b="1" dirty="0">
                <a:solidFill>
                  <a:srgbClr val="FF0000"/>
                </a:solidFill>
                <a:cs typeface="Times New Roman" panose="02020603050405020304" pitchFamily="18" charset="0"/>
              </a:rPr>
              <a:t>Key Terms</a:t>
            </a:r>
          </a:p>
          <a:p>
            <a:r>
              <a:rPr lang="en-US" sz="3600" dirty="0">
                <a:cs typeface="Times New Roman" panose="02020603050405020304" pitchFamily="18" charset="0"/>
              </a:rPr>
              <a:t>Citizenship			</a:t>
            </a:r>
          </a:p>
          <a:p>
            <a:r>
              <a:rPr lang="en-US" sz="3600" dirty="0">
                <a:cs typeface="Times New Roman" panose="02020603050405020304" pitchFamily="18" charset="0"/>
              </a:rPr>
              <a:t>Dred Scott v Sanford</a:t>
            </a:r>
          </a:p>
          <a:p>
            <a:r>
              <a:rPr lang="en-US" sz="3600" dirty="0">
                <a:cs typeface="Times New Roman" panose="02020603050405020304" pitchFamily="18" charset="0"/>
              </a:rPr>
              <a:t>13</a:t>
            </a:r>
            <a:r>
              <a:rPr lang="en-US" sz="3600" baseline="30000" dirty="0">
                <a:cs typeface="Times New Roman" panose="02020603050405020304" pitchFamily="18" charset="0"/>
              </a:rPr>
              <a:t>th</a:t>
            </a:r>
            <a:r>
              <a:rPr lang="en-US" sz="3600" dirty="0">
                <a:cs typeface="Times New Roman" panose="02020603050405020304" pitchFamily="18" charset="0"/>
              </a:rPr>
              <a:t> Amendment</a:t>
            </a:r>
          </a:p>
          <a:p>
            <a:r>
              <a:rPr lang="en-US" sz="3600" dirty="0">
                <a:cs typeface="Times New Roman" panose="02020603050405020304" pitchFamily="18" charset="0"/>
              </a:rPr>
              <a:t>14</a:t>
            </a:r>
            <a:r>
              <a:rPr lang="en-US" sz="3600" baseline="30000" dirty="0">
                <a:cs typeface="Times New Roman" panose="02020603050405020304" pitchFamily="18" charset="0"/>
              </a:rPr>
              <a:t>th</a:t>
            </a:r>
            <a:r>
              <a:rPr lang="en-US" sz="3600" dirty="0">
                <a:cs typeface="Times New Roman" panose="02020603050405020304" pitchFamily="18" charset="0"/>
              </a:rPr>
              <a:t> Amendment</a:t>
            </a:r>
          </a:p>
          <a:p>
            <a:r>
              <a:rPr lang="en-US" sz="3600" dirty="0">
                <a:cs typeface="Times New Roman" panose="02020603050405020304" pitchFamily="18" charset="0"/>
              </a:rPr>
              <a:t>Naturalization</a:t>
            </a:r>
          </a:p>
          <a:p>
            <a:r>
              <a:rPr lang="en-US" sz="3600" dirty="0">
                <a:cs typeface="Times New Roman" panose="02020603050405020304" pitchFamily="18" charset="0"/>
              </a:rPr>
              <a:t>Legal Permanent Resident</a:t>
            </a:r>
          </a:p>
          <a:p>
            <a:endParaRPr lang="en-US" sz="3600" dirty="0">
              <a:cs typeface="Times New Roman" panose="02020603050405020304" pitchFamily="18" charset="0"/>
            </a:endParaRPr>
          </a:p>
        </p:txBody>
      </p:sp>
    </p:spTree>
    <p:extLst>
      <p:ext uri="{BB962C8B-B14F-4D97-AF65-F5344CB8AC3E}">
        <p14:creationId xmlns:p14="http://schemas.microsoft.com/office/powerpoint/2010/main" val="4078251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132" y="0"/>
            <a:ext cx="8686800" cy="9144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Voting</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273132" y="838200"/>
            <a:ext cx="5794293" cy="5715000"/>
          </a:xfrm>
        </p:spPr>
        <p:txBody>
          <a:bodyPr>
            <a:normAutofit/>
          </a:bodyPr>
          <a:lstStyle/>
          <a:p>
            <a:pPr marL="0" indent="0">
              <a:buNone/>
            </a:pPr>
            <a:r>
              <a:rPr lang="en-US" b="1" dirty="0" smtClean="0">
                <a:solidFill>
                  <a:srgbClr val="002060"/>
                </a:solidFill>
              </a:rPr>
              <a:t>1789</a:t>
            </a:r>
          </a:p>
          <a:p>
            <a:pPr marL="0" indent="0">
              <a:buNone/>
            </a:pPr>
            <a:r>
              <a:rPr lang="en-US" b="1" dirty="0" smtClean="0">
                <a:solidFill>
                  <a:srgbClr val="002060"/>
                </a:solidFill>
              </a:rPr>
              <a:t>Requirements to Vote:</a:t>
            </a:r>
          </a:p>
          <a:p>
            <a:pPr marL="0" indent="0">
              <a:buNone/>
            </a:pPr>
            <a:r>
              <a:rPr lang="en-US" dirty="0" smtClean="0">
                <a:solidFill>
                  <a:srgbClr val="002060"/>
                </a:solidFill>
              </a:rPr>
              <a:t>White</a:t>
            </a:r>
          </a:p>
          <a:p>
            <a:pPr marL="0" indent="0">
              <a:buNone/>
            </a:pPr>
            <a:r>
              <a:rPr lang="en-US" dirty="0" smtClean="0">
                <a:solidFill>
                  <a:srgbClr val="002060"/>
                </a:solidFill>
              </a:rPr>
              <a:t>Male</a:t>
            </a:r>
          </a:p>
          <a:p>
            <a:pPr marL="0" indent="0">
              <a:buNone/>
            </a:pPr>
            <a:r>
              <a:rPr lang="en-US" dirty="0" smtClean="0">
                <a:solidFill>
                  <a:srgbClr val="002060"/>
                </a:solidFill>
              </a:rPr>
              <a:t>Property Owning</a:t>
            </a:r>
          </a:p>
          <a:p>
            <a:pPr marL="0" indent="0">
              <a:buNone/>
            </a:pPr>
            <a:r>
              <a:rPr lang="en-US" dirty="0" smtClean="0">
                <a:solidFill>
                  <a:srgbClr val="002060"/>
                </a:solidFill>
              </a:rPr>
              <a:t>21 years old</a:t>
            </a:r>
          </a:p>
          <a:p>
            <a:pPr marL="0" indent="0">
              <a:buNone/>
            </a:pPr>
            <a:endParaRPr lang="en-US" dirty="0">
              <a:solidFill>
                <a:srgbClr val="002060"/>
              </a:solidFill>
            </a:endParaRPr>
          </a:p>
          <a:p>
            <a:pPr marL="0" indent="0">
              <a:buNone/>
            </a:pPr>
            <a:r>
              <a:rPr lang="en-US" i="1" dirty="0" smtClean="0">
                <a:solidFill>
                  <a:srgbClr val="002060"/>
                </a:solidFill>
              </a:rPr>
              <a:t>6% of population able to vote</a:t>
            </a: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smtClean="0">
              <a:solidFill>
                <a:srgbClr val="002060"/>
              </a:solidFill>
            </a:endParaRPr>
          </a:p>
          <a:p>
            <a:pPr marL="0" indent="0">
              <a:buNone/>
            </a:pPr>
            <a:endParaRPr lang="en-US" dirty="0" smtClean="0">
              <a:solidFill>
                <a:srgbClr val="002060"/>
              </a:solidFill>
            </a:endParaRPr>
          </a:p>
        </p:txBody>
      </p:sp>
      <p:pic>
        <p:nvPicPr>
          <p:cNvPr id="5122" name="Picture 2" descr="http://cdn.breitbart.com/mediaserver/Breitbart/Big-Journalism/2014/06/25/rh-729-collar_20130208101433714218-620x349.jpg"/>
          <p:cNvPicPr>
            <a:picLocks noChangeAspect="1" noChangeArrowheads="1"/>
          </p:cNvPicPr>
          <p:nvPr/>
        </p:nvPicPr>
        <p:blipFill>
          <a:blip r:embed="rId2" cstate="print"/>
          <a:srcRect/>
          <a:stretch>
            <a:fillRect/>
          </a:stretch>
        </p:blipFill>
        <p:spPr bwMode="auto">
          <a:xfrm>
            <a:off x="6400800" y="152400"/>
            <a:ext cx="5213268" cy="6477000"/>
          </a:xfrm>
          <a:prstGeom prst="rect">
            <a:avLst/>
          </a:prstGeom>
          <a:noFill/>
        </p:spPr>
      </p:pic>
    </p:spTree>
    <p:extLst>
      <p:ext uri="{BB962C8B-B14F-4D97-AF65-F5344CB8AC3E}">
        <p14:creationId xmlns:p14="http://schemas.microsoft.com/office/powerpoint/2010/main" val="3373130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4380" y="-152400"/>
            <a:ext cx="8686800" cy="9144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Voting</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154380" y="838200"/>
            <a:ext cx="4722422" cy="5715000"/>
          </a:xfrm>
        </p:spPr>
        <p:txBody>
          <a:bodyPr>
            <a:normAutofit/>
          </a:bodyPr>
          <a:lstStyle/>
          <a:p>
            <a:pPr marL="0" indent="0">
              <a:buNone/>
            </a:pPr>
            <a:r>
              <a:rPr lang="en-US" b="1" dirty="0" smtClean="0">
                <a:solidFill>
                  <a:srgbClr val="002060"/>
                </a:solidFill>
              </a:rPr>
              <a:t>1820s:</a:t>
            </a:r>
          </a:p>
          <a:p>
            <a:pPr marL="0" indent="0">
              <a:buNone/>
            </a:pPr>
            <a:r>
              <a:rPr lang="en-US" dirty="0" smtClean="0">
                <a:solidFill>
                  <a:srgbClr val="002060"/>
                </a:solidFill>
              </a:rPr>
              <a:t>Property requirements eliminated, opening voting rights to all white males over the age of 21 in the United States  </a:t>
            </a: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smtClean="0">
              <a:solidFill>
                <a:srgbClr val="002060"/>
              </a:solidFill>
            </a:endParaRPr>
          </a:p>
          <a:p>
            <a:pPr marL="0" indent="0">
              <a:buNone/>
            </a:pPr>
            <a:endParaRPr lang="en-US" dirty="0" smtClean="0">
              <a:solidFill>
                <a:srgbClr val="002060"/>
              </a:solidFill>
            </a:endParaRPr>
          </a:p>
        </p:txBody>
      </p:sp>
      <p:sp>
        <p:nvSpPr>
          <p:cNvPr id="177154" name="AutoShape 2" descr="data:image/jpeg;base64,/9j/4AAQSkZJRgABAQAAAQABAAD/2wCEAAkGBxMTEBUSEhMWFRUXGRUYFhYVGBgXGBoYFxkYGBYbGBoYICkgHhomGxsXIjEhJSkrLy4uGB8zODMsNygtLisBCgoKDg0OGxAQGy0mICUxLS0tLzUtLS0tKy0vLy0tLS0tLTUtLS0tLTUtLS0tLS0tLS0tLS8tLS0tLS0tLS0tLf/AABEIAMIBAwMBIgACEQEDEQH/xAAbAAACAwEBAQAAAAAAAAAAAAAABQIDBAYBB//EAEAQAAIBAwIEBAMGBgIBAgYDAAECEQADIQQSBSIxQRMyUWEGcZEUQoGhsfAjM1JywdEVYpJTgiRDosLh8QcWNP/EABoBAAEFAQAAAAAAAAAAAAAAAAABAgMEBQb/xAAwEQACAgEDAgUDBAICAwAAAAAAAQIRAwQhMRJBBRMyUXFhofAigbHBkdFC4QYVI//aAAwDAQACEQMRAD8A+ts5k5qPiH1rLe4hbDEFiCCQeVv9VD/krX9R/wDFv9VSc9+SdR+gu1Ou1A19vTC6Aty1fuzsBI8O5ZVVz15XaT6x8in4L8csNMh1Cs1w2tPc3rthvtF9tOpIUDbDLJgHHvinGuOnJN3a73Ogg31wcEAjCiCfatFvgumIhVwVIxceCsyR5srOYpyyJoRxMfGeO3l01m6itbd9RZstbYKzAPe8JozExkEx1EgZFYNR8U3LF2bzMyeArNb2oGS7c1KWkVys5UOqtBIwSB2p8/BbBUKVO1eim5c2iPQboFYRoLHNtskiCMXbglTkgiehOY96kxxlP0jJyUeT1fih2uNaWwwuIgd1d0UKGe5bQjuwm3JwCA64mQFuj+Mrgt2L14fzdNp7nh242b715LQMsNyibizkgAHqer63wbT8hVTyjki5c5Qf6ebA+VCcB046WyMEYe4MHJHm6T2pnVQ6hRq/jkILh8Fj4a6tn5gP/wDJdW1d2yOadwKnE5BimXH/AIlGlJDKzbbN7UNBA/h2SgeJ6vziBgYyRVzcCsHBQmBAl7nSZjzdJzFTucItNG4Odvlm7dMfKWxR1IKMHA+KX7tzVu7DZauNat2xEQtu2+5iV3BuY94z0xJSa/43v+HYu20Co+ntai6P5hsi5cRQbggFrW3xBKDduWSIrqV4PZG6Aw3eaLl3mnru5s/jVOo4JYCEhCNisV/iXAF745sZAP4Ude4UK9L8cbtS1p7ey2N/8XxFYyDCAqB1cRCgkgkAgSKc/D/GjqbTXNuwrdvWiu4P/KuMkyMZifx6nrXJ/wDF6eQuz+IVD5Z8wQc5zkZ//VdL8M6OxbtMLCeHudmuLuZouNzNG49JP0ioo5VJDYuxz4h9anZc7hmqqnY8wqSLdoe0qNDXDJzXniH1rLc4hZDEG7bBBIILqO/zqH/I2f8A1rf/AJr/ALprchaQu+MuJ39PpX1Fp1HhgcrLulmuW1XM4ABfHckZxBwXfiG/p9ddtXWN23/8EqwEQodTfv2lMAS3S3MnsxETFNdbc094pbb+ICThXMDGCwUicwB86sfgVgmSjE4yblw+Xy/e7dvSnKe24jiVcB+ITq5KI6Id+y423JS49phByGBUGMjmGZkDmNJ8Vau5w+xqTc2XLh0pjZb2uLmqt2rvh9TtCsAZyC6mR36z/iLC72hl3Zci5dG7+7m5vxrDZ4ZpSQPBYTjzPHqOj+sfjFPipNNqxkmlsypPjYEBhZuBGuixbckAG54505DTlQCA0icMPvctZr/xVqCbwZPBFq5w9eVke4PtLorI0gockqSpwJgzTtuBWDulCd/nm5c5/wC7m5vxrxuA6c9UJwBl7hwvlHm6DsO1M60O6RTc+PFClxacjbedRIBK2NSulubgRynewIGZEyQcVvf4pC6W/qHtsPBu3LTICGlkuC2CD/SSQZMQJnpWluB2DulGO7zTcuHdGRu5s59akvB7IDABwGncBdugNPXcN2Z96OpfUWhK/wASXr2staa0TaAfUreblYk6Y2CVTchBRluiTAPUcpGT4j+LrlkapUQb7B0YUkz4n2m5tIUQArbQYJMSc4GXK8FsAghWBWdpFy6Cs9Y5sT7Uk+L+EWVs7tplnUOTcuGRDHmls5Ao6x2PH1SUfdmHhn/8g3Gs7ja3uHuqVNxLTwt5UVdpmXFssWbCA2yJG4Vu4b8UX34gbDR4Juaq3bcLKubASFVhzLcU+Lv3jaYG0mue4QulV0a6u6042glnAWTIMEzHXHvXf2OF2lfxFDbj97xLhnp1lsjA6+gperaxc2NQyOF8V/Bv8Q+te+IfWoUVH1P3G0jXaMgUV5Y8ooq5HhEL5Ob1f8xv7j+tU1bq/wCY39x/Wqq5vJ638mpH0ojd8p+RqDaZD90A9ZHKZHuM1aRUCsZ3fWI/Gki2uGK0eLuMzdeBgy3X2jp079fxzVti8OnQdpxVVq2IECMdKld6dJ9j+Va+LxCMHGEI37+7KE9K5XKUv9Its6hVeRgHBMQO5Bn600a4o6kD5kUjuIZA3QT2ERH41ZYt9cCe/KDM+5E1ca83J0zpSrjd7f4K6l5cLjbXuOgaKX6DcGAAOwiZ7doj39q2XrwUZOYkDEn5Cop4+mXStyWGS429ivVa23b87AE9B1Y/JRk0n1/EmuptVWVW6kkSRBlQBOD6zNVG4XZnPUnp6AYA/fcmsV+2V3OigvhRjsJI6ZOGPr06HpVOWXdxQxzb44N1qxvuKB5iCN0TC9fp/uug09hUXavT8yfU+9Lvh+NrT5pAI9BAgfWfpTWlwwpWSQW1hVljzCq6nY8wqxHlDnwLb/nb5n9ahU7/AJ2+bfqarrBn6maMeEQvKDAIBE9DnsT/AIrxLRUzbYqf/IH0DA9R+IIHQipuvp1+tV3ZiCcHErgj6z9afjnJNU6GzinyiRe4yne8p1yFEkGREAY/fz0W2DL8v8VnW17kgdB2FRdAIx7QO/fNbmLxHFFrHBN/y38fn2MyekyNOcml/oZcPuyWWZjIMknPWSfettc8dwaQACPTzAEEf5NaBMTL5+94jenTb0mp/KeWTfD7q06I/M6ElyvfdWOaKzaHUb1PcjEjocdaOIaxbVtrjdgYHqewqu8clPo7k3mR6ersS1est2l3XHCj3/wOp/CuQ+IeKjUMqpPhrnIgsxkT8o+XU0mJZ9zudzkkkn99KpF3YUQyS28yWJiBuiWyRmKZPZuPdWjU0mCPTDM+6TX7jngnBBfO0mLdsgsATJMyBJznMnr9a7tVAAAEAYAHoKycI0gt2UUAA7VLe7EDcTWyhN9KTKeocZ5pTS52/wABRRRQRGux5RRXljyiirsfSiB8nN6v+Y39x/WqajxXW27bubjqgG5iWMDaDk/IVmPFLIO3xUmQsT3OY+mflHrXOzjJye3dmnFqka6jcGPofoZrN/ylmAfFSDBBJGQzBFI9QWIAPeRUG4xYBIN1cCTnoOYz8uVs/wDU+lNUJew617mfinH7dhtrK5O0tgDAG6QZODj8xXlrjSXLiWwrgttZSQNpVvECyRgHk8pz0xgxuL22h+QqwjcYjBwCT7k4qpr1icG3JYHG0ktumcd5nPvVrTJeZGovlFfPKoO2uBbc+J0VuazcBLqn3TBYuBkGPuHv3FMuG8R8W34wBVTiGicEgzHTPY5+VaX0yb2Oxe2do9+/7615cUAbVhNx6gfiTA74ifercpvHrGor9Ta/w6ZCoqWntvahwGItA4U7RG7ABjv7TXCcR+IHW81sFZlgO5baJncek/LvTrjXF9pgElm6CZVR2J7TXNXdMoJuMT13Hr16TjP7NaUMUqfRJXav6d2ihPU48c15sXTTrbnsmv3Qws7ntJtbaZYnnKnPbAM98np1FaeIgC3z9gknMTkHEz/n8aV2QjLuXIzBz1B9/cU44Pp2vkqxUhQJJAJg+gOJwc9s1T1OjnB9adq/5ZFh1ccs+iqZr4ArkhASotlQ0DaIAlSFnysAVBEjB7qY6Wl+s0hVN9gfxEVlUE4YHs89YPMOmR1AZpYVFGNI0oqgqyx5hVdWWPMKkjyhXwLL/nb+5v1qurL/AJ2+bfrVdYM/UzRjwgqD9RPv9cR/mp0MJEGkTFZTc1dtTDOin0LAHPsTVP8AyNoRcN234YAO/eu3mJCmZiCQQPUyKx6z4fs3nZ7m4sQFJBjlEQOnyrRp+EILhO5ybg5ydvMysXDGFADSW6QIPStHw9QWeFPf/oqapy8p3wT0/ErLRF62xYiAHUkkjAAn/qcexrXpLwYKOxYR7jdSXTfDVpQpDXNykQ0rIKYXG2MR6Z7yc07tbfESRhZYx0EDE/jEe4qfT5ujUSju27T/AGv+yHNj6sKeySqvsb+IagWULgAScmPYklo9hXI63j63Qbaklmkc3SO8D5T9D6Gm3HuKts2eUsCNoM4Pdj6e1cqmlAbdmeuY9I7egJjPetzTYXCNyW5h67VXLpi9qKEuOLkAShJkwcY9enWfT/fupLggg8g27vLEDfvknpjafw9yauZdrSO5yK38F4R418ORvQAq4YHYBMwTPMxxyjEZJ7Vl6mDhld99zqvDtTCeihKLf6Uk/lJfb85Oo+HNYz2wpQrsULJ7kT6mekHIH49m9LOHs1u59mIJUKz27mfICiqjGILLJXrO1UJkkwzqOqKc5KUm0qCiiigaa7HlFFFjyiirsfSiB8nHcZ4al24d4JjxFiSAQ3UH6CuIbUadQN2n8hRgovM20sggiUAGBbGYyvrG76Hq/wCY39x/WqawfO6ZNP396NHotI4UnTlWLWTt2lGL32XvbYqZXlE3BDGG3DIBrXoLNnUXDbNq4AWv+Z5gIoRiAyypPjCAP6nIOM9fSLX8VurcdF2QCIwScgH1jvQ9Rt/2x+PTSm6Ru1ipasFdpYHcIOZZyWJY+7Ekn1NJQuKi+vuOQrtI6gQBn8KgEhyxIyAI+XqZz/j8TO94RBLB1re2c345cdR5cv8Ail9zS2odurtn0MfpS0PHMSZBick5MD371puAnbtOA2fln9/SqCOZh7zUPjMEsKml3V18Mu/+OZW9TKEndxfPyioXQyb1Mg5n1zWq9cQwpMzmASDykGcZwYqOj0wZgoEKMn64FNV06AgwAQCB8sE/oKb4QpQxSl2b2Lnjenjnyw3pxW9CtHCwiKejEemDnqZ6mmfwnqFTx74O7eLe0EMF5ZmXAKjzAfMQfWqLmn23Q6gRI3e2cmPlmmnC7Lpbu7jeRd12Cr7rZEm2cNzIVYFoUiRETlRc1OSXprZr8/oydNpPLm2+3f3OqBooNFZ5qBU7HmFQqyx5hTo8oR8HI/Ej6oXLhsFQoDGXKBd248stkE+vTI+VLPtOt3E+IpWAAofThixOYJEBdwYCc7OoLzHUcS04uC5bbo29T8jI70hvfCVpmDF7kgkjOMlmAg9pY47iAZAEZcckLakl/iy24y7fyZDqtdLHfbK7WgK9ncGNxioBYR5XRMjBtjzbiTu4SdWbg8Rma3LSW8CCsNH8qTvnwvb+Z/1r3UfDFpurOPN02jJd7kyBJEuRtJgjqDmdWl1entIES4u0FiIz5mLfd+dD/Wqxxt/SIjkoO5yr5ZLi9x0UMjbZIBEAzPSJ74pbpuIutxWdiy5kY79DAH7mjiWpW44KEkARmQJk9j3jv8qxrcBmOxg/MV0PhulWPCpTiur43X9nM+I6yUtQ1jk+lVw9n/Q0/wCbMctv3O5o65OADVI4tdknauQAAJgRME+vWl/i8xSDMTPY9iB7jE/MVVrbDOOVipj1I+8p7ewP196s49JhxzeSMf1e5XnrtRNKEpUvhGliSxZjLHqf32rJr7Vxo8Mxj1IzI7D9/nOputQvWyysJ6gj647VYe5Ui6adletfHLlhkCu4+E3dtFaL+Yhp6j77R1zER1zXBWbgtWt/ITbPPvwhAH3iOi+b5V32itXgtkcqqsCEJPJsgBi0EnpkfTO5cXUZfMyN1VbHX4NKtNpYx6m+r9X0Vrt+bjWiiioBQooooA12PKKKLHlFFXY+lED5OZ1f8xv7j+tVVbq/5jf3H9aqrm8nrfyakfSgrmOMj+O/vtP/ANIH+K6eub46P4591X/IqKXBc0j/APoK1YMDgiDGfr29iKc6C2pS2dikkkMR25WI/MAfjSlQB0gfLFTsas25K/eH7NPw5Gm4rhh4lpPNgp0rX5yTu6lQW2+pgCs1pwcTJyT+Bg/nivUk9FPzOKF0h3boUGCJ6mCZP51qZlq9VBQjBqK4+vzdGXpP/X+HylOWVSk+e9fRVZs4Y8OVjqJn0itHENKr+ZtohhiJz3k/jjpk1itWSPvHPWK81I2iQNxz1Jxykg/UAfjWxpdPPHhUZvdGbq/FcM8reOL3/Y33dauQJb5V0vAbou6cb0XDNKxImSwMH5/r8q5JDgGIwOuPrXVfC1gC0XzLnMiMLgR6jqZ96XVwSx2V9LrcmbN00qHNFFFZhqhVljzCq6sseYU6PKEfAsv+dv7m/Wq6sv8Anb5t+pqusGfqZox4R7XIWhAA9MfSuurkb6nnA6y46x3I6jpW54G/1TXx/ZgePRtY38/0ekxUUtBd0feJJz3gD9AK9tqdoBMmACfUxmvScV0JzqDaJ3QJwJjMdhNAmoXw21ivmg7cYmMYn196LLNzbhEMdv8AbiDQHYsWsy6lvE27cSRug4gTn/eP8nQrV7n0oDhu0aOG2wXZDG24pQzAGSCDJ6GRjpmPauv0vDvDug2ztshCot7mhWLluVTgCCABMKBAEdOGdcZOPavoWivl7SOQQWUGD1EiazddCmpLubXhWW04N8cF1FFFZ5rhRRRQBrseUUUWPKKKux9KIHycvq1PiNzHzH09flVVs4FaNV/Mb+4/rWVbgAg4+fT8DXOZN5P5NSPCLKWcXtWgr3ribyiSACQTEwoyBJJAz60zrHxJHIUWyQ25JI2Hl8RN/nBGF3H1kCKSG73HNtboS6Himle6ttbA59+12A2wgBJk+vaJ/IxPiWmVb5I7gGMADsAAB7fnWbTJr4tF0AEp4gI08hQCbg5RHmOIOY6rkta93exciC2YPUDsPpWz4dgTzdS4S973MfxXUyWDobdy/hb/AOiq6sxB6GcE+hHb50Ww0bQJIAkmpjvU9O0XB7iPp+zW9K6swNPGE8ihLhlUEGGx/n8aC4nbuz6SJ6E/oCfwNbb6qx2E80bh+k1hFrnggl8AAd/MFgf+402MrLGs0nlPqj6f7GfBeHm7cBIBtqeYnviQAO+Yn2rsqxcH0XhWgp8xy39x6x7DA/CpvxG2GdCx3IAXAVzAYMVmB3Ct9I61lajK8k/ouDU0eBYce/L5NVFV6a+txFuIZVlVlORKsJBg5GPWq/ttvdsDS27YQoLbX2eJD7QdnJB5o6j1EwFw0VZY8wquasseYUseUI+BTfurvbmHmbuPU15Xus6v82/zRWFPlmjHg8rmr2nueI8W2I3vmMZY9zXS0r4zqLiKotMit4gLb2VZtgbn27upyB+PUVa0Oqngm3BLf3Keu0cNTFKbar2MC8PvH/5cfNl/wTWNDORHzmfpTTgF6/uddRcS5gbSrW8BZVywSDlh16YiARlfcubmZh0JJHy+7+UVvaHV5c+SUZ1SrgwPENFi00IuDdv3/EVPdAO0kzjsYySBn8P09RU4H7zXhScwO35ZFegVqGSE/WqH0wNxXkSO0Z6EYzjB9KvX0qm3fnduEQJ6z3YHt/1/OgW6tjHhuje7c22yARzFiJC+kjvnt3zXeUt4Hw0WbfUlnClp9Y6D2EmmVY2qzeZPbhHRaDTeTjt8vn+goooqsXgooooA12PKKKLHlFFXY+lED5Oa1f8AMb+4/rVNW6v+Y39x/Wqq5vJ638mpH0oh4C/0j6fvFUa5/DQuq5EYmBkgZitVU62zvtsvcjHzGR+cU7FJda6+L3+BuVS6H0c06+ewrbi1w/dQfOT/AKpW1snZBiDnJH5d/wB/I+Bm3T93b7dfbv6/lVxVgJKEDGTXW48eDBtGlf15OOyZs+febuvsQu29ysp7gj6j2o27Qucjbn8qkGExIEkCfScCmh4CY53P4LH6zRqNViw+t/ZjtLps2Zp41smu6KvBXfvjm27Z9pmPrW7g2nDakMRlFYj5mFE/gTVa8MeM3Mey/wCSa9+Fb/8AEuhlKsG2w5G/YQNhYKYUkhiB6EepAoZNbicWov8AGdK8T7o6XUWQ6MjTDAqYJUwRBhlyD7jIpFf4fZsG5dN7aAllDu53Vbasi8zHcSwuEEtMyO+a6Gua4hwrRm5c33yjDxnYeIg2Bjp7t48wOP4dljunaHHQEVFBNukMZl/4PS2rW57zKQLFyXjxFW19mXaV/wDSY2bQZI6k5GIlZ4Po3IFu8EDXWZUXbbYMumfQslsYIAVLhEDzISCQK26xNJqbik6mTdtm2iI6Q6i4HaBEtzIQRJUjcCCCaxJw/SreFpNTdt/Zyx8MCz4aGDdJm5aJTal8BdpVVUwsQ1SdE/Z/4E2Jt8KWLviBb0keLbbbsPhs9qwhCgeRgtq20erk9wB11jzCuV4BZt2r72k1ous903jb/hbihsW1AYIo9FfcI+7jJnqrHmFNakpJMOzFepWWcepb9TVG4jqJ9x/qtF/zt/c36mq65+T/AFM00tkQ8Ueh+hrFrtCl8FWJUgyIgMMAdxTClnGdQ6FNjRO6cA/0+tS6fHLLkUIbNkOoyxw43OfCMF3giacPetvc3FdhkhhDsJ6jGTMjpAHQAVjVhO0ESIx6Vde1NxhDOSMYwB1nsKpFobi2ZIA/Afv9yZ6rQ6aeCDU2m2/scl4hqoaialC0kvuePdC7QfvEAfOJ/wAVMVEoCBPaCPmOn7+VS71eKDop01/fuxG1ivr0jPT9waccA4f41yW8iQWH9R7L8u59hHel1dX8JKPs+4fedz9IX/7araqbhj254LehxRy5kmtluNdVqUto1y4wRFEszEBQB3JNJdb8TKi6thb3fZRcZhvgsEsW78rjpFxF+Z9M0+dQQQQCDgg5BHvSfjel09u1duXLRdbjL4qhjzm6F08sCwEbCF+QrGjR0zLm+INMCVN0bgSsAMxLDcGVYHMw2PIWSNpnpVI+JLMyZRB9oDM4Kx9nKqxAgyDOMg9MT0TafitnxblttOqhLl24hDwCyajwHvIxIEyxNzbDgsVhy0mK8RsXL9q22l2pdHMbhMK2otXLt1HCkqtz+GkqYB3E7pEF/ShLOibj2nDbTcgztja+G8VbMHGD4jKuf6gehmmVL24Lp2ybQJmZlsnxBekmcnxFVp6yBTCmOuw5Guz5RRRY8ooq5H0ogfJzGqceI47ycEEd+onqPeq6Y8Us7lJA5lkr646j8Rj6elLlMiR0rB1OLola7mjhn1IKGQkHaCTB6VZatljAphYshR/mm4cLm77C5JpKu5x44JqMJ4fpncpUfMg/4q4aYsbikSWIG0AkrtBkdfNhunUD2rr6K1tROWZpvajIw6OGJNRb39zNo1tsisirECOUDp7dq0MsiDXoFFN5W5bSS4IG2I2xiuW1Vg2NQ9zxSmnVblx1hdu4RuYtEjHN1yRjoZ6ykvxDoDctsBEmCpIVtrrlSA4KyDkEgwYMYqvniqv8olxvcbae5uUHrSjiWjHjrce/bQkXVtq4AkFEZl5m5o8NmJUAxE4XOP4J1+5DaMhrfLDNubaByFj7j1k4BkyCXuv0Fu8EFwTsdbikEghlnuOxBZSO4ZgcGrGDJKHzwRzSEX2ZbZtzrRy3IG0kvuutfC2idx/hhnAAYGPB/wDH3idrSWrd3U3Lu9lS6LjI1s3D/CAuBR67E3eHMAyQOlMLfw7YUgqGBDbl5vKfGa+YnsbjE5n06Cqrnwppja8LaQuy5a5SAfDuDayTEkREEyRAzVl6ibd2M6RnptLs2iSQqKizEgDqTHUmF7fdrZY8wrPZtbZ5mMknmM9ew9B7VfY8wqFNuSbHPgW3/O39zfrVdSutLuO4YyCIPXH4e9RrByJqTTNGLtIKwcbtTanupBH6EfQ/kK31XrdA920VQDJXLGBhgTMAnt6VNpG1ng17og1kVLBNPumcjYtFQZMyzH8D/wDn/WYq3f2po3ANQAxKryiRBnd67e8/MCaOD+IjpcZLnhoeyDdNwlJzBIkQYkjGINdg80eluLs4vyJ9SU01f0+5Rw3hzXHCstwDaSCBtGCBBke9M73AbYEFWB/qDEn8JkV09BFYuoyZcsuqMmvpex0Wn0mLFHplFS+rW5yes4OltGPhPcYAkLvgt7AkhR+NNvhrWC5YQ4yoODuHodrEDcsjDQJBB70x1NlWUhhIg9flXMcJfwLgt3LrMzuxthyCfDRRhY7AdTAz69Wp5JzjJOUm/lt7d/8AZcx48ai1CKXwq+DoOM6w2dPdvKu827buEmNxVSQswck46d6ycQ4pbm0m1LqvcKXJIISLLXwSCI7IMx51puKX8Q8YXLYtKjW3LLekZWVlXyRK8u0rBJ3L0ANX4Sgluvfv+cckbTEjcXlSLlnT4urb1AILBd3g+GSNsvJuqdwkCRJGY16ziFtHtqluybbh0DAhY227rkdNo8sBZkhnOApnDatastpydLathWVrgVUwWs3i6Dqdq31038Resz0Wqdfp9XdtJu06KzLbZjbWHVhc0++0x35XYdTJEqyjbn79hywt+n37/n5t9Rm5ttcfuIuwWASgdSqboDW3soLSyIL7bm4ZiFESJK9PVGijZy2zaG5+QhR95huhCRzeb1hhMGRV9V8s4S9MaHpM12PKKKLPlFFWI+lEL5F79TSa9b23GUdDDD/3TIH4g/WnL9TWfU6VXiZkTDAwRPp+WDjFUM2PrTRYxy6WmV6AcpPvWqs+k05SecsDESACPWSMH6DpVl/UIgl2VQSACxAEnAGe59KMUXGKiEnbssoqN24FBZjAHUn3xUV1CnowxtnP9Xl+siniFlFBrlNFa11pbavetSQu8O5ZmM2kbYXnJJMdRudQRkQqViNnV146yCDXOC1xEIR4losFRQzRJfbBLQoA5juiM4GJrVqNHqTbt7boR1a47ElirZZkQ5HL0BmYEwJAIHFcMLLuHcJW1eu3FUDeZJiCcD/MntliepJppXMLc4g4uBTajciq24TtKKzMCo82SO2ekDq04QuqDP8AaCm0Ythcnq07jA6DaPrNNjj6VyK5WM6KScTTUPcZtLeSbahShO4by3MHAMAhDIkTIXIEzXd+3btoezuIcgEDoFxC9cOygn3T1aX0JY/qdjzCuY1NrXNba0L1sXWF0EggMpNq3s2QJADG4fWSh6V0+n8wilSpoRvYy8Xt5Fz0O1j/ANT0+jR8pNY6dXkDblIkGQR6g4NI0BEg5ILDPXBIE/MQfxrN1sN+v9i1p5f8TTp9OW9h60yRQAAO1Q06wi/IVZU+DEoRvuR5JuTCiiipyMKKKKACuN+MNM9sC8hg2yDBJCkTyltuXCy0ISBzk9QAeyrPrtILqFG6EEfgRBFRZIXTXYfGVbFXB9ULtlXXKkSPkRIn3rbWbh9kqkER/qAK00uK+hWJPkKKKKkGhXteUUAa7PlFFFjyiirsfSiB8i9+pqNSfqaXcYsO6oEDNDSwVgpjaw7sJEkYmqctrJr2N9Ztboxc2HcyNbferJtkHayHzAggozKcfekQQCMHC9LdW7uZHVdjDncMCxKEYDN2DZioNb1hyDt5mYKSpG1iSqk94BM9sJHeiLvfgSzPZ+C9OoUBrhKsG3EoSSCSAZToJMekmIoT4N04Kndc5WZgCUjcYyeTmgqCJnoOwAG97d/ehy0QJDBRAZ9xZcBiyeGBjBkiO9Wrtare5Q8pKlACoI2kAg7h5WAnHdh2mn2/cKRu4Vw9NPZWyhYqswWMtkljJ75NV8V4Sl/bvZl274KEAkOpUgmOx2uI+9bU9orKiazBLA4WRCDIPN2wCBnrEtAmIYcTtO1pltkhjEEGDG4FoIIztnuPmKTvyAr0XwrYt3Bc5mIIO1gm3cFtgNtVQJHhIR6ECI2rD2svD7V1Q3isGJaViYC7Vxnpmf171TxC1eLTbYxyYkAAjxJPSYk2yRmQuB1BR78ii3/+oWtqqLl0BVKrlZHOWBB2zuAMA9oHfNPNFphbtpbBJCKFBOTAEd6VfZ9SbAAYi6FujcWgEseTEuMKxyZhkHUTLHh63AG8TqXJGZxA6e07iB6Ht0pW2+4iFmv+GUcsyu6O3ikmZBNyYkHoFkwBHmeZ3Gax8JpKnx73KFAyuArK/Xb/AFKD+XTFdDSSzZ1PPuLwVcLzKSCSCv3hzRvzIB3L5eiib9waR5d+GLRC89wbbSWgQRMKZ3dPOcc3YqpEEVs+H+CJpnbYzEN4YhjyqLa7VCqIAx1xk1s087F3eaBuiSJjOTnrV9jzCli3aQNbFr9TWPU6AM25WKsevcHEZB7x3EGtrdT+NRqKST2Y9bFWlRggDEEjuAQI7dfaraxcZtXGslbU7t1uQr+GxQOpuBXHlYpuAOOvVeoSay1xNkvKrW1lXW3BAYbmMHf6hdomPU9adGOw1s6iiuUv6Xic3NjqAUCodwbaQl7IDg829rcsZ8kQR0f8L8bYfH27t7xt6bJ5enX8v9jVAmbKRcd43csXIW3vQW95CqWdueCq8wzt6YOSJju9r0GhMVnNr8UGV/8Ah3hveWB5TkARBDYIJncnTdjRwnjrX7wTwWtjwy7bs5/glRPSedwR/wBQQYrIE4kuAVI3jLFSfDS4qxkjL2139MG5cyCFl7wxrpsob4AuxzhYgGT6EjpHenOkNViO58TPbLeLYYA3byW2BAGy25QO0kwCRk46riCCYXPi8Ag+Bd27thUqQ4bdA9oiSf2Cy4/b1B8P7PBy28MVC8oFy2TOTz21TGQLpPaRTwm9rjei+ii0QTI2gjktwsK5+/4nrmcxtJNqsNxv4p8PfEHbu29YMTGPpXP6f4nuARd0zq4Cl4KhQGDMrHJhdu2TJg7hnaZb8Ys3XthbL+G5ZefB2r3MHr8u9JPt/E97DwExbBGFANxndYDG7BAABiJ2wTDEJRFIGabPxMXuKi6dxLKpZiABuu+EekmR1gx6e9aeCcXbUO/8M27apbK7vMWZroYHtyhVBHZiw7Vj0x4jtZWVQFtNsYlS73QtvYCwaAC3iSSv+zVcucUUcqW32qoG7bzudm9id4wBvjy5MRADEpBbOzseUUUWfKKKtQ9KInyL36mk3xLw9r1tFXZyuGPiGBGx1xg5lh+dOX6mlHxHYDW0l7aw8/xW2qeRxAJBzmfwNVeqUX1R5JXCM49MuGYfh3g7WbxcizGxl/hsSZLIRPKMcpq0cL1Owr44MqwOWWS+5maYYiGbGeigYBxDgGmVb24XLDQjCLThjlkMnAxj8xUrPAyo2rqXA2oIBbqqosyGnOz16CPWl8yc/wBU1TEWKGJdMHaLl0eqDAm+NoKTPcY8Ttg9YjHTp0qVzS6nxGYOgUmdoZgcbV6lTGFB+ZI7zQOHtBVrgaShQXJdW2rznaWkyzExONq+lR03C7lu7u8Ym2WkplVC87QBMSXNvt0Vh96ksUgmg1YUKLy4CgGTOJzG2IjEd5mcAVv1OldrBt7pbsSeweVDGDPKADgzmtpNZ+IWS9pkESR3MDqO8H8wR6giRSWLRVwrRtaVg7l5YsCc4hRnAySCx92OT1qGu0dxn3I0fy8FmA5DcmVgg+YYEE7RkQKv0Gm8NSDEliSRMegwfYCfeT3rziFh3VQj7Ie2zdcqrBmWVIImPx6HBNF7h2Fl3heoa3sW5sO26u7ez4ckiMK0gEKGkERIBxDPQ2HXf4jhyzlgQCIUhRtgkxBB6f7rI/D7nhhQTIVh/NcAlyjkgwTAIYCQcQOhIrRwnTXLaMLrb2LEzJOCB69MzjMep60rERtpNY4ZeG4Nc3bkvKWD3FM3HLqQudu3oIbAaB0EuaUvobwLFSCCt0DfcuRLXN6SAPurjB7kdqRCsaqMVZY8wqjToVRVJJIABJMkkCJJgSfeBWix5hSx9SB8Bq9QlsFnZUUHLMQBkwMn3is+n4pYdgqXrbMeiq6kmMnAPpRxrQm9aa2GCkspkjcOVg3SR6etK+GfD72ry3GuqwXdgIVmVK9S59fSnKMHFtvf2IZTyqaUY3Hu7NZ4/Z5xJJRnUgCcpJIkY6Kxz2BmrNNxyw7BFfmMwCrL5RLdR1AmflS+8t/c22ylxS0RcVAoVQNhWIJhtw5v+sRU0Go6fZ7QOchBElY6b/cg56J33ja2kS2zUOPWcZOSinlJgv5QY7k4HuDVum4vauMqoSS0kcrRiZzEdmHzU0r0lq8S2/S2kkOFi2mOUgDzd4EzIwBHce6f7RbO37PbMTDKq7mAMdVCqOSIx92I5sFILZ0VFIbWq1uS1ofexC4yxHR842iZ94mt3Db99j/GQLykkDsZAAmTJPN9BjuWtC2RTi4NxUNthu6HBA6yG2kwQYHpzDORLKoeEsg7RIMgwMGIke8YqVIxRfqeMW0dkIYuPuiJMJvO3cRML+ZjNF3jFtbnhkNumOgjtmZ6RJ+Sn2nYbCTu2rJIJMCZGFM+oHSq10FodLST1naszIMzHWQDNLsJuaa8oopBxk0/EFe41oBgyyTIAwG2z17nI9oPcTrqu3p0ViyooYzJCgEyZMkZyc1ZQxDXY8oooseUUVdj6UQPkXv1NL+K6E3VUKwUq26SpaeVljBH9XX2r3iujd23W7hRh6ltpHMMqP7jn1C+lZb+k1R2FbqggNMnBY7omEzgrnHlOM4rXUrTJexPhvC2t3N7XFYbWWAhXqVMyWP9P51XpuAhFK+IYJUmJU8sxDKwIyzE/OvDodVtIF8Z3DqARI5SDsJmf8QanqNNqXLRdCqS0DEwGJXIX024nsZndCjk5O2wLLvDCQBvA5AhOzMLO0od3Ic5OZgRtrK3AGJBbUOQCDABA8waY3eaQpB7QfU1Ozo9UNgN5SoYF85KjqAdgMz3nPtR9m1bHN1VWDgRun7uQnT5dJjMSU/cCzTcIZbiObu7azNBDRlCgVJc7VG4nM9B06nZxPSeNZe1uKh1KkiCYPXBwQehHoTWfhtjUK38a4rrBACiDMiOw7T3pjSNioq01gICB3Zm6RljJ6e8n8ap4lp3dVFt9hDoxMEyqsCRgg5gexiDgmtdFFgI04bf2KpuRtS4s+I2Swba0hQSZKjtG0wDIhjw7Tugub23brjMuSYUxAyBHfHv1PWtdFDYUFKjoLu5ublKXlnxHmXcsh6YKjEgzn2y1oosKPFGKsseYVCp2PMKWPKB8BrNStsF3O1Qeue5gdPes2m4tZuMER5YzAhhMCT1HoDU+MaHxrbW922SpmJ8rBukj09aW8N+HvCurc8XdtnGyOqleu4+tMfJLFQ6Hb37F9/j9tWIhjBIlYIgLukZz1Uf+72MaLHEg1xUgDcsiWG7oG8v9IDAbp6496XX01YLeGqkMzRIQbQYyAYkBtxEzO4zgipH7X18K2SNoHlmMzkt0GMY8x9BT6RDbJJ8TWiA214O70mVIxBIPQqZ6cw943cP4kl6doYQATuAHmmOhPp+80s1VvVKWdVW5gYIUkFbY6CRJL7oAI6++PWOtmVtoDyz5ACASTkMT3Aj2b2kpBbH1FKLV3VlhuQBdyD7u4qSNx5WIEd+vUx0pvTGhwubio+0GxtyCondnmXdhYzGB17/ACBY0RRQAr13G0tMysjkj0AzIBxnPWMdwaH47bFw2yGncqziCWfYMzHXcY6wvTIpi1lT1UGesgfKhbSjooHyAHp/ofQelLaE3J0UUUgpi03FLb3Wsr5l3T0+6UB7z1YfT3E7aI/f7/CigDXY8oooseUUVdj6UQPkoiiKKKdQgRRFFFLQBFEUUUlAEURRRRQBFEUUUtIAiiKKKKAIoiiiigCK9UZooooC/YPQUbB6Ciim0gPNg9BRtHoK9opKQBsHoKNg9BRRS0gDYPQV5sHoK9oopAGwegrzYPQV7RRSA82D0FGwegr2iikFnmwego2D0Fe0UUgPNg9BRsHoK9oopBZ6BRRRTlwK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7156" name="Picture 4" descr="http://images.slideplayer.com/1/245382/slides/slide_11.jpg"/>
          <p:cNvPicPr>
            <a:picLocks noChangeAspect="1" noChangeArrowheads="1"/>
          </p:cNvPicPr>
          <p:nvPr/>
        </p:nvPicPr>
        <p:blipFill>
          <a:blip r:embed="rId2" cstate="print"/>
          <a:srcRect/>
          <a:stretch>
            <a:fillRect/>
          </a:stretch>
        </p:blipFill>
        <p:spPr bwMode="auto">
          <a:xfrm>
            <a:off x="5333999" y="1"/>
            <a:ext cx="6636327" cy="6858001"/>
          </a:xfrm>
          <a:prstGeom prst="rect">
            <a:avLst/>
          </a:prstGeom>
          <a:noFill/>
        </p:spPr>
      </p:pic>
    </p:spTree>
    <p:extLst>
      <p:ext uri="{BB962C8B-B14F-4D97-AF65-F5344CB8AC3E}">
        <p14:creationId xmlns:p14="http://schemas.microsoft.com/office/powerpoint/2010/main" val="1838163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84217" y="0"/>
            <a:ext cx="9126583" cy="914400"/>
          </a:xfrm>
        </p:spPr>
        <p:txBody>
          <a:bodyPr/>
          <a:lstStyle/>
          <a:p>
            <a:pPr algn="l"/>
            <a:r>
              <a:rPr lang="en-US" b="1" dirty="0" smtClean="0">
                <a:solidFill>
                  <a:srgbClr val="FF0000"/>
                </a:solidFill>
                <a:latin typeface="Times New Roman" panose="02020603050405020304" pitchFamily="18" charset="0"/>
                <a:cs typeface="Times New Roman" panose="02020603050405020304" pitchFamily="18" charset="0"/>
              </a:rPr>
              <a:t>The 15</a:t>
            </a:r>
            <a:r>
              <a:rPr lang="en-US" b="1" baseline="30000" dirty="0" smtClean="0">
                <a:solidFill>
                  <a:srgbClr val="FF0000"/>
                </a:solidFill>
                <a:latin typeface="Times New Roman" panose="02020603050405020304" pitchFamily="18" charset="0"/>
                <a:cs typeface="Times New Roman" panose="02020603050405020304" pitchFamily="18" charset="0"/>
              </a:rPr>
              <a:t>th</a:t>
            </a:r>
            <a:r>
              <a:rPr lang="en-US" b="1" dirty="0" smtClean="0">
                <a:solidFill>
                  <a:srgbClr val="FF0000"/>
                </a:solidFill>
                <a:latin typeface="Times New Roman" panose="02020603050405020304" pitchFamily="18" charset="0"/>
                <a:cs typeface="Times New Roman" panose="02020603050405020304" pitchFamily="18" charset="0"/>
              </a:rPr>
              <a:t> Amendment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13509" y="838200"/>
            <a:ext cx="11325497" cy="5867400"/>
          </a:xfrm>
        </p:spPr>
        <p:txBody>
          <a:bodyPr>
            <a:noAutofit/>
          </a:bodyPr>
          <a:lstStyle/>
          <a:p>
            <a:pPr fontAlgn="t"/>
            <a:r>
              <a:rPr lang="en-US" sz="3600" dirty="0"/>
              <a:t>“Section 1. The right of citizens of the United States to vote shall not be denied or abridged by the United States or by any State on account of race, color, or previous condition of servitude.</a:t>
            </a:r>
          </a:p>
          <a:p>
            <a:pPr fontAlgn="t"/>
            <a:r>
              <a:rPr lang="en-US" sz="3600" dirty="0"/>
              <a:t>Section 2. The Congress shall have power to enforce this article by appropriate legislation</a:t>
            </a:r>
            <a:r>
              <a:rPr lang="en-US" sz="3600" dirty="0" smtClean="0"/>
              <a:t>.”</a:t>
            </a:r>
            <a:endParaRPr lang="en-US" sz="3600" i="1" dirty="0"/>
          </a:p>
          <a:p>
            <a:pPr marL="0" indent="0">
              <a:buNone/>
            </a:pPr>
            <a:r>
              <a:rPr lang="en-US" sz="3600" b="1" dirty="0"/>
              <a:t>What is this saying</a:t>
            </a:r>
            <a:r>
              <a:rPr lang="en-US" sz="3600" b="1" dirty="0" smtClean="0"/>
              <a:t>? </a:t>
            </a:r>
          </a:p>
          <a:p>
            <a:pPr marL="0" indent="0">
              <a:buNone/>
            </a:pPr>
            <a:r>
              <a:rPr lang="en-US" sz="3600" dirty="0">
                <a:solidFill>
                  <a:srgbClr val="FF0000"/>
                </a:solidFill>
              </a:rPr>
              <a:t>	</a:t>
            </a:r>
            <a:r>
              <a:rPr lang="en-US" sz="3600" dirty="0" smtClean="0">
                <a:solidFill>
                  <a:srgbClr val="FF0000"/>
                </a:solidFill>
              </a:rPr>
              <a:t>Voting cannot be denied based on race, color, or previous slave status</a:t>
            </a:r>
            <a:endParaRPr lang="en-US" sz="3600" dirty="0">
              <a:solidFill>
                <a:srgbClr val="FF0000"/>
              </a:solidFill>
            </a:endParaRPr>
          </a:p>
          <a:p>
            <a:pPr marL="0" indent="0">
              <a:buNone/>
            </a:pPr>
            <a:r>
              <a:rPr lang="en-US" sz="3600" b="1" dirty="0" smtClean="0"/>
              <a:t>Did it instantly give the vote to everyone?</a:t>
            </a:r>
            <a:endParaRPr lang="en-US" sz="3600" b="1" dirty="0"/>
          </a:p>
        </p:txBody>
      </p:sp>
    </p:spTree>
    <p:extLst>
      <p:ext uri="{BB962C8B-B14F-4D97-AF65-F5344CB8AC3E}">
        <p14:creationId xmlns:p14="http://schemas.microsoft.com/office/powerpoint/2010/main" val="139525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2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509" y="0"/>
            <a:ext cx="9897291" cy="9144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Fighting for the Vote</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13509" y="1097280"/>
            <a:ext cx="11325497" cy="5608320"/>
          </a:xfrm>
        </p:spPr>
        <p:txBody>
          <a:bodyPr>
            <a:noAutofit/>
          </a:bodyPr>
          <a:lstStyle/>
          <a:p>
            <a:pPr fontAlgn="t"/>
            <a:r>
              <a:rPr lang="en-US" sz="3600" dirty="0" smtClean="0"/>
              <a:t>Southern states still frequently found ways to disenfranchise (deny the vote to) African Americans</a:t>
            </a:r>
          </a:p>
          <a:p>
            <a:pPr lvl="1" fontAlgn="t"/>
            <a:r>
              <a:rPr lang="en-US" sz="3200" dirty="0" smtClean="0"/>
              <a:t>Jim Crow Laws: Literacy tests, grandfather clauses</a:t>
            </a:r>
          </a:p>
          <a:p>
            <a:pPr lvl="1" fontAlgn="t"/>
            <a:r>
              <a:rPr lang="en-US" sz="3200" dirty="0" smtClean="0"/>
              <a:t>Poll taxes</a:t>
            </a:r>
          </a:p>
          <a:p>
            <a:pPr lvl="1" fontAlgn="t"/>
            <a:r>
              <a:rPr lang="en-US" sz="3200" dirty="0" smtClean="0"/>
              <a:t>Violence</a:t>
            </a:r>
            <a:endParaRPr lang="en-US" sz="3600" dirty="0" smtClean="0"/>
          </a:p>
          <a:p>
            <a:pPr fontAlgn="t"/>
            <a:r>
              <a:rPr lang="en-US" sz="3600" dirty="0" smtClean="0">
                <a:solidFill>
                  <a:srgbClr val="7030A0"/>
                </a:solidFill>
              </a:rPr>
              <a:t>Civil Rights Act</a:t>
            </a:r>
          </a:p>
          <a:p>
            <a:pPr lvl="1" fontAlgn="t"/>
            <a:r>
              <a:rPr lang="en-US" sz="3200" dirty="0" smtClean="0"/>
              <a:t>Outlawed voting laws that discriminated against and disenfranchised specific voting groups</a:t>
            </a:r>
          </a:p>
        </p:txBody>
      </p:sp>
    </p:spTree>
    <p:extLst>
      <p:ext uri="{BB962C8B-B14F-4D97-AF65-F5344CB8AC3E}">
        <p14:creationId xmlns:p14="http://schemas.microsoft.com/office/powerpoint/2010/main" val="13438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5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5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5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25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25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25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3138" y="-29648"/>
            <a:ext cx="8686800" cy="9144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Civil Rights Movement</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463138" y="838200"/>
            <a:ext cx="5937664" cy="5715000"/>
          </a:xfrm>
        </p:spPr>
        <p:txBody>
          <a:bodyPr>
            <a:normAutofit/>
          </a:bodyPr>
          <a:lstStyle/>
          <a:p>
            <a:pPr marL="0" indent="0">
              <a:buNone/>
            </a:pPr>
            <a:r>
              <a:rPr lang="en-US" b="1" u="sng" dirty="0" smtClean="0">
                <a:solidFill>
                  <a:srgbClr val="002060"/>
                </a:solidFill>
              </a:rPr>
              <a:t>Literacy Tests:</a:t>
            </a:r>
            <a:endParaRPr lang="en-US" u="sng" dirty="0" smtClean="0">
              <a:solidFill>
                <a:srgbClr val="002060"/>
              </a:solidFill>
            </a:endParaRPr>
          </a:p>
          <a:p>
            <a:pPr marL="0" indent="0">
              <a:buNone/>
            </a:pPr>
            <a:r>
              <a:rPr lang="en-US" dirty="0" smtClean="0">
                <a:solidFill>
                  <a:srgbClr val="002060"/>
                </a:solidFill>
              </a:rPr>
              <a:t>Tests administered to Black Americans to test their "ability" to vote effectively</a:t>
            </a:r>
          </a:p>
          <a:p>
            <a:pPr marL="0" indent="0">
              <a:buNone/>
            </a:pPr>
            <a:endParaRPr lang="en-US" dirty="0" smtClean="0">
              <a:solidFill>
                <a:srgbClr val="002060"/>
              </a:solidFill>
            </a:endParaRPr>
          </a:p>
          <a:p>
            <a:pPr marL="0" indent="0">
              <a:buNone/>
            </a:pPr>
            <a:r>
              <a:rPr lang="en-US" dirty="0" smtClean="0">
                <a:solidFill>
                  <a:srgbClr val="002060"/>
                </a:solidFill>
              </a:rPr>
              <a:t>Adopted in late 1800s when </a:t>
            </a:r>
            <a:r>
              <a:rPr lang="en-US" b="1" dirty="0" smtClean="0">
                <a:solidFill>
                  <a:srgbClr val="002060"/>
                </a:solidFill>
              </a:rPr>
              <a:t>40-60%</a:t>
            </a:r>
            <a:r>
              <a:rPr lang="en-US" dirty="0" smtClean="0">
                <a:solidFill>
                  <a:srgbClr val="002060"/>
                </a:solidFill>
              </a:rPr>
              <a:t> of Black Americans were illiterate</a:t>
            </a:r>
          </a:p>
          <a:p>
            <a:pPr marL="0" indent="0">
              <a:buNone/>
            </a:pPr>
            <a:endParaRPr lang="en-US" dirty="0" smtClean="0">
              <a:solidFill>
                <a:srgbClr val="002060"/>
              </a:solidFill>
            </a:endParaRPr>
          </a:p>
          <a:p>
            <a:pPr marL="0" indent="0">
              <a:buNone/>
            </a:pPr>
            <a:r>
              <a:rPr lang="en-US" dirty="0" smtClean="0">
                <a:solidFill>
                  <a:srgbClr val="002060"/>
                </a:solidFill>
              </a:rPr>
              <a:t>Also included </a:t>
            </a:r>
            <a:r>
              <a:rPr lang="en-US" b="1" dirty="0" smtClean="0">
                <a:solidFill>
                  <a:srgbClr val="002060"/>
                </a:solidFill>
              </a:rPr>
              <a:t>Grandfather Clauses</a:t>
            </a:r>
          </a:p>
          <a:p>
            <a:pPr marL="0" indent="0">
              <a:buNone/>
            </a:pPr>
            <a:endParaRPr lang="en-US" dirty="0" smtClean="0">
              <a:solidFill>
                <a:srgbClr val="002060"/>
              </a:solidFill>
            </a:endParaRPr>
          </a:p>
          <a:p>
            <a:pPr marL="0" indent="0">
              <a:buNone/>
            </a:pPr>
            <a:r>
              <a:rPr lang="en-US" dirty="0" smtClean="0">
                <a:solidFill>
                  <a:srgbClr val="002060"/>
                </a:solidFill>
              </a:rPr>
              <a:t>Graded at </a:t>
            </a:r>
            <a:r>
              <a:rPr lang="en-US" b="1" dirty="0" smtClean="0">
                <a:solidFill>
                  <a:srgbClr val="002060"/>
                </a:solidFill>
              </a:rPr>
              <a:t>registrars</a:t>
            </a:r>
            <a:r>
              <a:rPr lang="en-US" dirty="0" smtClean="0">
                <a:solidFill>
                  <a:srgbClr val="002060"/>
                </a:solidFill>
              </a:rPr>
              <a:t> </a:t>
            </a:r>
            <a:r>
              <a:rPr lang="en-US" b="1" dirty="0" smtClean="0">
                <a:solidFill>
                  <a:srgbClr val="002060"/>
                </a:solidFill>
              </a:rPr>
              <a:t>discretion</a:t>
            </a:r>
          </a:p>
          <a:p>
            <a:pPr marL="0" indent="0">
              <a:buNone/>
            </a:pPr>
            <a:endParaRPr lang="en-US" dirty="0" smtClean="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smtClean="0">
              <a:solidFill>
                <a:srgbClr val="002060"/>
              </a:solidFill>
            </a:endParaRPr>
          </a:p>
          <a:p>
            <a:pPr marL="0" indent="0">
              <a:buNone/>
            </a:pPr>
            <a:endParaRPr lang="en-US" dirty="0" smtClean="0">
              <a:solidFill>
                <a:srgbClr val="002060"/>
              </a:solidFill>
            </a:endParaRPr>
          </a:p>
        </p:txBody>
      </p:sp>
      <p:sp>
        <p:nvSpPr>
          <p:cNvPr id="177154" name="AutoShape 2" descr="data:image/jpeg;base64,/9j/4AAQSkZJRgABAQAAAQABAAD/2wCEAAkGBxMTEBUSEhMWFRUXGRUYFhYVGBgXGBoYFxkYGBYbGBoYICkgHhomGxsXIjEhJSkrLy4uGB8zODMsNygtLisBCgoKDg0OGxAQGy0mICUxLS0tLzUtLS0tKy0vLy0tLS0tLTUtLS0tLTUtLS0tLS0tLS0tLS8tLS0tLS0tLS0tLf/AABEIAMIBAwMBIgACEQEDEQH/xAAbAAACAwEBAQAAAAAAAAAAAAAABQIDBAYBB//EAEAQAAIBAwIEBAMGBgIBAgYDAAECEQADIQQSBSIxQRMyUWEGcZEUQoGhsfAjM1JywdEVYpJTgiRDosLh8QcWNP/EABoBAAEFAQAAAAAAAAAAAAAAAAABAgMEBQb/xAAwEQACAgEDAgUDBAICAwAAAAAAAQIRAwQhMRJBBRMyUXFhofAigbHBkdFC4QYVI//aAAwDAQACEQMRAD8A+ts5k5qPiH1rLe4hbDEFiCCQeVv9VD/krX9R/wDFv9VSc9+SdR+gu1Ou1A19vTC6Aty1fuzsBI8O5ZVVz15XaT6x8in4L8csNMh1Cs1w2tPc3rthvtF9tOpIUDbDLJgHHvinGuOnJN3a73Ogg31wcEAjCiCfatFvgumIhVwVIxceCsyR5srOYpyyJoRxMfGeO3l01m6itbd9RZstbYKzAPe8JozExkEx1EgZFYNR8U3LF2bzMyeArNb2oGS7c1KWkVys5UOqtBIwSB2p8/BbBUKVO1eim5c2iPQboFYRoLHNtskiCMXbglTkgiehOY96kxxlP0jJyUeT1fih2uNaWwwuIgd1d0UKGe5bQjuwm3JwCA64mQFuj+Mrgt2L14fzdNp7nh242b715LQMsNyibizkgAHqer63wbT8hVTyjki5c5Qf6ebA+VCcB046WyMEYe4MHJHm6T2pnVQ6hRq/jkILh8Fj4a6tn5gP/wDJdW1d2yOadwKnE5BimXH/AIlGlJDKzbbN7UNBA/h2SgeJ6vziBgYyRVzcCsHBQmBAl7nSZjzdJzFTucItNG4Odvlm7dMfKWxR1IKMHA+KX7tzVu7DZauNat2xEQtu2+5iV3BuY94z0xJSa/43v+HYu20Co+ntai6P5hsi5cRQbggFrW3xBKDduWSIrqV4PZG6Aw3eaLl3mnru5s/jVOo4JYCEhCNisV/iXAF745sZAP4Ude4UK9L8cbtS1p7ey2N/8XxFYyDCAqB1cRCgkgkAgSKc/D/GjqbTXNuwrdvWiu4P/KuMkyMZifx6nrXJ/wDF6eQuz+IVD5Z8wQc5zkZ//VdL8M6OxbtMLCeHudmuLuZouNzNG49JP0ioo5VJDYuxz4h9anZc7hmqqnY8wqSLdoe0qNDXDJzXniH1rLc4hZDEG7bBBIILqO/zqH/I2f8A1rf/AJr/ALprchaQu+MuJ39PpX1Fp1HhgcrLulmuW1XM4ABfHckZxBwXfiG/p9ddtXWN23/8EqwEQodTfv2lMAS3S3MnsxETFNdbc094pbb+ICThXMDGCwUicwB86sfgVgmSjE4yblw+Xy/e7dvSnKe24jiVcB+ITq5KI6Id+y423JS49phByGBUGMjmGZkDmNJ8Vau5w+xqTc2XLh0pjZb2uLmqt2rvh9TtCsAZyC6mR36z/iLC72hl3Zci5dG7+7m5vxrDZ4ZpSQPBYTjzPHqOj+sfjFPipNNqxkmlsypPjYEBhZuBGuixbckAG54505DTlQCA0icMPvctZr/xVqCbwZPBFq5w9eVke4PtLorI0gockqSpwJgzTtuBWDulCd/nm5c5/wC7m5vxrxuA6c9UJwBl7hwvlHm6DsO1M60O6RTc+PFClxacjbedRIBK2NSulubgRynewIGZEyQcVvf4pC6W/qHtsPBu3LTICGlkuC2CD/SSQZMQJnpWluB2DulGO7zTcuHdGRu5s59akvB7IDABwGncBdugNPXcN2Z96OpfUWhK/wASXr2staa0TaAfUreblYk6Y2CVTchBRluiTAPUcpGT4j+LrlkapUQb7B0YUkz4n2m5tIUQArbQYJMSc4GXK8FsAghWBWdpFy6Cs9Y5sT7Uk+L+EWVs7tplnUOTcuGRDHmls5Ao6x2PH1SUfdmHhn/8g3Gs7ja3uHuqVNxLTwt5UVdpmXFssWbCA2yJG4Vu4b8UX34gbDR4Juaq3bcLKubASFVhzLcU+Lv3jaYG0mue4QulV0a6u6042glnAWTIMEzHXHvXf2OF2lfxFDbj97xLhnp1lsjA6+gperaxc2NQyOF8V/Bv8Q+te+IfWoUVH1P3G0jXaMgUV5Y8ooq5HhEL5Ob1f8xv7j+tU1bq/wCY39x/Wqq5vJ638mpH0ojd8p+RqDaZD90A9ZHKZHuM1aRUCsZ3fWI/Gki2uGK0eLuMzdeBgy3X2jp079fxzVti8OnQdpxVVq2IECMdKld6dJ9j+Va+LxCMHGEI37+7KE9K5XKUv9Its6hVeRgHBMQO5Bn600a4o6kD5kUjuIZA3QT2ERH41ZYt9cCe/KDM+5E1ca83J0zpSrjd7f4K6l5cLjbXuOgaKX6DcGAAOwiZ7doj39q2XrwUZOYkDEn5Cop4+mXStyWGS429ivVa23b87AE9B1Y/JRk0n1/EmuptVWVW6kkSRBlQBOD6zNVG4XZnPUnp6AYA/fcmsV+2V3OigvhRjsJI6ZOGPr06HpVOWXdxQxzb44N1qxvuKB5iCN0TC9fp/uug09hUXavT8yfU+9Lvh+NrT5pAI9BAgfWfpTWlwwpWSQW1hVljzCq6nY8wqxHlDnwLb/nb5n9ahU7/AJ2+bfqarrBn6maMeEQvKDAIBE9DnsT/AIrxLRUzbYqf/IH0DA9R+IIHQipuvp1+tV3ZiCcHErgj6z9afjnJNU6GzinyiRe4yne8p1yFEkGREAY/fz0W2DL8v8VnW17kgdB2FRdAIx7QO/fNbmLxHFFrHBN/y38fn2MyekyNOcml/oZcPuyWWZjIMknPWSfettc8dwaQACPTzAEEf5NaBMTL5+94jenTb0mp/KeWTfD7q06I/M6ElyvfdWOaKzaHUb1PcjEjocdaOIaxbVtrjdgYHqewqu8clPo7k3mR6ersS1est2l3XHCj3/wOp/CuQ+IeKjUMqpPhrnIgsxkT8o+XU0mJZ9zudzkkkn99KpF3YUQyS28yWJiBuiWyRmKZPZuPdWjU0mCPTDM+6TX7jngnBBfO0mLdsgsATJMyBJznMnr9a7tVAAAEAYAHoKycI0gt2UUAA7VLe7EDcTWyhN9KTKeocZ5pTS52/wABRRRQRGux5RRXljyiirsfSiB8nN6v+Y39x/WqajxXW27bubjqgG5iWMDaDk/IVmPFLIO3xUmQsT3OY+mflHrXOzjJye3dmnFqka6jcGPofoZrN/ylmAfFSDBBJGQzBFI9QWIAPeRUG4xYBIN1cCTnoOYz8uVs/wDU+lNUJew617mfinH7dhtrK5O0tgDAG6QZODj8xXlrjSXLiWwrgttZSQNpVvECyRgHk8pz0xgxuL22h+QqwjcYjBwCT7k4qpr1icG3JYHG0ktumcd5nPvVrTJeZGovlFfPKoO2uBbc+J0VuazcBLqn3TBYuBkGPuHv3FMuG8R8W34wBVTiGicEgzHTPY5+VaX0yb2Oxe2do9+/7615cUAbVhNx6gfiTA74ifercpvHrGor9Ta/w6ZCoqWntvahwGItA4U7RG7ABjv7TXCcR+IHW81sFZlgO5baJncek/LvTrjXF9pgElm6CZVR2J7TXNXdMoJuMT13Hr16TjP7NaUMUqfRJXav6d2ihPU48c15sXTTrbnsmv3Qws7ntJtbaZYnnKnPbAM98np1FaeIgC3z9gknMTkHEz/n8aV2QjLuXIzBz1B9/cU44Pp2vkqxUhQJJAJg+gOJwc9s1T1OjnB9adq/5ZFh1ccs+iqZr4ArkhASotlQ0DaIAlSFnysAVBEjB7qY6Wl+s0hVN9gfxEVlUE4YHs89YPMOmR1AZpYVFGNI0oqgqyx5hVdWWPMKkjyhXwLL/nb+5v1qurL/AJ2+bfrVdYM/UzRjwgqD9RPv9cR/mp0MJEGkTFZTc1dtTDOin0LAHPsTVP8AyNoRcN234YAO/eu3mJCmZiCQQPUyKx6z4fs3nZ7m4sQFJBjlEQOnyrRp+EILhO5ybg5ydvMysXDGFADSW6QIPStHw9QWeFPf/oqapy8p3wT0/ErLRF62xYiAHUkkjAAn/qcexrXpLwYKOxYR7jdSXTfDVpQpDXNykQ0rIKYXG2MR6Z7yc07tbfESRhZYx0EDE/jEe4qfT5ujUSju27T/AGv+yHNj6sKeySqvsb+IagWULgAScmPYklo9hXI63j63Qbaklmkc3SO8D5T9D6Gm3HuKts2eUsCNoM4Pdj6e1cqmlAbdmeuY9I7egJjPetzTYXCNyW5h67VXLpi9qKEuOLkAShJkwcY9enWfT/fupLggg8g27vLEDfvknpjafw9yauZdrSO5yK38F4R418ORvQAq4YHYBMwTPMxxyjEZJ7Vl6mDhld99zqvDtTCeihKLf6Uk/lJfb85Oo+HNYz2wpQrsULJ7kT6mekHIH49m9LOHs1u59mIJUKz27mfICiqjGILLJXrO1UJkkwzqOqKc5KUm0qCiiigaa7HlFFFjyiirsfSiB8nHcZ4al24d4JjxFiSAQ3UH6CuIbUadQN2n8hRgovM20sggiUAGBbGYyvrG76Hq/wCY39x/WqawfO6ZNP396NHotI4UnTlWLWTt2lGL32XvbYqZXlE3BDGG3DIBrXoLNnUXDbNq4AWv+Z5gIoRiAyypPjCAP6nIOM9fSLX8VurcdF2QCIwScgH1jvQ9Rt/2x+PTSm6Ru1ipasFdpYHcIOZZyWJY+7Ekn1NJQuKi+vuOQrtI6gQBn8KgEhyxIyAI+XqZz/j8TO94RBLB1re2c345cdR5cv8Ail9zS2odurtn0MfpS0PHMSZBick5MD371puAnbtOA2fln9/SqCOZh7zUPjMEsKml3V18Mu/+OZW9TKEndxfPyioXQyb1Mg5n1zWq9cQwpMzmASDykGcZwYqOj0wZgoEKMn64FNV06AgwAQCB8sE/oKb4QpQxSl2b2Lnjenjnyw3pxW9CtHCwiKejEemDnqZ6mmfwnqFTx74O7eLe0EMF5ZmXAKjzAfMQfWqLmn23Q6gRI3e2cmPlmmnC7Lpbu7jeRd12Cr7rZEm2cNzIVYFoUiRETlRc1OSXprZr8/oydNpPLm2+3f3OqBooNFZ5qBU7HmFQqyx5hTo8oR8HI/Ej6oXLhsFQoDGXKBd248stkE+vTI+VLPtOt3E+IpWAAofThixOYJEBdwYCc7OoLzHUcS04uC5bbo29T8jI70hvfCVpmDF7kgkjOMlmAg9pY47iAZAEZcckLakl/iy24y7fyZDqtdLHfbK7WgK9ncGNxioBYR5XRMjBtjzbiTu4SdWbg8Rma3LSW8CCsNH8qTvnwvb+Z/1r3UfDFpurOPN02jJd7kyBJEuRtJgjqDmdWl1entIES4u0FiIz5mLfd+dD/Wqxxt/SIjkoO5yr5ZLi9x0UMjbZIBEAzPSJ74pbpuIutxWdiy5kY79DAH7mjiWpW44KEkARmQJk9j3jv8qxrcBmOxg/MV0PhulWPCpTiur43X9nM+I6yUtQ1jk+lVw9n/Q0/wCbMctv3O5o65OADVI4tdknauQAAJgRME+vWl/i8xSDMTPY9iB7jE/MVVrbDOOVipj1I+8p7ewP196s49JhxzeSMf1e5XnrtRNKEpUvhGliSxZjLHqf32rJr7Vxo8Mxj1IzI7D9/nOputQvWyysJ6gj647VYe5Ui6adletfHLlhkCu4+E3dtFaL+Yhp6j77R1zER1zXBWbgtWt/ITbPPvwhAH3iOi+b5V32itXgtkcqqsCEJPJsgBi0EnpkfTO5cXUZfMyN1VbHX4NKtNpYx6m+r9X0Vrt+bjWiiioBQooooA12PKKKLHlFFXY+lED5OZ1f8xv7j+tVVbq/5jf3H9aqrm8nrfyakfSgrmOMj+O/vtP/ANIH+K6eub46P4591X/IqKXBc0j/APoK1YMDgiDGfr29iKc6C2pS2dikkkMR25WI/MAfjSlQB0gfLFTsas25K/eH7NPw5Gm4rhh4lpPNgp0rX5yTu6lQW2+pgCs1pwcTJyT+Bg/nivUk9FPzOKF0h3boUGCJ6mCZP51qZlq9VBQjBqK4+vzdGXpP/X+HylOWVSk+e9fRVZs4Y8OVjqJn0itHENKr+ZtohhiJz3k/jjpk1itWSPvHPWK81I2iQNxz1Jxykg/UAfjWxpdPPHhUZvdGbq/FcM8reOL3/Y33dauQJb5V0vAbou6cb0XDNKxImSwMH5/r8q5JDgGIwOuPrXVfC1gC0XzLnMiMLgR6jqZ96XVwSx2V9LrcmbN00qHNFFFZhqhVljzCq6sseYU6PKEfAsv+dv7m/Wq6sv8Anb5t+pqusGfqZox4R7XIWhAA9MfSuurkb6nnA6y46x3I6jpW54G/1TXx/ZgePRtY38/0ekxUUtBd0feJJz3gD9AK9tqdoBMmACfUxmvScV0JzqDaJ3QJwJjMdhNAmoXw21ivmg7cYmMYn196LLNzbhEMdv8AbiDQHYsWsy6lvE27cSRug4gTn/eP8nQrV7n0oDhu0aOG2wXZDG24pQzAGSCDJ6GRjpmPauv0vDvDug2ztshCot7mhWLluVTgCCABMKBAEdOGdcZOPavoWivl7SOQQWUGD1EiazddCmpLubXhWW04N8cF1FFFZ5rhRRRQBrseUUUWPKKKux9KIHycvq1PiNzHzH09flVVs4FaNV/Mb+4/rWVbgAg4+fT8DXOZN5P5NSPCLKWcXtWgr3ribyiSACQTEwoyBJJAz60zrHxJHIUWyQ25JI2Hl8RN/nBGF3H1kCKSG73HNtboS6Himle6ttbA59+12A2wgBJk+vaJ/IxPiWmVb5I7gGMADsAAB7fnWbTJr4tF0AEp4gI08hQCbg5RHmOIOY6rkta93exciC2YPUDsPpWz4dgTzdS4S973MfxXUyWDobdy/hb/AOiq6sxB6GcE+hHb50Ww0bQJIAkmpjvU9O0XB7iPp+zW9K6swNPGE8ihLhlUEGGx/n8aC4nbuz6SJ6E/oCfwNbb6qx2E80bh+k1hFrnggl8AAd/MFgf+402MrLGs0nlPqj6f7GfBeHm7cBIBtqeYnviQAO+Yn2rsqxcH0XhWgp8xy39x6x7DA/CpvxG2GdCx3IAXAVzAYMVmB3Ct9I61lajK8k/ouDU0eBYce/L5NVFV6a+txFuIZVlVlORKsJBg5GPWq/ttvdsDS27YQoLbX2eJD7QdnJB5o6j1EwFw0VZY8wquasseYUseUI+BTfurvbmHmbuPU15Xus6v82/zRWFPlmjHg8rmr2nueI8W2I3vmMZY9zXS0r4zqLiKotMit4gLb2VZtgbn27upyB+PUVa0Oqngm3BLf3Keu0cNTFKbar2MC8PvH/5cfNl/wTWNDORHzmfpTTgF6/uddRcS5gbSrW8BZVywSDlh16YiARlfcubmZh0JJHy+7+UVvaHV5c+SUZ1SrgwPENFi00IuDdv3/EVPdAO0kzjsYySBn8P09RU4H7zXhScwO35ZFegVqGSE/WqH0wNxXkSO0Z6EYzjB9KvX0qm3fnduEQJ6z3YHt/1/OgW6tjHhuje7c22yARzFiJC+kjvnt3zXeUt4Hw0WbfUlnClp9Y6D2EmmVY2qzeZPbhHRaDTeTjt8vn+goooqsXgooooA12PKKKLHlFFXY+lED5Oa1f8AMb+4/rVNW6v+Y39x/Wqq5vJ638mpH0oh4C/0j6fvFUa5/DQuq5EYmBkgZitVU62zvtsvcjHzGR+cU7FJda6+L3+BuVS6H0c06+ewrbi1w/dQfOT/AKpW1snZBiDnJH5d/wB/I+Bm3T93b7dfbv6/lVxVgJKEDGTXW48eDBtGlf15OOyZs+febuvsQu29ysp7gj6j2o27Qucjbn8qkGExIEkCfScCmh4CY53P4LH6zRqNViw+t/ZjtLps2Zp41smu6KvBXfvjm27Z9pmPrW7g2nDakMRlFYj5mFE/gTVa8MeM3Mey/wCSa9+Fb/8AEuhlKsG2w5G/YQNhYKYUkhiB6EepAoZNbicWov8AGdK8T7o6XUWQ6MjTDAqYJUwRBhlyD7jIpFf4fZsG5dN7aAllDu53Vbasi8zHcSwuEEtMyO+a6Gua4hwrRm5c33yjDxnYeIg2Bjp7t48wOP4dljunaHHQEVFBNukMZl/4PS2rW57zKQLFyXjxFW19mXaV/wDSY2bQZI6k5GIlZ4Po3IFu8EDXWZUXbbYMumfQslsYIAVLhEDzISCQK26xNJqbik6mTdtm2iI6Q6i4HaBEtzIQRJUjcCCCaxJw/SreFpNTdt/Zyx8MCz4aGDdJm5aJTal8BdpVVUwsQ1SdE/Z/4E2Jt8KWLviBb0keLbbbsPhs9qwhCgeRgtq20erk9wB11jzCuV4BZt2r72k1ous903jb/hbihsW1AYIo9FfcI+7jJnqrHmFNakpJMOzFepWWcepb9TVG4jqJ9x/qtF/zt/c36mq65+T/AFM00tkQ8Ueh+hrFrtCl8FWJUgyIgMMAdxTClnGdQ6FNjRO6cA/0+tS6fHLLkUIbNkOoyxw43OfCMF3giacPetvc3FdhkhhDsJ6jGTMjpAHQAVjVhO0ESIx6Vde1NxhDOSMYwB1nsKpFobi2ZIA/Afv9yZ6rQ6aeCDU2m2/scl4hqoaialC0kvuePdC7QfvEAfOJ/wAVMVEoCBPaCPmOn7+VS71eKDop01/fuxG1ivr0jPT9waccA4f41yW8iQWH9R7L8u59hHel1dX8JKPs+4fedz9IX/7araqbhj254LehxRy5kmtluNdVqUto1y4wRFEszEBQB3JNJdb8TKi6thb3fZRcZhvgsEsW78rjpFxF+Z9M0+dQQQQCDgg5BHvSfjel09u1duXLRdbjL4qhjzm6F08sCwEbCF+QrGjR0zLm+INMCVN0bgSsAMxLDcGVYHMw2PIWSNpnpVI+JLMyZRB9oDM4Kx9nKqxAgyDOMg9MT0TafitnxblttOqhLl24hDwCyajwHvIxIEyxNzbDgsVhy0mK8RsXL9q22l2pdHMbhMK2otXLt1HCkqtz+GkqYB3E7pEF/ShLOibj2nDbTcgztja+G8VbMHGD4jKuf6gehmmVL24Lp2ybQJmZlsnxBekmcnxFVp6yBTCmOuw5Guz5RRRY8ooq5H0ogfJzGqceI47ycEEd+onqPeq6Y8Us7lJA5lkr646j8Rj6elLlMiR0rB1OLola7mjhn1IKGQkHaCTB6VZatljAphYshR/mm4cLm77C5JpKu5x44JqMJ4fpncpUfMg/4q4aYsbikSWIG0AkrtBkdfNhunUD2rr6K1tROWZpvajIw6OGJNRb39zNo1tsisirECOUDp7dq0MsiDXoFFN5W5bSS4IG2I2xiuW1Vg2NQ9zxSmnVblx1hdu4RuYtEjHN1yRjoZ6ykvxDoDctsBEmCpIVtrrlSA4KyDkEgwYMYqvniqv8olxvcbae5uUHrSjiWjHjrce/bQkXVtq4AkFEZl5m5o8NmJUAxE4XOP4J1+5DaMhrfLDNubaByFj7j1k4BkyCXuv0Fu8EFwTsdbikEghlnuOxBZSO4ZgcGrGDJKHzwRzSEX2ZbZtzrRy3IG0kvuutfC2idx/hhnAAYGPB/wDH3idrSWrd3U3Lu9lS6LjI1s3D/CAuBR67E3eHMAyQOlMLfw7YUgqGBDbl5vKfGa+YnsbjE5n06Cqrnwppja8LaQuy5a5SAfDuDayTEkREEyRAzVl6ibd2M6RnptLs2iSQqKizEgDqTHUmF7fdrZY8wrPZtbZ5mMknmM9ew9B7VfY8wqFNuSbHPgW3/O39zfrVdSutLuO4YyCIPXH4e9RrByJqTTNGLtIKwcbtTanupBH6EfQ/kK31XrdA920VQDJXLGBhgTMAnt6VNpG1ng17og1kVLBNPumcjYtFQZMyzH8D/wDn/WYq3f2po3ANQAxKryiRBnd67e8/MCaOD+IjpcZLnhoeyDdNwlJzBIkQYkjGINdg80eluLs4vyJ9SU01f0+5Rw3hzXHCstwDaSCBtGCBBke9M73AbYEFWB/qDEn8JkV09BFYuoyZcsuqMmvpex0Wn0mLFHplFS+rW5yes4OltGPhPcYAkLvgt7AkhR+NNvhrWC5YQ4yoODuHodrEDcsjDQJBB70x1NlWUhhIg9flXMcJfwLgt3LrMzuxthyCfDRRhY7AdTAz69Wp5JzjJOUm/lt7d/8AZcx48ai1CKXwq+DoOM6w2dPdvKu827buEmNxVSQswck46d6ycQ4pbm0m1LqvcKXJIISLLXwSCI7IMx51puKX8Q8YXLYtKjW3LLekZWVlXyRK8u0rBJ3L0ANX4Sgluvfv+cckbTEjcXlSLlnT4urb1AILBd3g+GSNsvJuqdwkCRJGY16ziFtHtqluybbh0DAhY227rkdNo8sBZkhnOApnDatastpydLathWVrgVUwWs3i6Dqdq31038Resz0Wqdfp9XdtJu06KzLbZjbWHVhc0++0x35XYdTJEqyjbn79hywt+n37/n5t9Rm5ttcfuIuwWASgdSqboDW3soLSyIL7bm4ZiFESJK9PVGijZy2zaG5+QhR95huhCRzeb1hhMGRV9V8s4S9MaHpM12PKKKLPlFFWI+lEL5F79TSa9b23GUdDDD/3TIH4g/WnL9TWfU6VXiZkTDAwRPp+WDjFUM2PrTRYxy6WmV6AcpPvWqs+k05SecsDESACPWSMH6DpVl/UIgl2VQSACxAEnAGe59KMUXGKiEnbssoqN24FBZjAHUn3xUV1CnowxtnP9Xl+siniFlFBrlNFa11pbavetSQu8O5ZmM2kbYXnJJMdRudQRkQqViNnV146yCDXOC1xEIR4losFRQzRJfbBLQoA5juiM4GJrVqNHqTbt7boR1a47ElirZZkQ5HL0BmYEwJAIHFcMLLuHcJW1eu3FUDeZJiCcD/MntliepJppXMLc4g4uBTajciq24TtKKzMCo82SO2ekDq04QuqDP8AaCm0Ythcnq07jA6DaPrNNjj6VyK5WM6KScTTUPcZtLeSbahShO4by3MHAMAhDIkTIXIEzXd+3btoezuIcgEDoFxC9cOygn3T1aX0JY/qdjzCuY1NrXNba0L1sXWF0EggMpNq3s2QJADG4fWSh6V0+n8wilSpoRvYy8Xt5Fz0O1j/ANT0+jR8pNY6dXkDblIkGQR6g4NI0BEg5ILDPXBIE/MQfxrN1sN+v9i1p5f8TTp9OW9h60yRQAAO1Q06wi/IVZU+DEoRvuR5JuTCiiipyMKKKKACuN+MNM9sC8hg2yDBJCkTyltuXCy0ISBzk9QAeyrPrtILqFG6EEfgRBFRZIXTXYfGVbFXB9ULtlXXKkSPkRIn3rbWbh9kqkER/qAK00uK+hWJPkKKKKkGhXteUUAa7PlFFFjyiirsfSiB8i9+pqNSfqaXcYsO6oEDNDSwVgpjaw7sJEkYmqctrJr2N9Ztboxc2HcyNbferJtkHayHzAggozKcfekQQCMHC9LdW7uZHVdjDncMCxKEYDN2DZioNb1hyDt5mYKSpG1iSqk94BM9sJHeiLvfgSzPZ+C9OoUBrhKsG3EoSSCSAZToJMekmIoT4N04Kndc5WZgCUjcYyeTmgqCJnoOwAG97d/ehy0QJDBRAZ9xZcBiyeGBjBkiO9Wrtare5Q8pKlACoI2kAg7h5WAnHdh2mn2/cKRu4Vw9NPZWyhYqswWMtkljJ75NV8V4Sl/bvZl274KEAkOpUgmOx2uI+9bU9orKiazBLA4WRCDIPN2wCBnrEtAmIYcTtO1pltkhjEEGDG4FoIIztnuPmKTvyAr0XwrYt3Bc5mIIO1gm3cFtgNtVQJHhIR6ECI2rD2svD7V1Q3isGJaViYC7Vxnpmf171TxC1eLTbYxyYkAAjxJPSYk2yRmQuB1BR78ii3/+oWtqqLl0BVKrlZHOWBB2zuAMA9oHfNPNFphbtpbBJCKFBOTAEd6VfZ9SbAAYi6FujcWgEseTEuMKxyZhkHUTLHh63AG8TqXJGZxA6e07iB6Ht0pW2+4iFmv+GUcsyu6O3ikmZBNyYkHoFkwBHmeZ3Gax8JpKnx73KFAyuArK/Xb/AFKD+XTFdDSSzZ1PPuLwVcLzKSCSCv3hzRvzIB3L5eiib9waR5d+GLRC89wbbSWgQRMKZ3dPOcc3YqpEEVs+H+CJpnbYzEN4YhjyqLa7VCqIAx1xk1s087F3eaBuiSJjOTnrV9jzCli3aQNbFr9TWPU6AM25WKsevcHEZB7x3EGtrdT+NRqKST2Y9bFWlRggDEEjuAQI7dfaraxcZtXGslbU7t1uQr+GxQOpuBXHlYpuAOOvVeoSay1xNkvKrW1lXW3BAYbmMHf6hdomPU9adGOw1s6iiuUv6Xic3NjqAUCodwbaQl7IDg829rcsZ8kQR0f8L8bYfH27t7xt6bJ5enX8v9jVAmbKRcd43csXIW3vQW95CqWdueCq8wzt6YOSJju9r0GhMVnNr8UGV/8Ah3hveWB5TkARBDYIJncnTdjRwnjrX7wTwWtjwy7bs5/glRPSedwR/wBQQYrIE4kuAVI3jLFSfDS4qxkjL2139MG5cyCFl7wxrpsob4AuxzhYgGT6EjpHenOkNViO58TPbLeLYYA3byW2BAGy25QO0kwCRk46riCCYXPi8Ag+Bd27thUqQ4bdA9oiSf2Cy4/b1B8P7PBy28MVC8oFy2TOTz21TGQLpPaRTwm9rjei+ii0QTI2gjktwsK5+/4nrmcxtJNqsNxv4p8PfEHbu29YMTGPpXP6f4nuARd0zq4Cl4KhQGDMrHJhdu2TJg7hnaZb8Ys3XthbL+G5ZefB2r3MHr8u9JPt/E97DwExbBGFANxndYDG7BAABiJ2wTDEJRFIGabPxMXuKi6dxLKpZiABuu+EekmR1gx6e9aeCcXbUO/8M27apbK7vMWZroYHtyhVBHZiw7Vj0x4jtZWVQFtNsYlS73QtvYCwaAC3iSSv+zVcucUUcqW32qoG7bzudm9id4wBvjy5MRADEpBbOzseUUUWfKKKtQ9KInyL36mk3xLw9r1tFXZyuGPiGBGx1xg5lh+dOX6mlHxHYDW0l7aw8/xW2qeRxAJBzmfwNVeqUX1R5JXCM49MuGYfh3g7WbxcizGxl/hsSZLIRPKMcpq0cL1Owr44MqwOWWS+5maYYiGbGeigYBxDgGmVb24XLDQjCLThjlkMnAxj8xUrPAyo2rqXA2oIBbqqosyGnOz16CPWl8yc/wBU1TEWKGJdMHaLl0eqDAm+NoKTPcY8Ttg9YjHTp0qVzS6nxGYOgUmdoZgcbV6lTGFB+ZI7zQOHtBVrgaShQXJdW2rznaWkyzExONq+lR03C7lu7u8Ym2WkplVC87QBMSXNvt0Vh96ksUgmg1YUKLy4CgGTOJzG2IjEd5mcAVv1OldrBt7pbsSeweVDGDPKADgzmtpNZ+IWS9pkESR3MDqO8H8wR6giRSWLRVwrRtaVg7l5YsCc4hRnAySCx92OT1qGu0dxn3I0fy8FmA5DcmVgg+YYEE7RkQKv0Gm8NSDEliSRMegwfYCfeT3rziFh3VQj7Ie2zdcqrBmWVIImPx6HBNF7h2Fl3heoa3sW5sO26u7ez4ckiMK0gEKGkERIBxDPQ2HXf4jhyzlgQCIUhRtgkxBB6f7rI/D7nhhQTIVh/NcAlyjkgwTAIYCQcQOhIrRwnTXLaMLrb2LEzJOCB69MzjMep60rERtpNY4ZeG4Nc3bkvKWD3FM3HLqQudu3oIbAaB0EuaUvobwLFSCCt0DfcuRLXN6SAPurjB7kdqRCsaqMVZY8wqjToVRVJJIABJMkkCJJgSfeBWix5hSx9SB8Bq9QlsFnZUUHLMQBkwMn3is+n4pYdgqXrbMeiq6kmMnAPpRxrQm9aa2GCkspkjcOVg3SR6etK+GfD72ry3GuqwXdgIVmVK9S59fSnKMHFtvf2IZTyqaUY3Hu7NZ4/Z5xJJRnUgCcpJIkY6Kxz2BmrNNxyw7BFfmMwCrL5RLdR1AmflS+8t/c22ylxS0RcVAoVQNhWIJhtw5v+sRU0Go6fZ7QOchBElY6b/cg56J33ja2kS2zUOPWcZOSinlJgv5QY7k4HuDVum4vauMqoSS0kcrRiZzEdmHzU0r0lq8S2/S2kkOFi2mOUgDzd4EzIwBHce6f7RbO37PbMTDKq7mAMdVCqOSIx92I5sFILZ0VFIbWq1uS1ofexC4yxHR842iZ94mt3Db99j/GQLykkDsZAAmTJPN9BjuWtC2RTi4NxUNthu6HBA6yG2kwQYHpzDORLKoeEsg7RIMgwMGIke8YqVIxRfqeMW0dkIYuPuiJMJvO3cRML+ZjNF3jFtbnhkNumOgjtmZ6RJ+Sn2nYbCTu2rJIJMCZGFM+oHSq10FodLST1naszIMzHWQDNLsJuaa8oopBxk0/EFe41oBgyyTIAwG2z17nI9oPcTrqu3p0ViyooYzJCgEyZMkZyc1ZQxDXY8oooseUUVdj6UQPkXv1NL+K6E3VUKwUq26SpaeVljBH9XX2r3iujd23W7hRh6ltpHMMqP7jn1C+lZb+k1R2FbqggNMnBY7omEzgrnHlOM4rXUrTJexPhvC2t3N7XFYbWWAhXqVMyWP9P51XpuAhFK+IYJUmJU8sxDKwIyzE/OvDodVtIF8Z3DqARI5SDsJmf8QanqNNqXLRdCqS0DEwGJXIX024nsZndCjk5O2wLLvDCQBvA5AhOzMLO0od3Ic5OZgRtrK3AGJBbUOQCDABA8waY3eaQpB7QfU1Ozo9UNgN5SoYF85KjqAdgMz3nPtR9m1bHN1VWDgRun7uQnT5dJjMSU/cCzTcIZbiObu7azNBDRlCgVJc7VG4nM9B06nZxPSeNZe1uKh1KkiCYPXBwQehHoTWfhtjUK38a4rrBACiDMiOw7T3pjSNioq01gICB3Zm6RljJ6e8n8ap4lp3dVFt9hDoxMEyqsCRgg5gexiDgmtdFFgI04bf2KpuRtS4s+I2Swba0hQSZKjtG0wDIhjw7Tugub23brjMuSYUxAyBHfHv1PWtdFDYUFKjoLu5ublKXlnxHmXcsh6YKjEgzn2y1oosKPFGKsseYVCp2PMKWPKB8BrNStsF3O1Qeue5gdPes2m4tZuMER5YzAhhMCT1HoDU+MaHxrbW922SpmJ8rBukj09aW8N+HvCurc8XdtnGyOqleu4+tMfJLFQ6Hb37F9/j9tWIhjBIlYIgLukZz1Uf+72MaLHEg1xUgDcsiWG7oG8v9IDAbp6496XX01YLeGqkMzRIQbQYyAYkBtxEzO4zgipH7X18K2SNoHlmMzkt0GMY8x9BT6RDbJJ8TWiA214O70mVIxBIPQqZ6cw943cP4kl6doYQATuAHmmOhPp+80s1VvVKWdVW5gYIUkFbY6CRJL7oAI6++PWOtmVtoDyz5ACASTkMT3Aj2b2kpBbH1FKLV3VlhuQBdyD7u4qSNx5WIEd+vUx0pvTGhwubio+0GxtyCondnmXdhYzGB17/ACBY0RRQAr13G0tMysjkj0AzIBxnPWMdwaH47bFw2yGncqziCWfYMzHXcY6wvTIpi1lT1UGesgfKhbSjooHyAHp/ofQelLaE3J0UUUgpi03FLb3Wsr5l3T0+6UB7z1YfT3E7aI/f7/CigDXY8oooseUUVdj6UQPkoiiKKKdQgRRFFFLQBFEUUUlAEURRRRQBFEUUUtIAiiKKKKAIoiiiigCK9UZooooC/YPQUbB6Ciim0gPNg9BRtHoK9opKQBsHoKNg9BRRS0gDYPQV5sHoK9oopAGwegrzYPQV7RRSA82D0FGwegr2iikFnmwego2D0Fe0UUgPNg9BRsHoK9oopBZ6BRRRTlwK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6370" name="Picture 2" descr="https://upload.wikimedia.org/wikipedia/commons/thumb/1/1b/The_color_line_still_exists%E2%80%94in_this_case_cph.3b29638.jpg/800px-The_color_line_still_exists%E2%80%94in_this_case_cph.3b29638.jpg"/>
          <p:cNvPicPr>
            <a:picLocks noChangeAspect="1" noChangeArrowheads="1"/>
          </p:cNvPicPr>
          <p:nvPr/>
        </p:nvPicPr>
        <p:blipFill>
          <a:blip r:embed="rId2" cstate="print"/>
          <a:srcRect/>
          <a:stretch>
            <a:fillRect/>
          </a:stretch>
        </p:blipFill>
        <p:spPr bwMode="auto">
          <a:xfrm>
            <a:off x="7196447" y="723900"/>
            <a:ext cx="4114800" cy="5943600"/>
          </a:xfrm>
          <a:prstGeom prst="rect">
            <a:avLst/>
          </a:prstGeom>
          <a:noFill/>
        </p:spPr>
      </p:pic>
    </p:spTree>
    <p:extLst>
      <p:ext uri="{BB962C8B-B14F-4D97-AF65-F5344CB8AC3E}">
        <p14:creationId xmlns:p14="http://schemas.microsoft.com/office/powerpoint/2010/main" val="1412539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4754" name="Picture 2"/>
          <p:cNvPicPr>
            <a:picLocks noChangeAspect="1" noChangeArrowheads="1"/>
          </p:cNvPicPr>
          <p:nvPr/>
        </p:nvPicPr>
        <p:blipFill>
          <a:blip r:embed="rId2" cstate="print"/>
          <a:srcRect/>
          <a:stretch>
            <a:fillRect/>
          </a:stretch>
        </p:blipFill>
        <p:spPr bwMode="auto">
          <a:xfrm>
            <a:off x="2667000" y="-1"/>
            <a:ext cx="6858000" cy="6900111"/>
          </a:xfrm>
          <a:prstGeom prst="rect">
            <a:avLst/>
          </a:prstGeom>
          <a:noFill/>
          <a:ln w="9525">
            <a:noFill/>
            <a:miter lim="800000"/>
            <a:headEnd/>
            <a:tailEnd/>
          </a:ln>
        </p:spPr>
      </p:pic>
    </p:spTree>
    <p:extLst>
      <p:ext uri="{BB962C8B-B14F-4D97-AF65-F5344CB8AC3E}">
        <p14:creationId xmlns:p14="http://schemas.microsoft.com/office/powerpoint/2010/main" val="1279993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5778" name="Picture 2"/>
          <p:cNvPicPr>
            <a:picLocks noChangeAspect="1" noChangeArrowheads="1"/>
          </p:cNvPicPr>
          <p:nvPr/>
        </p:nvPicPr>
        <p:blipFill>
          <a:blip r:embed="rId2" cstate="print"/>
          <a:srcRect/>
          <a:stretch>
            <a:fillRect/>
          </a:stretch>
        </p:blipFill>
        <p:spPr bwMode="auto">
          <a:xfrm>
            <a:off x="2895600" y="-1"/>
            <a:ext cx="6477000" cy="6814457"/>
          </a:xfrm>
          <a:prstGeom prst="rect">
            <a:avLst/>
          </a:prstGeom>
          <a:noFill/>
          <a:ln w="9525">
            <a:noFill/>
            <a:miter lim="800000"/>
            <a:headEnd/>
            <a:tailEnd/>
          </a:ln>
        </p:spPr>
      </p:pic>
    </p:spTree>
    <p:extLst>
      <p:ext uri="{BB962C8B-B14F-4D97-AF65-F5344CB8AC3E}">
        <p14:creationId xmlns:p14="http://schemas.microsoft.com/office/powerpoint/2010/main" val="2941169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6802" name="Picture 2"/>
          <p:cNvPicPr>
            <a:picLocks noChangeAspect="1" noChangeArrowheads="1"/>
          </p:cNvPicPr>
          <p:nvPr/>
        </p:nvPicPr>
        <p:blipFill>
          <a:blip r:embed="rId2" cstate="print"/>
          <a:srcRect/>
          <a:stretch>
            <a:fillRect/>
          </a:stretch>
        </p:blipFill>
        <p:spPr bwMode="auto">
          <a:xfrm>
            <a:off x="2590800" y="1"/>
            <a:ext cx="7086600" cy="6855999"/>
          </a:xfrm>
          <a:prstGeom prst="rect">
            <a:avLst/>
          </a:prstGeom>
          <a:noFill/>
          <a:ln w="9525">
            <a:noFill/>
            <a:miter lim="800000"/>
            <a:headEnd/>
            <a:tailEnd/>
          </a:ln>
        </p:spPr>
      </p:pic>
    </p:spTree>
    <p:extLst>
      <p:ext uri="{BB962C8B-B14F-4D97-AF65-F5344CB8AC3E}">
        <p14:creationId xmlns:p14="http://schemas.microsoft.com/office/powerpoint/2010/main" val="1959727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686800" cy="685800"/>
          </a:xfrm>
        </p:spPr>
        <p:txBody>
          <a:bodyPr>
            <a:normAutofit fontScale="90000"/>
          </a:bodyPr>
          <a:lstStyle/>
          <a:p>
            <a:pPr algn="l"/>
            <a:r>
              <a:rPr lang="en-US" i="1" dirty="0" smtClean="0">
                <a:solidFill>
                  <a:srgbClr val="FF0000"/>
                </a:solidFill>
              </a:rPr>
              <a:t>I Have a Dream</a:t>
            </a:r>
            <a:endParaRPr lang="en-US" i="1" dirty="0">
              <a:solidFill>
                <a:srgbClr val="FF0000"/>
              </a:solidFill>
            </a:endParaRPr>
          </a:p>
        </p:txBody>
      </p:sp>
      <p:sp>
        <p:nvSpPr>
          <p:cNvPr id="3" name="Content Placeholder 2"/>
          <p:cNvSpPr>
            <a:spLocks noGrp="1"/>
          </p:cNvSpPr>
          <p:nvPr>
            <p:ph idx="1"/>
          </p:nvPr>
        </p:nvSpPr>
        <p:spPr>
          <a:xfrm>
            <a:off x="724395" y="762000"/>
            <a:ext cx="4990605" cy="5715000"/>
          </a:xfrm>
        </p:spPr>
        <p:txBody>
          <a:bodyPr>
            <a:normAutofit/>
          </a:bodyPr>
          <a:lstStyle/>
          <a:p>
            <a:pPr marL="0" indent="0">
              <a:buNone/>
            </a:pPr>
            <a:r>
              <a:rPr lang="en-US" b="1" dirty="0" smtClean="0">
                <a:solidFill>
                  <a:srgbClr val="7030A0"/>
                </a:solidFill>
              </a:rPr>
              <a:t>March on Washington:</a:t>
            </a:r>
          </a:p>
          <a:p>
            <a:pPr marL="0" indent="0">
              <a:buNone/>
            </a:pPr>
            <a:endParaRPr lang="en-US" b="1" dirty="0" smtClean="0">
              <a:solidFill>
                <a:srgbClr val="7030A0"/>
              </a:solidFill>
            </a:endParaRPr>
          </a:p>
          <a:p>
            <a:pPr marL="0" indent="0">
              <a:buNone/>
            </a:pPr>
            <a:r>
              <a:rPr lang="en-US" b="1" dirty="0" smtClean="0">
                <a:solidFill>
                  <a:srgbClr val="7030A0"/>
                </a:solidFill>
              </a:rPr>
              <a:t>250,000</a:t>
            </a:r>
            <a:r>
              <a:rPr lang="en-US" dirty="0" smtClean="0">
                <a:solidFill>
                  <a:srgbClr val="7030A0"/>
                </a:solidFill>
              </a:rPr>
              <a:t> people</a:t>
            </a:r>
          </a:p>
          <a:p>
            <a:pPr marL="0" indent="0">
              <a:buNone/>
            </a:pPr>
            <a:endParaRPr lang="en-US" dirty="0" smtClean="0">
              <a:solidFill>
                <a:srgbClr val="7030A0"/>
              </a:solidFill>
            </a:endParaRPr>
          </a:p>
          <a:p>
            <a:pPr marL="0" indent="0">
              <a:buNone/>
            </a:pPr>
            <a:r>
              <a:rPr lang="en-US" dirty="0" smtClean="0">
                <a:solidFill>
                  <a:srgbClr val="7030A0"/>
                </a:solidFill>
              </a:rPr>
              <a:t>Propelled the US Congress to act on Civil Rights</a:t>
            </a:r>
          </a:p>
          <a:p>
            <a:pPr marL="0" indent="0">
              <a:buNone/>
            </a:pPr>
            <a:endParaRPr lang="en-US" dirty="0">
              <a:solidFill>
                <a:srgbClr val="7030A0"/>
              </a:solidFill>
            </a:endParaRPr>
          </a:p>
          <a:p>
            <a:pPr marL="0" indent="0">
              <a:buNone/>
            </a:pPr>
            <a:r>
              <a:rPr lang="en-US" dirty="0" smtClean="0">
                <a:solidFill>
                  <a:srgbClr val="7030A0"/>
                </a:solidFill>
              </a:rPr>
              <a:t>Eventually led to the passage of the Civil Rights Act in 1964</a:t>
            </a:r>
          </a:p>
          <a:p>
            <a:pPr marL="0" indent="0">
              <a:buNone/>
            </a:pPr>
            <a:endParaRPr lang="en-US" dirty="0">
              <a:solidFill>
                <a:srgbClr val="7030A0"/>
              </a:solidFill>
            </a:endParaRPr>
          </a:p>
          <a:p>
            <a:pPr marL="0" indent="0">
              <a:buNone/>
            </a:pPr>
            <a:endParaRPr lang="en-US" dirty="0" smtClean="0">
              <a:solidFill>
                <a:srgbClr val="7030A0"/>
              </a:solidFill>
            </a:endParaRPr>
          </a:p>
        </p:txBody>
      </p:sp>
      <p:pic>
        <p:nvPicPr>
          <p:cNvPr id="4" name="Picture 3"/>
          <p:cNvPicPr>
            <a:picLocks noChangeAspect="1"/>
          </p:cNvPicPr>
          <p:nvPr/>
        </p:nvPicPr>
        <p:blipFill>
          <a:blip r:embed="rId2" cstate="print"/>
          <a:stretch>
            <a:fillRect/>
          </a:stretch>
        </p:blipFill>
        <p:spPr>
          <a:xfrm>
            <a:off x="5791200" y="76200"/>
            <a:ext cx="4762500" cy="6705600"/>
          </a:xfrm>
          <a:prstGeom prst="rect">
            <a:avLst/>
          </a:prstGeom>
        </p:spPr>
      </p:pic>
    </p:spTree>
    <p:extLst>
      <p:ext uri="{BB962C8B-B14F-4D97-AF65-F5344CB8AC3E}">
        <p14:creationId xmlns:p14="http://schemas.microsoft.com/office/powerpoint/2010/main" val="2948363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686800" cy="762000"/>
          </a:xfrm>
        </p:spPr>
        <p:txBody>
          <a:bodyPr/>
          <a:lstStyle/>
          <a:p>
            <a:pPr algn="l"/>
            <a:r>
              <a:rPr lang="en-US" dirty="0" smtClean="0">
                <a:solidFill>
                  <a:srgbClr val="FF0000"/>
                </a:solidFill>
              </a:rPr>
              <a:t>Civil Rights</a:t>
            </a:r>
            <a:endParaRPr lang="en-US" dirty="0">
              <a:solidFill>
                <a:srgbClr val="FF0000"/>
              </a:solidFill>
            </a:endParaRPr>
          </a:p>
        </p:txBody>
      </p:sp>
      <p:sp>
        <p:nvSpPr>
          <p:cNvPr id="3" name="Content Placeholder 2"/>
          <p:cNvSpPr>
            <a:spLocks noGrp="1"/>
          </p:cNvSpPr>
          <p:nvPr>
            <p:ph idx="1"/>
          </p:nvPr>
        </p:nvSpPr>
        <p:spPr>
          <a:xfrm>
            <a:off x="641268" y="838200"/>
            <a:ext cx="5226132" cy="5867400"/>
          </a:xfrm>
        </p:spPr>
        <p:txBody>
          <a:bodyPr>
            <a:normAutofit/>
          </a:bodyPr>
          <a:lstStyle/>
          <a:p>
            <a:pPr marL="0" indent="0">
              <a:buNone/>
            </a:pPr>
            <a:r>
              <a:rPr lang="en-US" sz="3200" b="1" dirty="0" smtClean="0">
                <a:solidFill>
                  <a:srgbClr val="7030A0"/>
                </a:solidFill>
              </a:rPr>
              <a:t>1964</a:t>
            </a:r>
            <a:r>
              <a:rPr lang="en-US" sz="3200" dirty="0" smtClean="0">
                <a:solidFill>
                  <a:srgbClr val="7030A0"/>
                </a:solidFill>
              </a:rPr>
              <a:t>: Civil Rights Act of 1964 signed into law after a year of inaction by the senate</a:t>
            </a:r>
          </a:p>
          <a:p>
            <a:pPr marL="0" indent="0">
              <a:buNone/>
            </a:pPr>
            <a:endParaRPr lang="en-US" sz="3200" dirty="0" smtClean="0">
              <a:solidFill>
                <a:srgbClr val="7030A0"/>
              </a:solidFill>
            </a:endParaRPr>
          </a:p>
          <a:p>
            <a:pPr marL="0" indent="0">
              <a:buNone/>
            </a:pPr>
            <a:r>
              <a:rPr lang="en-US" sz="3200" dirty="0" smtClean="0">
                <a:solidFill>
                  <a:srgbClr val="7030A0"/>
                </a:solidFill>
              </a:rPr>
              <a:t>Banned discrimination based on race, sex, religion, or national origin</a:t>
            </a:r>
          </a:p>
        </p:txBody>
      </p:sp>
      <p:pic>
        <p:nvPicPr>
          <p:cNvPr id="3075" name="Picture 3"/>
          <p:cNvPicPr>
            <a:picLocks noChangeAspect="1" noChangeArrowheads="1"/>
          </p:cNvPicPr>
          <p:nvPr/>
        </p:nvPicPr>
        <p:blipFill>
          <a:blip r:embed="rId2" cstate="print"/>
          <a:srcRect/>
          <a:stretch>
            <a:fillRect/>
          </a:stretch>
        </p:blipFill>
        <p:spPr bwMode="auto">
          <a:xfrm>
            <a:off x="5943600" y="0"/>
            <a:ext cx="4724400" cy="6858000"/>
          </a:xfrm>
          <a:prstGeom prst="rect">
            <a:avLst/>
          </a:prstGeom>
          <a:noFill/>
          <a:ln w="9525">
            <a:noFill/>
            <a:miter lim="800000"/>
            <a:headEnd/>
            <a:tailEnd/>
          </a:ln>
        </p:spPr>
      </p:pic>
    </p:spTree>
    <p:extLst>
      <p:ext uri="{BB962C8B-B14F-4D97-AF65-F5344CB8AC3E}">
        <p14:creationId xmlns:p14="http://schemas.microsoft.com/office/powerpoint/2010/main" val="4097227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
            <a:ext cx="10515600" cy="601527"/>
          </a:xfrm>
        </p:spPr>
        <p:txBody>
          <a:bodyPr>
            <a:normAutofit fontScale="90000"/>
          </a:bodyPr>
          <a:lstStyle/>
          <a:p>
            <a:r>
              <a:rPr lang="en-US" b="1" dirty="0" smtClean="0">
                <a:solidFill>
                  <a:srgbClr val="0000FF"/>
                </a:solidFill>
                <a:latin typeface="Times New Roman" panose="02020603050405020304" pitchFamily="18" charset="0"/>
                <a:cs typeface="Times New Roman" panose="02020603050405020304" pitchFamily="18" charset="0"/>
              </a:rPr>
              <a:t>Citizenship</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36470"/>
            <a:ext cx="10515600" cy="5040495"/>
          </a:xfrm>
        </p:spPr>
        <p:txBody>
          <a:bodyPr>
            <a:normAutofit/>
          </a:bodyPr>
          <a:lstStyle/>
          <a:p>
            <a:pPr marL="0" indent="0" algn="ctr">
              <a:buNone/>
            </a:pPr>
            <a:r>
              <a:rPr lang="en-US" sz="4400" dirty="0"/>
              <a:t>How did the Founders define citizenship in the Constitution?</a:t>
            </a:r>
          </a:p>
          <a:p>
            <a:pPr marL="0" indent="0" algn="ctr">
              <a:buNone/>
            </a:pPr>
            <a:endParaRPr lang="en-US" sz="4400" dirty="0"/>
          </a:p>
          <a:p>
            <a:pPr marL="0" indent="0" algn="ctr">
              <a:buNone/>
            </a:pPr>
            <a:r>
              <a:rPr lang="en-US" sz="6000" dirty="0">
                <a:solidFill>
                  <a:srgbClr val="FF0000"/>
                </a:solidFill>
                <a:latin typeface="Times New Roman" panose="02020603050405020304" pitchFamily="18" charset="0"/>
                <a:cs typeface="Times New Roman" panose="02020603050405020304" pitchFamily="18" charset="0"/>
              </a:rPr>
              <a:t>They didn’t.</a:t>
            </a:r>
          </a:p>
          <a:p>
            <a:pPr marL="0" indent="0" algn="ctr">
              <a:buNone/>
            </a:pPr>
            <a:r>
              <a:rPr lang="en-US" sz="5200" dirty="0">
                <a:cs typeface="Times New Roman" panose="02020603050405020304" pitchFamily="18" charset="0"/>
              </a:rPr>
              <a:t>Why might this be a problem?</a:t>
            </a:r>
          </a:p>
          <a:p>
            <a:pPr marL="0" indent="0" algn="ctr">
              <a:buNone/>
            </a:pPr>
            <a:r>
              <a:rPr lang="en-US" sz="3600" dirty="0">
                <a:cs typeface="Times New Roman" panose="02020603050405020304" pitchFamily="18" charset="0"/>
              </a:rPr>
              <a:t>Think, what does the constitution protect?</a:t>
            </a:r>
          </a:p>
        </p:txBody>
      </p:sp>
    </p:spTree>
    <p:extLst>
      <p:ext uri="{BB962C8B-B14F-4D97-AF65-F5344CB8AC3E}">
        <p14:creationId xmlns:p14="http://schemas.microsoft.com/office/powerpoint/2010/main" val="4739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5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686800" cy="762000"/>
          </a:xfrm>
        </p:spPr>
        <p:txBody>
          <a:bodyPr/>
          <a:lstStyle/>
          <a:p>
            <a:pPr algn="l"/>
            <a:r>
              <a:rPr lang="en-US" dirty="0" smtClean="0">
                <a:solidFill>
                  <a:srgbClr val="FF0000"/>
                </a:solidFill>
              </a:rPr>
              <a:t>Civil Rights</a:t>
            </a:r>
            <a:endParaRPr lang="en-US" dirty="0">
              <a:solidFill>
                <a:srgbClr val="FF0000"/>
              </a:solidFill>
            </a:endParaRPr>
          </a:p>
        </p:txBody>
      </p:sp>
      <p:sp>
        <p:nvSpPr>
          <p:cNvPr id="3" name="Content Placeholder 2"/>
          <p:cNvSpPr>
            <a:spLocks noGrp="1"/>
          </p:cNvSpPr>
          <p:nvPr>
            <p:ph idx="1"/>
          </p:nvPr>
        </p:nvSpPr>
        <p:spPr>
          <a:xfrm>
            <a:off x="902525" y="838200"/>
            <a:ext cx="9460675" cy="5867400"/>
          </a:xfrm>
        </p:spPr>
        <p:txBody>
          <a:bodyPr/>
          <a:lstStyle/>
          <a:p>
            <a:pPr marL="0" indent="0">
              <a:buNone/>
            </a:pPr>
            <a:r>
              <a:rPr lang="en-US" b="1" dirty="0" smtClean="0">
                <a:solidFill>
                  <a:srgbClr val="7030A0"/>
                </a:solidFill>
              </a:rPr>
              <a:t>January 1964: </a:t>
            </a:r>
            <a:endParaRPr lang="en-US" dirty="0" smtClean="0">
              <a:solidFill>
                <a:srgbClr val="7030A0"/>
              </a:solidFill>
            </a:endParaRPr>
          </a:p>
          <a:p>
            <a:pPr marL="0" indent="0">
              <a:buNone/>
            </a:pPr>
            <a:r>
              <a:rPr lang="en-US" b="1" dirty="0" smtClean="0">
                <a:solidFill>
                  <a:srgbClr val="7030A0"/>
                </a:solidFill>
              </a:rPr>
              <a:t>Twenty-fourth amendment </a:t>
            </a:r>
            <a:r>
              <a:rPr lang="en-US" dirty="0" smtClean="0">
                <a:solidFill>
                  <a:srgbClr val="7030A0"/>
                </a:solidFill>
              </a:rPr>
              <a:t>ratified by Congress</a:t>
            </a:r>
          </a:p>
          <a:p>
            <a:pPr marL="0" indent="0">
              <a:buNone/>
            </a:pPr>
            <a:r>
              <a:rPr lang="en-US" b="1" i="1" dirty="0" smtClean="0">
                <a:solidFill>
                  <a:srgbClr val="002060"/>
                </a:solidFill>
              </a:rPr>
              <a:t>Section 1.</a:t>
            </a:r>
            <a:r>
              <a:rPr lang="en-US" i="1" dirty="0" smtClean="0">
                <a:solidFill>
                  <a:srgbClr val="002060"/>
                </a:solidFill>
              </a:rPr>
              <a:t> </a:t>
            </a:r>
            <a:r>
              <a:rPr lang="en-US" b="1" i="1" dirty="0" smtClean="0">
                <a:solidFill>
                  <a:srgbClr val="002060"/>
                </a:solidFill>
              </a:rPr>
              <a:t>The right of citizens of the United States to vote in any primary or other election </a:t>
            </a:r>
            <a:r>
              <a:rPr lang="en-US" i="1" dirty="0" smtClean="0">
                <a:solidFill>
                  <a:srgbClr val="002060"/>
                </a:solidFill>
              </a:rPr>
              <a:t>for President or Vice President, for electors for President or Vice President, or for Senator or Representative in Congress, </a:t>
            </a:r>
            <a:r>
              <a:rPr lang="en-US" b="1" i="1" dirty="0" smtClean="0">
                <a:solidFill>
                  <a:srgbClr val="002060"/>
                </a:solidFill>
              </a:rPr>
              <a:t>shall not be denied or abridged by the United States or any State by reason of failure to pay any poll tax or other tax</a:t>
            </a:r>
            <a:r>
              <a:rPr lang="en-US" i="1" dirty="0" smtClean="0">
                <a:solidFill>
                  <a:srgbClr val="002060"/>
                </a:solidFill>
              </a:rPr>
              <a:t>.</a:t>
            </a:r>
          </a:p>
          <a:p>
            <a:pPr marL="0" indent="0">
              <a:buNone/>
            </a:pPr>
            <a:r>
              <a:rPr lang="en-US" b="1" i="1" dirty="0" smtClean="0">
                <a:solidFill>
                  <a:srgbClr val="002060"/>
                </a:solidFill>
              </a:rPr>
              <a:t>Section 2.</a:t>
            </a:r>
            <a:r>
              <a:rPr lang="en-US" i="1" dirty="0" smtClean="0">
                <a:solidFill>
                  <a:srgbClr val="002060"/>
                </a:solidFill>
              </a:rPr>
              <a:t> The Congress shall have power to enforce this article by appropriate legislation</a:t>
            </a:r>
          </a:p>
        </p:txBody>
      </p:sp>
    </p:spTree>
    <p:extLst>
      <p:ext uri="{BB962C8B-B14F-4D97-AF65-F5344CB8AC3E}">
        <p14:creationId xmlns:p14="http://schemas.microsoft.com/office/powerpoint/2010/main" val="742110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686800" cy="762000"/>
          </a:xfrm>
        </p:spPr>
        <p:txBody>
          <a:bodyPr/>
          <a:lstStyle/>
          <a:p>
            <a:pPr algn="l"/>
            <a:r>
              <a:rPr lang="en-US" dirty="0" smtClean="0">
                <a:solidFill>
                  <a:srgbClr val="FF0000"/>
                </a:solidFill>
              </a:rPr>
              <a:t>Civil Rights</a:t>
            </a:r>
            <a:endParaRPr lang="en-US" dirty="0">
              <a:solidFill>
                <a:srgbClr val="FF0000"/>
              </a:solidFill>
            </a:endParaRPr>
          </a:p>
        </p:txBody>
      </p:sp>
      <p:sp>
        <p:nvSpPr>
          <p:cNvPr id="3" name="Content Placeholder 2"/>
          <p:cNvSpPr>
            <a:spLocks noGrp="1"/>
          </p:cNvSpPr>
          <p:nvPr>
            <p:ph idx="1"/>
          </p:nvPr>
        </p:nvSpPr>
        <p:spPr>
          <a:xfrm>
            <a:off x="771896" y="685800"/>
            <a:ext cx="5095504" cy="6019800"/>
          </a:xfrm>
        </p:spPr>
        <p:txBody>
          <a:bodyPr>
            <a:noAutofit/>
          </a:bodyPr>
          <a:lstStyle/>
          <a:p>
            <a:pPr marL="0" indent="0">
              <a:buNone/>
            </a:pPr>
            <a:r>
              <a:rPr lang="en-US" b="1" dirty="0">
                <a:solidFill>
                  <a:srgbClr val="002060"/>
                </a:solidFill>
              </a:rPr>
              <a:t>August 1965</a:t>
            </a:r>
            <a:r>
              <a:rPr lang="en-US" dirty="0">
                <a:solidFill>
                  <a:srgbClr val="002060"/>
                </a:solidFill>
              </a:rPr>
              <a:t>: </a:t>
            </a:r>
            <a:r>
              <a:rPr lang="en-US" i="1" dirty="0">
                <a:solidFill>
                  <a:srgbClr val="002060"/>
                </a:solidFill>
              </a:rPr>
              <a:t>Voting Rights Act of 1965</a:t>
            </a:r>
          </a:p>
          <a:p>
            <a:pPr marL="0" indent="0">
              <a:buNone/>
            </a:pPr>
            <a:endParaRPr lang="en-US" i="1" dirty="0">
              <a:solidFill>
                <a:srgbClr val="002060"/>
              </a:solidFill>
            </a:endParaRPr>
          </a:p>
          <a:p>
            <a:pPr marL="0" indent="0"/>
            <a:r>
              <a:rPr lang="en-US" dirty="0">
                <a:solidFill>
                  <a:srgbClr val="002060"/>
                </a:solidFill>
              </a:rPr>
              <a:t>Outlawed literacy tests</a:t>
            </a:r>
          </a:p>
          <a:p>
            <a:pPr marL="0" indent="0"/>
            <a:r>
              <a:rPr lang="en-US" dirty="0">
                <a:solidFill>
                  <a:srgbClr val="002060"/>
                </a:solidFill>
              </a:rPr>
              <a:t>Required the government to monitor voter registration</a:t>
            </a:r>
          </a:p>
          <a:p>
            <a:pPr marL="0" indent="0"/>
            <a:endParaRPr lang="en-US" dirty="0">
              <a:solidFill>
                <a:srgbClr val="002060"/>
              </a:solidFill>
            </a:endParaRPr>
          </a:p>
          <a:p>
            <a:pPr marL="0" indent="0">
              <a:buNone/>
            </a:pPr>
            <a:r>
              <a:rPr lang="en-US" b="1" dirty="0">
                <a:solidFill>
                  <a:srgbClr val="002060"/>
                </a:solidFill>
              </a:rPr>
              <a:t>1964</a:t>
            </a:r>
            <a:r>
              <a:rPr lang="en-US" dirty="0">
                <a:solidFill>
                  <a:srgbClr val="002060"/>
                </a:solidFill>
              </a:rPr>
              <a:t>: &lt;7% of eligible blacks in Mississippi registered to vote</a:t>
            </a:r>
          </a:p>
          <a:p>
            <a:pPr marL="0" indent="0">
              <a:buNone/>
            </a:pPr>
            <a:r>
              <a:rPr lang="en-US" b="1" dirty="0">
                <a:solidFill>
                  <a:srgbClr val="002060"/>
                </a:solidFill>
              </a:rPr>
              <a:t>1968</a:t>
            </a:r>
            <a:r>
              <a:rPr lang="en-US" dirty="0">
                <a:solidFill>
                  <a:srgbClr val="002060"/>
                </a:solidFill>
              </a:rPr>
              <a:t>: &gt;59% </a:t>
            </a:r>
          </a:p>
          <a:p>
            <a:pPr marL="0" indent="0">
              <a:buNone/>
            </a:pPr>
            <a:endParaRPr lang="en-US" dirty="0">
              <a:solidFill>
                <a:srgbClr val="002060"/>
              </a:solidFill>
            </a:endParaRPr>
          </a:p>
          <a:p>
            <a:pPr marL="0" indent="0">
              <a:buNone/>
            </a:pPr>
            <a:r>
              <a:rPr lang="en-US" b="1" dirty="0">
                <a:solidFill>
                  <a:srgbClr val="002060"/>
                </a:solidFill>
              </a:rPr>
              <a:t>Overall numbers of black voters in the South tripled</a:t>
            </a:r>
          </a:p>
        </p:txBody>
      </p:sp>
      <p:pic>
        <p:nvPicPr>
          <p:cNvPr id="96258" name="Picture 2" descr="http://1.bp.blogspot.com/-F1BW--1--Jg/UbdLWWyOOoI/AAAAAAAAAoU/Dv-DOi1v5-U/s1600/Wallace_Stand.jpg"/>
          <p:cNvPicPr>
            <a:picLocks noChangeAspect="1" noChangeArrowheads="1"/>
          </p:cNvPicPr>
          <p:nvPr/>
        </p:nvPicPr>
        <p:blipFill>
          <a:blip r:embed="rId2" cstate="print"/>
          <a:srcRect/>
          <a:stretch>
            <a:fillRect/>
          </a:stretch>
        </p:blipFill>
        <p:spPr bwMode="auto">
          <a:xfrm>
            <a:off x="6019801" y="152400"/>
            <a:ext cx="4538483" cy="6553200"/>
          </a:xfrm>
          <a:prstGeom prst="rect">
            <a:avLst/>
          </a:prstGeom>
          <a:noFill/>
        </p:spPr>
      </p:pic>
    </p:spTree>
    <p:extLst>
      <p:ext uri="{BB962C8B-B14F-4D97-AF65-F5344CB8AC3E}">
        <p14:creationId xmlns:p14="http://schemas.microsoft.com/office/powerpoint/2010/main" val="576811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84217" y="0"/>
            <a:ext cx="9126583" cy="914400"/>
          </a:xfrm>
        </p:spPr>
        <p:txBody>
          <a:bodyPr/>
          <a:lstStyle/>
          <a:p>
            <a:pPr algn="l"/>
            <a:r>
              <a:rPr lang="en-US" b="1" dirty="0" smtClean="0">
                <a:solidFill>
                  <a:srgbClr val="FF0000"/>
                </a:solidFill>
                <a:latin typeface="Times New Roman" panose="02020603050405020304" pitchFamily="18" charset="0"/>
                <a:cs typeface="Times New Roman" panose="02020603050405020304" pitchFamily="18" charset="0"/>
              </a:rPr>
              <a:t>The 15</a:t>
            </a:r>
            <a:r>
              <a:rPr lang="en-US" b="1" baseline="30000" dirty="0" smtClean="0">
                <a:solidFill>
                  <a:srgbClr val="FF0000"/>
                </a:solidFill>
                <a:latin typeface="Times New Roman" panose="02020603050405020304" pitchFamily="18" charset="0"/>
                <a:cs typeface="Times New Roman" panose="02020603050405020304" pitchFamily="18" charset="0"/>
              </a:rPr>
              <a:t>th</a:t>
            </a:r>
            <a:r>
              <a:rPr lang="en-US" b="1" dirty="0" smtClean="0">
                <a:solidFill>
                  <a:srgbClr val="FF0000"/>
                </a:solidFill>
                <a:latin typeface="Times New Roman" panose="02020603050405020304" pitchFamily="18" charset="0"/>
                <a:cs typeface="Times New Roman" panose="02020603050405020304" pitchFamily="18" charset="0"/>
              </a:rPr>
              <a:t> Amendment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13509" y="838200"/>
            <a:ext cx="11325497" cy="5867400"/>
          </a:xfrm>
        </p:spPr>
        <p:txBody>
          <a:bodyPr>
            <a:noAutofit/>
          </a:bodyPr>
          <a:lstStyle/>
          <a:p>
            <a:pPr fontAlgn="t"/>
            <a:r>
              <a:rPr lang="en-US" sz="3600" dirty="0"/>
              <a:t>“Section 1. The right of citizens of the United States to vote shall not be denied or abridged by the United States or by any State on account of race, color, or previous condition of servitude.</a:t>
            </a:r>
          </a:p>
          <a:p>
            <a:pPr fontAlgn="t"/>
            <a:r>
              <a:rPr lang="en-US" sz="3600" dirty="0"/>
              <a:t>Section 2. The Congress shall have power to enforce this article by appropriate legislation</a:t>
            </a:r>
            <a:r>
              <a:rPr lang="en-US" sz="3600" dirty="0" smtClean="0"/>
              <a:t>.”</a:t>
            </a:r>
            <a:endParaRPr lang="en-US" sz="3600" i="1" dirty="0"/>
          </a:p>
          <a:p>
            <a:pPr marL="0" indent="0">
              <a:buNone/>
            </a:pPr>
            <a:r>
              <a:rPr lang="en-US" sz="3600" b="1" dirty="0" smtClean="0"/>
              <a:t>Who does this exclude?</a:t>
            </a:r>
            <a:endParaRPr lang="en-US" sz="3600" b="1" dirty="0"/>
          </a:p>
        </p:txBody>
      </p:sp>
    </p:spTree>
    <p:extLst>
      <p:ext uri="{BB962C8B-B14F-4D97-AF65-F5344CB8AC3E}">
        <p14:creationId xmlns:p14="http://schemas.microsoft.com/office/powerpoint/2010/main" val="676708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0"/>
            <a:ext cx="10704616" cy="6962434"/>
          </a:xfrm>
          <a:prstGeom prst="rect">
            <a:avLst/>
          </a:prstGeom>
        </p:spPr>
      </p:pic>
    </p:spTree>
    <p:extLst>
      <p:ext uri="{BB962C8B-B14F-4D97-AF65-F5344CB8AC3E}">
        <p14:creationId xmlns:p14="http://schemas.microsoft.com/office/powerpoint/2010/main" val="2255116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1261" y="-4665"/>
            <a:ext cx="10569039" cy="6797168"/>
          </a:xfrm>
          <a:prstGeom prst="rect">
            <a:avLst/>
          </a:prstGeom>
        </p:spPr>
      </p:pic>
    </p:spTree>
    <p:extLst>
      <p:ext uri="{BB962C8B-B14F-4D97-AF65-F5344CB8AC3E}">
        <p14:creationId xmlns:p14="http://schemas.microsoft.com/office/powerpoint/2010/main" val="2835406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686800" cy="685800"/>
          </a:xfrm>
        </p:spPr>
        <p:txBody>
          <a:bodyPr>
            <a:noAutofit/>
          </a:bodyPr>
          <a:lstStyle/>
          <a:p>
            <a:pPr algn="l"/>
            <a:r>
              <a:rPr lang="en-US" sz="5400" i="1" dirty="0">
                <a:solidFill>
                  <a:srgbClr val="FF0000"/>
                </a:solidFill>
              </a:rPr>
              <a:t>The Fight for Suffrage</a:t>
            </a:r>
          </a:p>
        </p:txBody>
      </p:sp>
      <p:sp>
        <p:nvSpPr>
          <p:cNvPr id="3" name="Content Placeholder 2"/>
          <p:cNvSpPr>
            <a:spLocks noGrp="1"/>
          </p:cNvSpPr>
          <p:nvPr>
            <p:ph idx="1"/>
          </p:nvPr>
        </p:nvSpPr>
        <p:spPr>
          <a:xfrm>
            <a:off x="855023" y="762000"/>
            <a:ext cx="5621977" cy="5791200"/>
          </a:xfrm>
        </p:spPr>
        <p:txBody>
          <a:bodyPr>
            <a:noAutofit/>
          </a:bodyPr>
          <a:lstStyle/>
          <a:p>
            <a:pPr marL="0" indent="0">
              <a:buNone/>
            </a:pPr>
            <a:r>
              <a:rPr lang="en-US" dirty="0" smtClean="0">
                <a:solidFill>
                  <a:srgbClr val="7030A0"/>
                </a:solidFill>
              </a:rPr>
              <a:t>1869: Wyoming Territory</a:t>
            </a:r>
          </a:p>
          <a:p>
            <a:pPr marL="0" indent="0">
              <a:buNone/>
            </a:pPr>
            <a:r>
              <a:rPr lang="en-US" dirty="0" smtClean="0">
                <a:solidFill>
                  <a:srgbClr val="7030A0"/>
                </a:solidFill>
              </a:rPr>
              <a:t>1870: Utah</a:t>
            </a:r>
          </a:p>
          <a:p>
            <a:pPr marL="0" indent="0">
              <a:buNone/>
            </a:pPr>
            <a:r>
              <a:rPr lang="en-US" dirty="0" smtClean="0">
                <a:solidFill>
                  <a:srgbClr val="7030A0"/>
                </a:solidFill>
              </a:rPr>
              <a:t>1883: Washington Territory</a:t>
            </a:r>
          </a:p>
          <a:p>
            <a:pPr marL="0" indent="0">
              <a:buNone/>
            </a:pPr>
            <a:endParaRPr lang="en-US" dirty="0" smtClean="0">
              <a:solidFill>
                <a:srgbClr val="7030A0"/>
              </a:solidFill>
            </a:endParaRPr>
          </a:p>
          <a:p>
            <a:pPr marL="0" indent="0">
              <a:buNone/>
            </a:pPr>
            <a:r>
              <a:rPr lang="en-US" dirty="0" smtClean="0">
                <a:solidFill>
                  <a:srgbClr val="7030A0"/>
                </a:solidFill>
              </a:rPr>
              <a:t>August 18</a:t>
            </a:r>
            <a:r>
              <a:rPr lang="en-US" baseline="30000" dirty="0" smtClean="0">
                <a:solidFill>
                  <a:srgbClr val="7030A0"/>
                </a:solidFill>
              </a:rPr>
              <a:t>th</a:t>
            </a:r>
            <a:r>
              <a:rPr lang="en-US" dirty="0" smtClean="0">
                <a:solidFill>
                  <a:srgbClr val="7030A0"/>
                </a:solidFill>
              </a:rPr>
              <a:t>, </a:t>
            </a:r>
            <a:r>
              <a:rPr lang="en-US" b="1" dirty="0" smtClean="0">
                <a:solidFill>
                  <a:srgbClr val="7030A0"/>
                </a:solidFill>
              </a:rPr>
              <a:t>1920</a:t>
            </a:r>
            <a:r>
              <a:rPr lang="en-US" dirty="0" smtClean="0">
                <a:solidFill>
                  <a:srgbClr val="7030A0"/>
                </a:solidFill>
              </a:rPr>
              <a:t>:</a:t>
            </a:r>
          </a:p>
          <a:p>
            <a:pPr marL="0" indent="0">
              <a:buNone/>
            </a:pPr>
            <a:r>
              <a:rPr lang="en-US" b="1" dirty="0" smtClean="0">
                <a:solidFill>
                  <a:srgbClr val="7030A0"/>
                </a:solidFill>
              </a:rPr>
              <a:t>19</a:t>
            </a:r>
            <a:r>
              <a:rPr lang="en-US" b="1" baseline="30000" dirty="0" smtClean="0">
                <a:solidFill>
                  <a:srgbClr val="7030A0"/>
                </a:solidFill>
              </a:rPr>
              <a:t>th</a:t>
            </a:r>
            <a:r>
              <a:rPr lang="en-US" b="1" dirty="0" smtClean="0">
                <a:solidFill>
                  <a:srgbClr val="7030A0"/>
                </a:solidFill>
              </a:rPr>
              <a:t> Amendment Ratified</a:t>
            </a:r>
          </a:p>
        </p:txBody>
      </p:sp>
      <p:pic>
        <p:nvPicPr>
          <p:cNvPr id="4" name="Picture 3"/>
          <p:cNvPicPr>
            <a:picLocks noChangeAspect="1"/>
          </p:cNvPicPr>
          <p:nvPr/>
        </p:nvPicPr>
        <p:blipFill>
          <a:blip r:embed="rId2"/>
          <a:stretch>
            <a:fillRect/>
          </a:stretch>
        </p:blipFill>
        <p:spPr>
          <a:xfrm>
            <a:off x="6343650" y="729343"/>
            <a:ext cx="4296359" cy="5976257"/>
          </a:xfrm>
          <a:prstGeom prst="rect">
            <a:avLst/>
          </a:prstGeom>
        </p:spPr>
      </p:pic>
    </p:spTree>
    <p:extLst>
      <p:ext uri="{BB962C8B-B14F-4D97-AF65-F5344CB8AC3E}">
        <p14:creationId xmlns:p14="http://schemas.microsoft.com/office/powerpoint/2010/main" val="15856425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686800" cy="685800"/>
          </a:xfrm>
        </p:spPr>
        <p:txBody>
          <a:bodyPr>
            <a:noAutofit/>
          </a:bodyPr>
          <a:lstStyle/>
          <a:p>
            <a:pPr algn="l"/>
            <a:r>
              <a:rPr lang="en-US" sz="5400" i="1" dirty="0">
                <a:solidFill>
                  <a:srgbClr val="FF0000"/>
                </a:solidFill>
              </a:rPr>
              <a:t>The Fight for Suffrage</a:t>
            </a:r>
          </a:p>
        </p:txBody>
      </p:sp>
      <p:sp>
        <p:nvSpPr>
          <p:cNvPr id="3" name="Content Placeholder 2"/>
          <p:cNvSpPr>
            <a:spLocks noGrp="1"/>
          </p:cNvSpPr>
          <p:nvPr>
            <p:ph idx="1"/>
          </p:nvPr>
        </p:nvSpPr>
        <p:spPr>
          <a:xfrm>
            <a:off x="700644" y="762000"/>
            <a:ext cx="5776356" cy="5791200"/>
          </a:xfrm>
        </p:spPr>
        <p:txBody>
          <a:bodyPr>
            <a:noAutofit/>
          </a:bodyPr>
          <a:lstStyle/>
          <a:p>
            <a:pPr marL="0" indent="0">
              <a:buNone/>
            </a:pPr>
            <a:r>
              <a:rPr lang="en-US" sz="3600" i="1" dirty="0">
                <a:solidFill>
                  <a:srgbClr val="002060"/>
                </a:solidFill>
              </a:rPr>
              <a:t>The right of citizens of the United States to vote shall not be denied or abridged by the United States or by any state on account of sex. Congress shall have power to enforce this article by appropriate legislation.</a:t>
            </a:r>
          </a:p>
        </p:txBody>
      </p:sp>
      <p:pic>
        <p:nvPicPr>
          <p:cNvPr id="4" name="Picture 3"/>
          <p:cNvPicPr>
            <a:picLocks noChangeAspect="1"/>
          </p:cNvPicPr>
          <p:nvPr/>
        </p:nvPicPr>
        <p:blipFill>
          <a:blip r:embed="rId2"/>
          <a:stretch>
            <a:fillRect/>
          </a:stretch>
        </p:blipFill>
        <p:spPr>
          <a:xfrm>
            <a:off x="6381750" y="729343"/>
            <a:ext cx="4258259" cy="5976257"/>
          </a:xfrm>
          <a:prstGeom prst="rect">
            <a:avLst/>
          </a:prstGeom>
        </p:spPr>
      </p:pic>
    </p:spTree>
    <p:extLst>
      <p:ext uri="{BB962C8B-B14F-4D97-AF65-F5344CB8AC3E}">
        <p14:creationId xmlns:p14="http://schemas.microsoft.com/office/powerpoint/2010/main" val="19362304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509" y="0"/>
            <a:ext cx="9897291" cy="9144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Expanding the Vote</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13509" y="1097280"/>
            <a:ext cx="11325497" cy="5608320"/>
          </a:xfrm>
        </p:spPr>
        <p:txBody>
          <a:bodyPr>
            <a:noAutofit/>
          </a:bodyPr>
          <a:lstStyle/>
          <a:p>
            <a:pPr fontAlgn="t"/>
            <a:r>
              <a:rPr lang="en-US" sz="4400" b="1" dirty="0" smtClean="0">
                <a:solidFill>
                  <a:srgbClr val="FF0000"/>
                </a:solidFill>
              </a:rPr>
              <a:t>19</a:t>
            </a:r>
            <a:r>
              <a:rPr lang="en-US" sz="4400" b="1" baseline="30000" dirty="0" smtClean="0">
                <a:solidFill>
                  <a:srgbClr val="FF0000"/>
                </a:solidFill>
              </a:rPr>
              <a:t>th</a:t>
            </a:r>
            <a:r>
              <a:rPr lang="en-US" sz="4400" b="1" dirty="0" smtClean="0">
                <a:solidFill>
                  <a:srgbClr val="FF0000"/>
                </a:solidFill>
              </a:rPr>
              <a:t> Amendment</a:t>
            </a:r>
            <a:r>
              <a:rPr lang="en-US" sz="4400" dirty="0" smtClean="0">
                <a:solidFill>
                  <a:srgbClr val="FF0000"/>
                </a:solidFill>
              </a:rPr>
              <a:t>: </a:t>
            </a:r>
            <a:r>
              <a:rPr lang="en-US" sz="4400" dirty="0" smtClean="0"/>
              <a:t>Gives the vote to women</a:t>
            </a:r>
          </a:p>
          <a:p>
            <a:pPr marL="0" indent="0" fontAlgn="t">
              <a:buNone/>
            </a:pPr>
            <a:endParaRPr lang="en-US" sz="4400" dirty="0" smtClean="0"/>
          </a:p>
          <a:p>
            <a:pPr fontAlgn="t"/>
            <a:r>
              <a:rPr lang="en-US" sz="4400" b="1" dirty="0" smtClean="0">
                <a:solidFill>
                  <a:srgbClr val="FF0000"/>
                </a:solidFill>
              </a:rPr>
              <a:t>Indian Citizenship Act: </a:t>
            </a:r>
            <a:r>
              <a:rPr lang="en-US" sz="4400" dirty="0" smtClean="0"/>
              <a:t>Grants citizenship and voting rights to Native Americans (1924)</a:t>
            </a:r>
          </a:p>
          <a:p>
            <a:pPr fontAlgn="t"/>
            <a:endParaRPr lang="en-US" sz="4400" dirty="0" smtClean="0"/>
          </a:p>
          <a:p>
            <a:pPr fontAlgn="t"/>
            <a:r>
              <a:rPr lang="en-US" sz="4400" b="1" dirty="0" smtClean="0">
                <a:solidFill>
                  <a:srgbClr val="FF0000"/>
                </a:solidFill>
              </a:rPr>
              <a:t>26</a:t>
            </a:r>
            <a:r>
              <a:rPr lang="en-US" sz="4400" b="1" baseline="30000" dirty="0" smtClean="0">
                <a:solidFill>
                  <a:srgbClr val="FF0000"/>
                </a:solidFill>
              </a:rPr>
              <a:t>th</a:t>
            </a:r>
            <a:r>
              <a:rPr lang="en-US" sz="4400" b="1" dirty="0" smtClean="0">
                <a:solidFill>
                  <a:srgbClr val="FF0000"/>
                </a:solidFill>
              </a:rPr>
              <a:t> Amendment</a:t>
            </a:r>
            <a:r>
              <a:rPr lang="en-US" sz="4400" dirty="0" smtClean="0"/>
              <a:t>: lowers voting age to 18</a:t>
            </a:r>
          </a:p>
          <a:p>
            <a:pPr marL="0" indent="0" fontAlgn="t">
              <a:buNone/>
            </a:pPr>
            <a:endParaRPr lang="en-US" sz="3600" dirty="0"/>
          </a:p>
        </p:txBody>
      </p:sp>
    </p:spTree>
    <p:extLst>
      <p:ext uri="{BB962C8B-B14F-4D97-AF65-F5344CB8AC3E}">
        <p14:creationId xmlns:p14="http://schemas.microsoft.com/office/powerpoint/2010/main" val="392333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5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5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oting Rates by 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757" y="0"/>
            <a:ext cx="6667500" cy="705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048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itizen Voting-Age Population: Washing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916" y="-200376"/>
            <a:ext cx="5150933" cy="705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36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0"/>
            <a:ext cx="8686800" cy="914400"/>
          </a:xfrm>
        </p:spPr>
        <p:txBody>
          <a:bodyPr/>
          <a:lstStyle/>
          <a:p>
            <a:pPr algn="l"/>
            <a:r>
              <a:rPr lang="en-US" b="1" i="1" dirty="0" smtClean="0">
                <a:solidFill>
                  <a:srgbClr val="FF0000"/>
                </a:solidFill>
              </a:rPr>
              <a:t>Dred Scott v. Sanford</a:t>
            </a:r>
            <a:endParaRPr lang="en-US" b="1" i="1" dirty="0">
              <a:solidFill>
                <a:srgbClr val="FF0000"/>
              </a:solidFill>
            </a:endParaRPr>
          </a:p>
        </p:txBody>
      </p:sp>
      <p:sp>
        <p:nvSpPr>
          <p:cNvPr id="6" name="Content Placeholder 5"/>
          <p:cNvSpPr>
            <a:spLocks noGrp="1"/>
          </p:cNvSpPr>
          <p:nvPr>
            <p:ph idx="1"/>
          </p:nvPr>
        </p:nvSpPr>
        <p:spPr>
          <a:xfrm>
            <a:off x="169817" y="838200"/>
            <a:ext cx="6280411" cy="5715000"/>
          </a:xfrm>
        </p:spPr>
        <p:txBody>
          <a:bodyPr>
            <a:noAutofit/>
          </a:bodyPr>
          <a:lstStyle/>
          <a:p>
            <a:pPr marL="0" indent="0">
              <a:buNone/>
            </a:pPr>
            <a:r>
              <a:rPr lang="en-US" dirty="0" smtClean="0">
                <a:solidFill>
                  <a:srgbClr val="002060"/>
                </a:solidFill>
              </a:rPr>
              <a:t>Dred Scott, born a slave in Virginia (slave state)</a:t>
            </a:r>
          </a:p>
          <a:p>
            <a:pPr marL="0" indent="0">
              <a:buNone/>
            </a:pPr>
            <a:endParaRPr lang="en-US" dirty="0">
              <a:solidFill>
                <a:srgbClr val="002060"/>
              </a:solidFill>
            </a:endParaRPr>
          </a:p>
          <a:p>
            <a:pPr marL="0" indent="0">
              <a:buNone/>
            </a:pPr>
            <a:r>
              <a:rPr lang="en-US" dirty="0" smtClean="0">
                <a:solidFill>
                  <a:srgbClr val="002060"/>
                </a:solidFill>
              </a:rPr>
              <a:t>Moved to </a:t>
            </a:r>
            <a:r>
              <a:rPr lang="en-US" b="1" dirty="0" smtClean="0">
                <a:solidFill>
                  <a:srgbClr val="002060"/>
                </a:solidFill>
              </a:rPr>
              <a:t>New York (free state) </a:t>
            </a:r>
            <a:r>
              <a:rPr lang="en-US" dirty="0" smtClean="0">
                <a:solidFill>
                  <a:srgbClr val="002060"/>
                </a:solidFill>
              </a:rPr>
              <a:t>with his owner, John Sanford</a:t>
            </a:r>
          </a:p>
          <a:p>
            <a:pPr marL="0" indent="0">
              <a:buNone/>
            </a:pPr>
            <a:endParaRPr lang="en-US" dirty="0">
              <a:solidFill>
                <a:srgbClr val="002060"/>
              </a:solidFill>
            </a:endParaRPr>
          </a:p>
          <a:p>
            <a:pPr marL="0" indent="0">
              <a:buNone/>
            </a:pPr>
            <a:r>
              <a:rPr lang="en-US" dirty="0" smtClean="0">
                <a:solidFill>
                  <a:srgbClr val="002060"/>
                </a:solidFill>
              </a:rPr>
              <a:t>Dred Scott sued his</a:t>
            </a:r>
            <a:r>
              <a:rPr lang="en-US" b="1" dirty="0" smtClean="0">
                <a:solidFill>
                  <a:srgbClr val="002060"/>
                </a:solidFill>
              </a:rPr>
              <a:t> </a:t>
            </a:r>
            <a:r>
              <a:rPr lang="en-US" dirty="0" smtClean="0">
                <a:solidFill>
                  <a:srgbClr val="002060"/>
                </a:solidFill>
              </a:rPr>
              <a:t>owner for freedom, claiming that he was legally free while living in </a:t>
            </a:r>
            <a:r>
              <a:rPr lang="en-US" b="1" dirty="0" smtClean="0">
                <a:solidFill>
                  <a:srgbClr val="002060"/>
                </a:solidFill>
              </a:rPr>
              <a:t>New York</a:t>
            </a:r>
            <a:endParaRPr lang="en-US" dirty="0" smtClean="0">
              <a:solidFill>
                <a:srgbClr val="002060"/>
              </a:solidFill>
            </a:endParaRPr>
          </a:p>
          <a:p>
            <a:pPr marL="0" indent="0">
              <a:buNone/>
            </a:pPr>
            <a:endParaRPr lang="en-US" dirty="0">
              <a:solidFill>
                <a:srgbClr val="002060"/>
              </a:solidFill>
            </a:endParaRPr>
          </a:p>
          <a:p>
            <a:pPr marL="0" indent="0">
              <a:buNone/>
            </a:pPr>
            <a:r>
              <a:rPr lang="en-US" b="1" dirty="0" smtClean="0">
                <a:solidFill>
                  <a:srgbClr val="002060"/>
                </a:solidFill>
              </a:rPr>
              <a:t>What did the Supreme Court decide?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3545" y="228600"/>
            <a:ext cx="3881439"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4480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oting Rates by Race and Hispanic Orig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143" y="0"/>
            <a:ext cx="6667500" cy="70580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246921" y="1163782"/>
            <a:ext cx="2747158" cy="1477328"/>
          </a:xfrm>
          <a:prstGeom prst="rect">
            <a:avLst/>
          </a:prstGeom>
        </p:spPr>
        <p:txBody>
          <a:bodyPr wrap="square">
            <a:spAutoFit/>
          </a:bodyPr>
          <a:lstStyle/>
          <a:p>
            <a:r>
              <a:rPr lang="en-US" dirty="0">
                <a:hlinkClick r:id="rId3"/>
              </a:rPr>
              <a:t>http://www.pewresearch.org/fact-tank/2017/05/15/u-s-voter-turnout-trails-most-developed-countries</a:t>
            </a:r>
            <a:r>
              <a:rPr lang="en-US" dirty="0" smtClean="0">
                <a:hlinkClick r:id="rId3"/>
              </a:rPr>
              <a:t>/</a:t>
            </a:r>
            <a:r>
              <a:rPr lang="en-US" dirty="0" smtClean="0"/>
              <a:t> </a:t>
            </a:r>
            <a:endParaRPr lang="en-US" dirty="0"/>
          </a:p>
        </p:txBody>
      </p:sp>
      <p:sp>
        <p:nvSpPr>
          <p:cNvPr id="4" name="Rectangle 3"/>
          <p:cNvSpPr/>
          <p:nvPr/>
        </p:nvSpPr>
        <p:spPr>
          <a:xfrm>
            <a:off x="9340643" y="3438344"/>
            <a:ext cx="2806535" cy="1200329"/>
          </a:xfrm>
          <a:prstGeom prst="rect">
            <a:avLst/>
          </a:prstGeom>
        </p:spPr>
        <p:txBody>
          <a:bodyPr wrap="square">
            <a:spAutoFit/>
          </a:bodyPr>
          <a:lstStyle/>
          <a:p>
            <a:r>
              <a:rPr lang="en-US" dirty="0">
                <a:hlinkClick r:id="rId4"/>
              </a:rPr>
              <a:t>http://</a:t>
            </a:r>
            <a:r>
              <a:rPr lang="en-US" dirty="0" smtClean="0">
                <a:hlinkClick r:id="rId4"/>
              </a:rPr>
              <a:t>www.cnn.com/2016/11/11/politics/popular-vote-turnout-2016/index.html</a:t>
            </a:r>
            <a:r>
              <a:rPr lang="en-US" dirty="0" smtClean="0"/>
              <a:t> </a:t>
            </a:r>
            <a:endParaRPr lang="en-US" dirty="0"/>
          </a:p>
        </p:txBody>
      </p:sp>
    </p:spTree>
    <p:extLst>
      <p:ext uri="{BB962C8B-B14F-4D97-AF65-F5344CB8AC3E}">
        <p14:creationId xmlns:p14="http://schemas.microsoft.com/office/powerpoint/2010/main" val="360275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686800" cy="762000"/>
          </a:xfrm>
        </p:spPr>
        <p:txBody>
          <a:bodyPr/>
          <a:lstStyle/>
          <a:p>
            <a:pPr algn="l"/>
            <a:r>
              <a:rPr lang="en-US" dirty="0" smtClean="0">
                <a:solidFill>
                  <a:srgbClr val="FF0000"/>
                </a:solidFill>
              </a:rPr>
              <a:t>Civil Rights</a:t>
            </a:r>
            <a:endParaRPr lang="en-US" dirty="0">
              <a:solidFill>
                <a:srgbClr val="FF0000"/>
              </a:solidFill>
            </a:endParaRPr>
          </a:p>
        </p:txBody>
      </p:sp>
      <p:sp>
        <p:nvSpPr>
          <p:cNvPr id="3" name="Content Placeholder 2"/>
          <p:cNvSpPr>
            <a:spLocks noGrp="1"/>
          </p:cNvSpPr>
          <p:nvPr>
            <p:ph idx="1"/>
          </p:nvPr>
        </p:nvSpPr>
        <p:spPr>
          <a:xfrm>
            <a:off x="973777" y="838200"/>
            <a:ext cx="4488872" cy="5867400"/>
          </a:xfrm>
        </p:spPr>
        <p:txBody>
          <a:bodyPr>
            <a:normAutofit/>
          </a:bodyPr>
          <a:lstStyle/>
          <a:p>
            <a:pPr marL="0" indent="0">
              <a:buNone/>
            </a:pPr>
            <a:r>
              <a:rPr lang="en-US" sz="3600" b="1" dirty="0" smtClean="0">
                <a:solidFill>
                  <a:srgbClr val="7030A0"/>
                </a:solidFill>
              </a:rPr>
              <a:t>How can legislators still disenfranchise voters?</a:t>
            </a:r>
          </a:p>
          <a:p>
            <a:pPr marL="0" indent="0">
              <a:buNone/>
            </a:pPr>
            <a:endParaRPr lang="en-US" sz="3600" b="1" i="1" dirty="0" smtClean="0">
              <a:solidFill>
                <a:srgbClr val="7030A0"/>
              </a:solidFill>
            </a:endParaRPr>
          </a:p>
          <a:p>
            <a:pPr marL="0" indent="0">
              <a:buNone/>
            </a:pPr>
            <a:r>
              <a:rPr lang="en-US" sz="3600" i="1" dirty="0" smtClean="0">
                <a:solidFill>
                  <a:srgbClr val="7030A0"/>
                </a:solidFill>
              </a:rPr>
              <a:t>What is indirect disenfranchisement?  </a:t>
            </a:r>
            <a:endParaRPr lang="en-US" sz="3600" i="1" dirty="0" smtClean="0">
              <a:solidFill>
                <a:srgbClr val="002060"/>
              </a:solidFill>
            </a:endParaRPr>
          </a:p>
        </p:txBody>
      </p:sp>
      <p:pic>
        <p:nvPicPr>
          <p:cNvPr id="2050" name="Picture 2" descr="http://3.bp.blogspot.com/_PRsz6uvpTAY/TKkeYY-e5eI/AAAAAAAACm8/2ccqhq60GAs/s1600/65627353.jpg"/>
          <p:cNvPicPr>
            <a:picLocks noChangeAspect="1" noChangeArrowheads="1"/>
          </p:cNvPicPr>
          <p:nvPr/>
        </p:nvPicPr>
        <p:blipFill>
          <a:blip r:embed="rId2" cstate="print"/>
          <a:srcRect/>
          <a:stretch>
            <a:fillRect/>
          </a:stretch>
        </p:blipFill>
        <p:spPr bwMode="auto">
          <a:xfrm>
            <a:off x="6153150" y="228600"/>
            <a:ext cx="4267200" cy="6400800"/>
          </a:xfrm>
          <a:prstGeom prst="rect">
            <a:avLst/>
          </a:prstGeom>
          <a:noFill/>
        </p:spPr>
      </p:pic>
    </p:spTree>
    <p:extLst>
      <p:ext uri="{BB962C8B-B14F-4D97-AF65-F5344CB8AC3E}">
        <p14:creationId xmlns:p14="http://schemas.microsoft.com/office/powerpoint/2010/main" val="2663127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686800" cy="685800"/>
          </a:xfrm>
        </p:spPr>
        <p:txBody>
          <a:bodyPr>
            <a:normAutofit fontScale="90000"/>
          </a:bodyPr>
          <a:lstStyle/>
          <a:p>
            <a:pPr algn="l"/>
            <a:r>
              <a:rPr lang="en-US" b="1" dirty="0" smtClean="0">
                <a:solidFill>
                  <a:srgbClr val="7030A0"/>
                </a:solidFill>
              </a:rPr>
              <a:t>Political Segregation</a:t>
            </a:r>
            <a:endParaRPr lang="en-US" b="1" dirty="0">
              <a:solidFill>
                <a:srgbClr val="7030A0"/>
              </a:solidFill>
            </a:endParaRPr>
          </a:p>
        </p:txBody>
      </p:sp>
      <p:sp>
        <p:nvSpPr>
          <p:cNvPr id="3" name="Content Placeholder 2"/>
          <p:cNvSpPr>
            <a:spLocks noGrp="1"/>
          </p:cNvSpPr>
          <p:nvPr>
            <p:ph idx="1"/>
          </p:nvPr>
        </p:nvSpPr>
        <p:spPr>
          <a:xfrm>
            <a:off x="831273" y="685800"/>
            <a:ext cx="5188527" cy="6038850"/>
          </a:xfrm>
        </p:spPr>
        <p:txBody>
          <a:bodyPr>
            <a:normAutofit/>
          </a:bodyPr>
          <a:lstStyle/>
          <a:p>
            <a:pPr marL="0" indent="0">
              <a:buNone/>
            </a:pPr>
            <a:r>
              <a:rPr lang="en-US" sz="3600" dirty="0" smtClean="0">
                <a:solidFill>
                  <a:srgbClr val="002060"/>
                </a:solidFill>
              </a:rPr>
              <a:t>Despite the 15</a:t>
            </a:r>
            <a:r>
              <a:rPr lang="en-US" sz="3600" baseline="30000" dirty="0" smtClean="0">
                <a:solidFill>
                  <a:srgbClr val="002060"/>
                </a:solidFill>
              </a:rPr>
              <a:t>th</a:t>
            </a:r>
            <a:r>
              <a:rPr lang="en-US" sz="3600" dirty="0" smtClean="0">
                <a:solidFill>
                  <a:srgbClr val="002060"/>
                </a:solidFill>
              </a:rPr>
              <a:t> amendment, Southern Whites worked to disenfranchise black voters</a:t>
            </a:r>
          </a:p>
          <a:p>
            <a:pPr marL="0" indent="0">
              <a:buNone/>
            </a:pPr>
            <a:endParaRPr lang="en-US" sz="3600" dirty="0" smtClean="0">
              <a:solidFill>
                <a:srgbClr val="002060"/>
              </a:solidFill>
            </a:endParaRPr>
          </a:p>
          <a:p>
            <a:pPr marL="0" indent="0">
              <a:buNone/>
            </a:pPr>
            <a:r>
              <a:rPr lang="en-US" sz="3600" b="1" dirty="0" smtClean="0">
                <a:solidFill>
                  <a:srgbClr val="002060"/>
                </a:solidFill>
                <a:hlinkClick r:id="rId2"/>
              </a:rPr>
              <a:t>Gerrymandering</a:t>
            </a:r>
            <a:r>
              <a:rPr lang="en-US" sz="3600" dirty="0" smtClean="0">
                <a:solidFill>
                  <a:srgbClr val="002060"/>
                </a:solidFill>
              </a:rPr>
              <a:t> also utilized to break up black voters in favor of white districts</a:t>
            </a:r>
            <a:endParaRPr lang="en-US" sz="3600" b="1" dirty="0" smtClean="0">
              <a:solidFill>
                <a:srgbClr val="002060"/>
              </a:solidFill>
            </a:endParaRPr>
          </a:p>
        </p:txBody>
      </p:sp>
      <p:pic>
        <p:nvPicPr>
          <p:cNvPr id="3074" name="Picture 2" descr="https://theoligarchkings.files.wordpress.com/2011/02/gerrymander003.jpg"/>
          <p:cNvPicPr>
            <a:picLocks noChangeAspect="1" noChangeArrowheads="1"/>
          </p:cNvPicPr>
          <p:nvPr/>
        </p:nvPicPr>
        <p:blipFill>
          <a:blip r:embed="rId3" cstate="print"/>
          <a:srcRect/>
          <a:stretch>
            <a:fillRect/>
          </a:stretch>
        </p:blipFill>
        <p:spPr bwMode="auto">
          <a:xfrm>
            <a:off x="6400801" y="0"/>
            <a:ext cx="4267200" cy="6858000"/>
          </a:xfrm>
          <a:prstGeom prst="rect">
            <a:avLst/>
          </a:prstGeom>
          <a:noFill/>
        </p:spPr>
      </p:pic>
    </p:spTree>
    <p:extLst>
      <p:ext uri="{BB962C8B-B14F-4D97-AF65-F5344CB8AC3E}">
        <p14:creationId xmlns:p14="http://schemas.microsoft.com/office/powerpoint/2010/main" val="7695870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34283"/>
          </a:xfrm>
        </p:spPr>
        <p:txBody>
          <a:bodyPr/>
          <a:lstStyle/>
          <a:p>
            <a:pPr algn="ctr"/>
            <a:r>
              <a:rPr lang="en-US" b="1" dirty="0" smtClean="0">
                <a:solidFill>
                  <a:srgbClr val="0000CC"/>
                </a:solidFill>
                <a:latin typeface="Times New Roman" panose="02020603050405020304" pitchFamily="18" charset="0"/>
                <a:cs typeface="Times New Roman" panose="02020603050405020304" pitchFamily="18" charset="0"/>
              </a:rPr>
              <a:t>Federalism</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490847" y="997526"/>
            <a:ext cx="11210305" cy="5746174"/>
          </a:xfrm>
        </p:spPr>
        <p:txBody>
          <a:bodyPr>
            <a:normAutofit/>
          </a:bodyPr>
          <a:lstStyle/>
          <a:p>
            <a:r>
              <a:rPr lang="en-US" sz="3600" dirty="0" smtClean="0"/>
              <a:t>Role of State Legislatures</a:t>
            </a:r>
          </a:p>
          <a:p>
            <a:pPr lvl="1"/>
            <a:r>
              <a:rPr lang="en-US" sz="3200" dirty="0" smtClean="0"/>
              <a:t>Laws, Budgets, Redistricting</a:t>
            </a:r>
          </a:p>
          <a:p>
            <a:r>
              <a:rPr lang="en-US" sz="3600" dirty="0" smtClean="0">
                <a:solidFill>
                  <a:srgbClr val="FF0000"/>
                </a:solidFill>
              </a:rPr>
              <a:t>Apportionment</a:t>
            </a:r>
          </a:p>
          <a:p>
            <a:pPr lvl="1"/>
            <a:r>
              <a:rPr lang="en-US" sz="3200" dirty="0" smtClean="0"/>
              <a:t>Distribution of seats in U.S. House of Reps and state legislature</a:t>
            </a:r>
          </a:p>
          <a:p>
            <a:r>
              <a:rPr lang="en-US" sz="3600" dirty="0" smtClean="0">
                <a:solidFill>
                  <a:srgbClr val="FF0000"/>
                </a:solidFill>
              </a:rPr>
              <a:t>Redistricting</a:t>
            </a:r>
          </a:p>
          <a:p>
            <a:pPr lvl="1"/>
            <a:r>
              <a:rPr lang="en-US" sz="3200" dirty="0" smtClean="0"/>
              <a:t>Redrawing of voting districts to reflect population changes</a:t>
            </a:r>
          </a:p>
          <a:p>
            <a:r>
              <a:rPr lang="en-US" sz="3600" dirty="0" smtClean="0">
                <a:solidFill>
                  <a:srgbClr val="FF0000"/>
                </a:solidFill>
              </a:rPr>
              <a:t>Gerrymandering</a:t>
            </a:r>
          </a:p>
          <a:p>
            <a:pPr lvl="1"/>
            <a:r>
              <a:rPr lang="en-US" sz="3200" dirty="0" smtClean="0"/>
              <a:t>Drawing district boundaries to benefit people or parties</a:t>
            </a:r>
          </a:p>
          <a:p>
            <a:pPr lvl="1"/>
            <a:endParaRPr lang="en-US" sz="3200" dirty="0"/>
          </a:p>
          <a:p>
            <a:pPr marL="457200" lvl="1" indent="0">
              <a:buNone/>
            </a:pPr>
            <a:r>
              <a:rPr lang="en-US" sz="2000" dirty="0">
                <a:hlinkClick r:id="rId2"/>
              </a:rPr>
              <a:t>https://</a:t>
            </a:r>
            <a:r>
              <a:rPr lang="en-US" sz="2000" dirty="0" smtClean="0">
                <a:hlinkClick r:id="rId2"/>
              </a:rPr>
              <a:t>www.youtube.com/watch?v=24yc5pOGn2Y</a:t>
            </a:r>
            <a:r>
              <a:rPr lang="en-US" sz="2000" dirty="0" smtClean="0"/>
              <a:t> </a:t>
            </a:r>
          </a:p>
          <a:p>
            <a:pPr lvl="1"/>
            <a:endParaRPr lang="en-US" sz="3200" dirty="0" smtClean="0"/>
          </a:p>
        </p:txBody>
      </p:sp>
      <p:pic>
        <p:nvPicPr>
          <p:cNvPr id="1026" name="Picture 2" descr="Image result for gerrymand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77" y="997526"/>
            <a:ext cx="7334250" cy="488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2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5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5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5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5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5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25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250"/>
                                        <p:tgtEl>
                                          <p:spTgt spid="10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250"/>
                                        <p:tgtEl>
                                          <p:spTgt spid="1026"/>
                                        </p:tgtEl>
                                      </p:cBhvr>
                                    </p:animEffect>
                                    <p:set>
                                      <p:cBhvr>
                                        <p:cTn id="57" dur="1" fill="hold">
                                          <p:stCondLst>
                                            <p:cond delay="24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5"/>
            <a:ext cx="9144000" cy="1620835"/>
          </a:xfrm>
        </p:spPr>
        <p:txBody>
          <a:bodyPr>
            <a:noAutofit/>
          </a:bodyPr>
          <a:lstStyle/>
          <a:p>
            <a:r>
              <a:rPr lang="en-US" sz="9600" b="1" dirty="0" smtClean="0">
                <a:solidFill>
                  <a:srgbClr val="0000FF"/>
                </a:solidFill>
                <a:latin typeface="Times New Roman" panose="02020603050405020304" pitchFamily="18" charset="0"/>
                <a:cs typeface="Times New Roman" panose="02020603050405020304" pitchFamily="18" charset="0"/>
              </a:rPr>
              <a:t>Homework</a:t>
            </a:r>
            <a:endParaRPr lang="en-US" sz="9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7950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5"/>
            <a:ext cx="9144000" cy="896937"/>
          </a:xfrm>
        </p:spPr>
        <p:txBody>
          <a:bodyPr>
            <a:noAutofit/>
          </a:bodyPr>
          <a:lstStyle/>
          <a:p>
            <a:r>
              <a:rPr lang="en-US" b="1" dirty="0" smtClean="0">
                <a:solidFill>
                  <a:srgbClr val="0000FF"/>
                </a:solidFill>
                <a:latin typeface="Times New Roman" panose="02020603050405020304" pitchFamily="18" charset="0"/>
                <a:cs typeface="Times New Roman" panose="02020603050405020304" pitchFamily="18" charset="0"/>
              </a:rPr>
              <a:t>Warm Up 11/3</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2209800"/>
            <a:ext cx="9144000" cy="3048000"/>
          </a:xfrm>
        </p:spPr>
        <p:txBody>
          <a:bodyPr>
            <a:normAutofit/>
          </a:bodyPr>
          <a:lstStyle/>
          <a:p>
            <a:r>
              <a:rPr lang="en-US" sz="5400" dirty="0" smtClean="0"/>
              <a:t>Briefly explain what the efficiency gap is.</a:t>
            </a:r>
            <a:endParaRPr lang="en-US" sz="5400" dirty="0"/>
          </a:p>
        </p:txBody>
      </p:sp>
    </p:spTree>
    <p:extLst>
      <p:ext uri="{BB962C8B-B14F-4D97-AF65-F5344CB8AC3E}">
        <p14:creationId xmlns:p14="http://schemas.microsoft.com/office/powerpoint/2010/main" val="15714690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34283"/>
          </a:xfrm>
        </p:spPr>
        <p:txBody>
          <a:bodyPr/>
          <a:lstStyle/>
          <a:p>
            <a:pPr algn="ctr"/>
            <a:r>
              <a:rPr lang="en-US" b="1" dirty="0" smtClean="0">
                <a:solidFill>
                  <a:srgbClr val="0000CC"/>
                </a:solidFill>
                <a:latin typeface="Times New Roman" panose="02020603050405020304" pitchFamily="18" charset="0"/>
                <a:cs typeface="Times New Roman" panose="02020603050405020304" pitchFamily="18" charset="0"/>
              </a:rPr>
              <a:t>The Efficiency Gap</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490847" y="997526"/>
            <a:ext cx="11210305" cy="5746174"/>
          </a:xfrm>
        </p:spPr>
        <p:txBody>
          <a:bodyPr>
            <a:normAutofit/>
          </a:bodyPr>
          <a:lstStyle/>
          <a:p>
            <a:r>
              <a:rPr lang="en-US" sz="3600" dirty="0" smtClean="0">
                <a:solidFill>
                  <a:srgbClr val="FF0000"/>
                </a:solidFill>
              </a:rPr>
              <a:t>A way to measure wasted votes used to secure legislative seats to determine if a district is gerrymandered.</a:t>
            </a:r>
          </a:p>
          <a:p>
            <a:r>
              <a:rPr lang="en-US" sz="3600" dirty="0" smtClean="0"/>
              <a:t>Not yet decided on by the Supreme Court.</a:t>
            </a:r>
          </a:p>
        </p:txBody>
      </p:sp>
    </p:spTree>
    <p:extLst>
      <p:ext uri="{BB962C8B-B14F-4D97-AF65-F5344CB8AC3E}">
        <p14:creationId xmlns:p14="http://schemas.microsoft.com/office/powerpoint/2010/main" val="364727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34283"/>
          </a:xfrm>
        </p:spPr>
        <p:txBody>
          <a:bodyPr/>
          <a:lstStyle/>
          <a:p>
            <a:pPr algn="ctr"/>
            <a:r>
              <a:rPr lang="en-US" b="1" dirty="0" smtClean="0">
                <a:solidFill>
                  <a:srgbClr val="0000CC"/>
                </a:solidFill>
                <a:latin typeface="Times New Roman" panose="02020603050405020304" pitchFamily="18" charset="0"/>
                <a:cs typeface="Times New Roman" panose="02020603050405020304" pitchFamily="18" charset="0"/>
              </a:rPr>
              <a:t>The Redistricting Game</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490847" y="997526"/>
            <a:ext cx="11210305" cy="5746174"/>
          </a:xfrm>
        </p:spPr>
        <p:txBody>
          <a:bodyPr>
            <a:normAutofit/>
          </a:bodyPr>
          <a:lstStyle/>
          <a:p>
            <a:r>
              <a:rPr lang="en-US" sz="3600" dirty="0" smtClean="0"/>
              <a:t>Go to redistrictinggame.org</a:t>
            </a:r>
          </a:p>
          <a:p>
            <a:endParaRPr lang="en-US" sz="3600" dirty="0"/>
          </a:p>
          <a:p>
            <a:r>
              <a:rPr lang="en-US" sz="3600" dirty="0" smtClean="0"/>
              <a:t>Click Play Game. Then choose Basic on Mission 1. Follow instructions to create an equal population district.</a:t>
            </a:r>
          </a:p>
          <a:p>
            <a:endParaRPr lang="en-US" sz="3600" dirty="0"/>
          </a:p>
          <a:p>
            <a:r>
              <a:rPr lang="en-US" sz="3600" dirty="0" smtClean="0"/>
              <a:t>If you finish, go to mission 2. Now you will gerrymander for one party.</a:t>
            </a:r>
          </a:p>
        </p:txBody>
      </p:sp>
    </p:spTree>
    <p:extLst>
      <p:ext uri="{BB962C8B-B14F-4D97-AF65-F5344CB8AC3E}">
        <p14:creationId xmlns:p14="http://schemas.microsoft.com/office/powerpoint/2010/main" val="5654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5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5"/>
            <a:ext cx="9144000" cy="896937"/>
          </a:xfrm>
        </p:spPr>
        <p:txBody>
          <a:bodyPr>
            <a:noAutofit/>
          </a:bodyPr>
          <a:lstStyle/>
          <a:p>
            <a:r>
              <a:rPr lang="en-US" b="1" dirty="0" smtClean="0">
                <a:solidFill>
                  <a:srgbClr val="0000FF"/>
                </a:solidFill>
                <a:latin typeface="Times New Roman" panose="02020603050405020304" pitchFamily="18" charset="0"/>
                <a:cs typeface="Times New Roman" panose="02020603050405020304" pitchFamily="18" charset="0"/>
              </a:rPr>
              <a:t>Warm Up 11/7</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2209800"/>
            <a:ext cx="9144000" cy="3048000"/>
          </a:xfrm>
        </p:spPr>
        <p:txBody>
          <a:bodyPr>
            <a:normAutofit/>
          </a:bodyPr>
          <a:lstStyle/>
          <a:p>
            <a:r>
              <a:rPr lang="en-US" sz="5400" dirty="0" smtClean="0"/>
              <a:t>Is DACA a good solution for childhood arrival illegal aliens? Why/Why not?</a:t>
            </a:r>
            <a:endParaRPr lang="en-US" sz="5400" dirty="0"/>
          </a:p>
        </p:txBody>
      </p:sp>
    </p:spTree>
    <p:extLst>
      <p:ext uri="{BB962C8B-B14F-4D97-AF65-F5344CB8AC3E}">
        <p14:creationId xmlns:p14="http://schemas.microsoft.com/office/powerpoint/2010/main" val="17704808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509" y="0"/>
            <a:ext cx="9897291" cy="9144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DACA</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13509" y="1097280"/>
            <a:ext cx="11325497" cy="5608320"/>
          </a:xfrm>
        </p:spPr>
        <p:txBody>
          <a:bodyPr>
            <a:noAutofit/>
          </a:bodyPr>
          <a:lstStyle/>
          <a:p>
            <a:pPr fontAlgn="t"/>
            <a:r>
              <a:rPr lang="en-US" sz="4000" dirty="0" smtClean="0">
                <a:solidFill>
                  <a:srgbClr val="FF0000"/>
                </a:solidFill>
              </a:rPr>
              <a:t>Deferred Action for Childhood Arrivals</a:t>
            </a:r>
          </a:p>
          <a:p>
            <a:pPr lvl="1" fontAlgn="t"/>
            <a:r>
              <a:rPr lang="en-US" sz="3600" dirty="0" smtClean="0"/>
              <a:t>What does this mean?</a:t>
            </a:r>
          </a:p>
          <a:p>
            <a:pPr lvl="2" fontAlgn="t"/>
            <a:r>
              <a:rPr lang="en-US" sz="3200" dirty="0" smtClean="0"/>
              <a:t>Apply for a 2 year deferment of action</a:t>
            </a:r>
          </a:p>
          <a:p>
            <a:pPr lvl="2" fontAlgn="t"/>
            <a:r>
              <a:rPr lang="en-US" sz="3200" dirty="0" smtClean="0"/>
              <a:t>NOT amnesty</a:t>
            </a:r>
          </a:p>
          <a:p>
            <a:pPr lvl="2" fontAlgn="t"/>
            <a:r>
              <a:rPr lang="en-US" sz="3200" dirty="0" smtClean="0"/>
              <a:t>NOT citizenship</a:t>
            </a:r>
          </a:p>
          <a:p>
            <a:pPr lvl="1" fontAlgn="t"/>
            <a:r>
              <a:rPr lang="en-US" sz="3600" dirty="0" smtClean="0"/>
              <a:t>Must arrive before June 15, 2012 and be under age 16 at time of arrival.</a:t>
            </a:r>
          </a:p>
          <a:p>
            <a:pPr fontAlgn="t"/>
            <a:r>
              <a:rPr lang="en-US" sz="4000" dirty="0" smtClean="0"/>
              <a:t>Why is it unique?</a:t>
            </a:r>
          </a:p>
          <a:p>
            <a:pPr lvl="1" fontAlgn="t"/>
            <a:r>
              <a:rPr lang="en-US" sz="3600" dirty="0" smtClean="0"/>
              <a:t>Legal gray area – no well defined legal status</a:t>
            </a:r>
          </a:p>
          <a:p>
            <a:pPr lvl="1" fontAlgn="t"/>
            <a:r>
              <a:rPr lang="en-US" sz="3600" dirty="0" smtClean="0"/>
              <a:t>We simply don’t carry out policy</a:t>
            </a:r>
          </a:p>
          <a:p>
            <a:pPr lvl="1" fontAlgn="t"/>
            <a:endParaRPr lang="en-US" sz="3200" dirty="0" smtClean="0"/>
          </a:p>
          <a:p>
            <a:pPr marL="914377" lvl="2" indent="0" fontAlgn="t">
              <a:buNone/>
            </a:pPr>
            <a:endParaRPr lang="en-US" sz="2800" dirty="0"/>
          </a:p>
        </p:txBody>
      </p:sp>
    </p:spTree>
    <p:extLst>
      <p:ext uri="{BB962C8B-B14F-4D97-AF65-F5344CB8AC3E}">
        <p14:creationId xmlns:p14="http://schemas.microsoft.com/office/powerpoint/2010/main" val="295754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5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5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5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5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5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25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25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25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0"/>
            <a:ext cx="8686800" cy="914400"/>
          </a:xfrm>
        </p:spPr>
        <p:txBody>
          <a:bodyPr/>
          <a:lstStyle/>
          <a:p>
            <a:pPr algn="l"/>
            <a:r>
              <a:rPr lang="en-US" b="1" i="1" dirty="0" smtClean="0">
                <a:solidFill>
                  <a:srgbClr val="FF0000"/>
                </a:solidFill>
              </a:rPr>
              <a:t>Dred Scott v. Sanford</a:t>
            </a:r>
            <a:endParaRPr lang="en-US" b="1" i="1" dirty="0">
              <a:solidFill>
                <a:srgbClr val="FF0000"/>
              </a:solidFill>
            </a:endParaRPr>
          </a:p>
        </p:txBody>
      </p:sp>
      <p:sp>
        <p:nvSpPr>
          <p:cNvPr id="6" name="Content Placeholder 5"/>
          <p:cNvSpPr>
            <a:spLocks noGrp="1"/>
          </p:cNvSpPr>
          <p:nvPr>
            <p:ph idx="1"/>
          </p:nvPr>
        </p:nvSpPr>
        <p:spPr>
          <a:xfrm>
            <a:off x="169818" y="838200"/>
            <a:ext cx="6383383" cy="5867400"/>
          </a:xfrm>
        </p:spPr>
        <p:txBody>
          <a:bodyPr>
            <a:normAutofit/>
          </a:bodyPr>
          <a:lstStyle/>
          <a:p>
            <a:pPr marL="0" indent="0">
              <a:buNone/>
            </a:pPr>
            <a:r>
              <a:rPr lang="en-US" b="1" dirty="0" smtClean="0">
                <a:solidFill>
                  <a:srgbClr val="002060"/>
                </a:solidFill>
              </a:rPr>
              <a:t>Supreme Court ruling (1857):</a:t>
            </a:r>
          </a:p>
          <a:p>
            <a:pPr marL="0" indent="0">
              <a:buNone/>
            </a:pPr>
            <a:endParaRPr lang="en-US" b="1" dirty="0" smtClean="0">
              <a:solidFill>
                <a:srgbClr val="002060"/>
              </a:solidFill>
            </a:endParaRPr>
          </a:p>
          <a:p>
            <a:pPr marL="0" indent="0" fontAlgn="base">
              <a:buNone/>
            </a:pPr>
            <a:r>
              <a:rPr lang="en-US" i="1" dirty="0" smtClean="0"/>
              <a:t>The general words . . . seem to embrace the whole human family . . . But it is too clear for dispute, that the enslaved African race were not intended to be included, and formed no part of the people who framed and adopted this declaration [of Independence].</a:t>
            </a:r>
          </a:p>
          <a:p>
            <a:pPr marL="0" indent="0" fontAlgn="base">
              <a:buNone/>
            </a:pPr>
            <a:endParaRPr lang="en-US" b="1" i="1" dirty="0" smtClean="0">
              <a:solidFill>
                <a:srgbClr val="C00000"/>
              </a:solidFill>
            </a:endParaRPr>
          </a:p>
          <a:p>
            <a:pPr marL="0" indent="0" fontAlgn="base">
              <a:buNone/>
            </a:pPr>
            <a:r>
              <a:rPr lang="en-US" dirty="0" smtClean="0">
                <a:solidFill>
                  <a:srgbClr val="7030A0"/>
                </a:solidFill>
              </a:rPr>
              <a:t>—Chief Justice Roger Taney, </a:t>
            </a:r>
            <a:r>
              <a:rPr lang="en-US" i="1" dirty="0" smtClean="0">
                <a:solidFill>
                  <a:srgbClr val="7030A0"/>
                </a:solidFill>
              </a:rPr>
              <a:t>Scott v. </a:t>
            </a:r>
            <a:r>
              <a:rPr lang="en-US" i="1" dirty="0" err="1" smtClean="0">
                <a:solidFill>
                  <a:srgbClr val="7030A0"/>
                </a:solidFill>
              </a:rPr>
              <a:t>Sandford</a:t>
            </a:r>
            <a:r>
              <a:rPr lang="en-US" dirty="0" smtClean="0">
                <a:solidFill>
                  <a:srgbClr val="7030A0"/>
                </a:solidFill>
              </a:rPr>
              <a:t>, 1857</a:t>
            </a:r>
          </a:p>
          <a:p>
            <a:pPr marL="0" indent="0">
              <a:buNone/>
            </a:pPr>
            <a:endParaRPr lang="en-US" dirty="0" smtClean="0">
              <a:solidFill>
                <a:srgbClr val="002060"/>
              </a:solidFill>
            </a:endParaRPr>
          </a:p>
          <a:p>
            <a:pPr marL="0" indent="0">
              <a:buNone/>
            </a:pPr>
            <a:endParaRPr lang="en-US" b="1" dirty="0" smtClean="0">
              <a:solidFill>
                <a:srgbClr val="00206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0738" y="152400"/>
            <a:ext cx="3881439"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0518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509" y="0"/>
            <a:ext cx="9897291" cy="9144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DACA</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13509" y="1097280"/>
            <a:ext cx="11325497" cy="5608320"/>
          </a:xfrm>
        </p:spPr>
        <p:txBody>
          <a:bodyPr>
            <a:noAutofit/>
          </a:bodyPr>
          <a:lstStyle/>
          <a:p>
            <a:pPr fontAlgn="t"/>
            <a:r>
              <a:rPr lang="en-US" sz="4800" dirty="0" smtClean="0">
                <a:solidFill>
                  <a:srgbClr val="FF0000"/>
                </a:solidFill>
              </a:rPr>
              <a:t>What do they get?</a:t>
            </a:r>
          </a:p>
          <a:p>
            <a:pPr lvl="1" fontAlgn="t"/>
            <a:r>
              <a:rPr lang="en-US" sz="4000" dirty="0" smtClean="0"/>
              <a:t>Work Permit</a:t>
            </a:r>
          </a:p>
          <a:p>
            <a:pPr lvl="1" fontAlgn="t"/>
            <a:r>
              <a:rPr lang="en-US" sz="4000" dirty="0" smtClean="0"/>
              <a:t>Pay taxes but can NOT collect on any government programs</a:t>
            </a:r>
          </a:p>
          <a:p>
            <a:pPr lvl="1" fontAlgn="t"/>
            <a:r>
              <a:rPr lang="en-US" sz="4000" dirty="0" smtClean="0"/>
              <a:t>Scholarship programs for college</a:t>
            </a:r>
          </a:p>
          <a:p>
            <a:pPr lvl="1" fontAlgn="t"/>
            <a:r>
              <a:rPr lang="en-US" sz="4000" dirty="0" smtClean="0"/>
              <a:t>Does NOT help parents/families</a:t>
            </a:r>
          </a:p>
          <a:p>
            <a:pPr marL="457189" lvl="1" indent="0" fontAlgn="t">
              <a:buNone/>
            </a:pPr>
            <a:endParaRPr lang="en-US" sz="3200" dirty="0" smtClean="0"/>
          </a:p>
          <a:p>
            <a:pPr marL="914377" lvl="2" indent="0" fontAlgn="t">
              <a:buNone/>
            </a:pPr>
            <a:endParaRPr lang="en-US" sz="2800" dirty="0"/>
          </a:p>
        </p:txBody>
      </p:sp>
    </p:spTree>
    <p:extLst>
      <p:ext uri="{BB962C8B-B14F-4D97-AF65-F5344CB8AC3E}">
        <p14:creationId xmlns:p14="http://schemas.microsoft.com/office/powerpoint/2010/main" val="130911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5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5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5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5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509" y="0"/>
            <a:ext cx="9897291" cy="9144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DACA</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13509" y="1097280"/>
            <a:ext cx="11325497" cy="5608320"/>
          </a:xfrm>
        </p:spPr>
        <p:txBody>
          <a:bodyPr>
            <a:noAutofit/>
          </a:bodyPr>
          <a:lstStyle/>
          <a:p>
            <a:pPr fontAlgn="t"/>
            <a:r>
              <a:rPr lang="en-US" sz="4000" dirty="0" smtClean="0">
                <a:solidFill>
                  <a:srgbClr val="FF0000"/>
                </a:solidFill>
              </a:rPr>
              <a:t>What does this have to do with citizenship?</a:t>
            </a:r>
            <a:endParaRPr lang="en-US" sz="3200" dirty="0" smtClean="0"/>
          </a:p>
          <a:p>
            <a:pPr marL="457189" lvl="1" indent="0" fontAlgn="t">
              <a:buNone/>
            </a:pPr>
            <a:endParaRPr lang="en-US" sz="3200" dirty="0" smtClean="0"/>
          </a:p>
          <a:p>
            <a:pPr marL="914377" lvl="2" indent="0" fontAlgn="t">
              <a:buNone/>
            </a:pPr>
            <a:endParaRPr lang="en-US" sz="2800" dirty="0"/>
          </a:p>
        </p:txBody>
      </p:sp>
    </p:spTree>
    <p:extLst>
      <p:ext uri="{BB962C8B-B14F-4D97-AF65-F5344CB8AC3E}">
        <p14:creationId xmlns:p14="http://schemas.microsoft.com/office/powerpoint/2010/main" val="363790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02" y="0"/>
            <a:ext cx="10189698" cy="635000"/>
          </a:xfrm>
        </p:spPr>
        <p:txBody>
          <a:bodyPr>
            <a:normAutofit fontScale="90000"/>
          </a:bodyPr>
          <a:lstStyle/>
          <a:p>
            <a:r>
              <a:rPr lang="en-US" b="1" dirty="0" smtClean="0">
                <a:solidFill>
                  <a:srgbClr val="0000FF"/>
                </a:solidFill>
                <a:latin typeface="Times New Roman" panose="02020603050405020304" pitchFamily="18" charset="0"/>
                <a:cs typeface="Times New Roman" panose="02020603050405020304" pitchFamily="18" charset="0"/>
              </a:rPr>
              <a:t>Civic Participation</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0819" y="635000"/>
            <a:ext cx="10848458" cy="3381376"/>
          </a:xfrm>
        </p:spPr>
        <p:txBody>
          <a:bodyPr>
            <a:normAutofit/>
          </a:bodyPr>
          <a:lstStyle/>
          <a:p>
            <a:r>
              <a:rPr lang="en-US" sz="4800" dirty="0"/>
              <a:t>What is a </a:t>
            </a:r>
            <a:r>
              <a:rPr lang="en-US" sz="4800" b="1" dirty="0">
                <a:solidFill>
                  <a:srgbClr val="FF0000"/>
                </a:solidFill>
              </a:rPr>
              <a:t>Civil Society</a:t>
            </a:r>
            <a:r>
              <a:rPr lang="en-US" sz="4800" i="1" dirty="0"/>
              <a:t>?</a:t>
            </a:r>
            <a:endParaRPr lang="en-US" sz="4800" dirty="0"/>
          </a:p>
          <a:p>
            <a:pPr lvl="1"/>
            <a:r>
              <a:rPr lang="en-US" sz="4400" dirty="0"/>
              <a:t>Voluntary associations and institutions that exist between government and </a:t>
            </a:r>
            <a:r>
              <a:rPr lang="en-US" sz="4400" dirty="0" smtClean="0"/>
              <a:t>individuals</a:t>
            </a:r>
            <a:endParaRPr lang="en-US" sz="4400" dirty="0"/>
          </a:p>
        </p:txBody>
      </p:sp>
      <p:pic>
        <p:nvPicPr>
          <p:cNvPr id="4" name="Picture 3"/>
          <p:cNvPicPr>
            <a:picLocks noChangeAspect="1"/>
          </p:cNvPicPr>
          <p:nvPr/>
        </p:nvPicPr>
        <p:blipFill>
          <a:blip r:embed="rId2"/>
          <a:stretch>
            <a:fillRect/>
          </a:stretch>
        </p:blipFill>
        <p:spPr>
          <a:xfrm>
            <a:off x="6547339" y="3655061"/>
            <a:ext cx="4999037" cy="3014246"/>
          </a:xfrm>
          <a:prstGeom prst="rect">
            <a:avLst/>
          </a:prstGeom>
        </p:spPr>
      </p:pic>
    </p:spTree>
    <p:extLst>
      <p:ext uri="{BB962C8B-B14F-4D97-AF65-F5344CB8AC3E}">
        <p14:creationId xmlns:p14="http://schemas.microsoft.com/office/powerpoint/2010/main" val="140067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7"/>
            <a:ext cx="11366695" cy="5985803"/>
          </a:xfrm>
        </p:spPr>
        <p:txBody>
          <a:bodyPr>
            <a:normAutofit/>
          </a:bodyPr>
          <a:lstStyle/>
          <a:p>
            <a:r>
              <a:rPr lang="en-US" sz="4400" dirty="0"/>
              <a:t>What are the four areas of </a:t>
            </a:r>
            <a:r>
              <a:rPr lang="en-US" sz="4400" b="1" dirty="0">
                <a:solidFill>
                  <a:srgbClr val="FF0000"/>
                </a:solidFill>
              </a:rPr>
              <a:t>Civic Engagement</a:t>
            </a:r>
            <a:r>
              <a:rPr lang="en-US" sz="4400" dirty="0"/>
              <a:t>?</a:t>
            </a:r>
          </a:p>
          <a:p>
            <a:pPr lvl="1"/>
            <a:r>
              <a:rPr lang="en-US" sz="4000" dirty="0"/>
              <a:t>Electoral Specialists</a:t>
            </a:r>
          </a:p>
          <a:p>
            <a:pPr lvl="1"/>
            <a:r>
              <a:rPr lang="en-US" sz="4000" dirty="0"/>
              <a:t>Civil Specialists</a:t>
            </a:r>
          </a:p>
          <a:p>
            <a:pPr lvl="1"/>
            <a:r>
              <a:rPr lang="en-US" sz="4000" dirty="0"/>
              <a:t>Dual Activists</a:t>
            </a:r>
          </a:p>
          <a:p>
            <a:pPr lvl="1"/>
            <a:r>
              <a:rPr lang="en-US" sz="4000" dirty="0"/>
              <a:t>The Disengaged</a:t>
            </a:r>
          </a:p>
          <a:p>
            <a:r>
              <a:rPr lang="en-US" sz="4400" dirty="0"/>
              <a:t>Which one are you?</a:t>
            </a:r>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Civic Participation</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90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7"/>
            <a:ext cx="11366695" cy="5985803"/>
          </a:xfrm>
        </p:spPr>
        <p:txBody>
          <a:bodyPr>
            <a:normAutofit/>
          </a:bodyPr>
          <a:lstStyle/>
          <a:p>
            <a:r>
              <a:rPr lang="en-US" sz="4400" b="1" dirty="0" smtClean="0"/>
              <a:t>Why do we need to be informed, active, and involved in our civic society?</a:t>
            </a:r>
          </a:p>
          <a:p>
            <a:endParaRPr lang="en-US" sz="4400" dirty="0"/>
          </a:p>
          <a:p>
            <a:pPr marL="0" indent="0">
              <a:buNone/>
            </a:pPr>
            <a:r>
              <a:rPr lang="en-US" sz="4400" dirty="0" smtClean="0"/>
              <a:t>Remember </a:t>
            </a:r>
            <a:r>
              <a:rPr lang="en-US" sz="4400" dirty="0" err="1" smtClean="0"/>
              <a:t>GoodSpaceGuy</a:t>
            </a:r>
            <a:r>
              <a:rPr lang="en-US" sz="4400" dirty="0" smtClean="0"/>
              <a:t>?</a:t>
            </a:r>
          </a:p>
          <a:p>
            <a:pPr marL="0" indent="0">
              <a:buNone/>
            </a:pPr>
            <a:endParaRPr lang="en-US" sz="4400" dirty="0"/>
          </a:p>
          <a:p>
            <a:pPr marL="0" indent="0">
              <a:buNone/>
            </a:pPr>
            <a:r>
              <a:rPr lang="en-US" sz="4400" dirty="0" smtClean="0"/>
              <a:t>He’s not even the worst one…</a:t>
            </a:r>
            <a:endParaRPr lang="en-US" sz="44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Why is this important?</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873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85706"/>
          </a:xfrm>
        </p:spPr>
        <p:txBody>
          <a:bodyPr>
            <a:normAutofit fontScale="90000"/>
          </a:bodyPr>
          <a:lstStyle/>
          <a:p>
            <a:r>
              <a:rPr lang="en-US" sz="9600" b="1" dirty="0" smtClean="0">
                <a:solidFill>
                  <a:srgbClr val="0000FF"/>
                </a:solidFill>
                <a:latin typeface="Times New Roman" panose="02020603050405020304" pitchFamily="18" charset="0"/>
                <a:cs typeface="Times New Roman" panose="02020603050405020304" pitchFamily="18" charset="0"/>
              </a:rPr>
              <a:t>Warm Up 11/8</a:t>
            </a:r>
            <a:endParaRPr lang="en-US" sz="96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4800" dirty="0" smtClean="0"/>
              <a:t>What are some different forms of civic participation?</a:t>
            </a:r>
            <a:endParaRPr lang="en-US" sz="4800" dirty="0"/>
          </a:p>
        </p:txBody>
      </p:sp>
    </p:spTree>
    <p:extLst>
      <p:ext uri="{BB962C8B-B14F-4D97-AF65-F5344CB8AC3E}">
        <p14:creationId xmlns:p14="http://schemas.microsoft.com/office/powerpoint/2010/main" val="37101339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7"/>
            <a:ext cx="11366695" cy="5985803"/>
          </a:xfrm>
        </p:spPr>
        <p:txBody>
          <a:bodyPr>
            <a:normAutofit/>
          </a:bodyPr>
          <a:lstStyle/>
          <a:p>
            <a:r>
              <a:rPr lang="en-US" sz="4400" dirty="0" smtClean="0"/>
              <a:t>Add to your civic participation list.</a:t>
            </a:r>
          </a:p>
          <a:p>
            <a:r>
              <a:rPr lang="en-US" sz="4400" dirty="0" smtClean="0"/>
              <a:t>Discuss which ones you are most likely to be involved in.</a:t>
            </a:r>
          </a:p>
          <a:p>
            <a:pPr marL="0" indent="0">
              <a:buNone/>
            </a:pPr>
            <a:endParaRPr lang="en-US" sz="44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Turn and Discuss</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0941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7"/>
            <a:ext cx="11366695" cy="5985803"/>
          </a:xfrm>
        </p:spPr>
        <p:txBody>
          <a:bodyPr>
            <a:normAutofit/>
          </a:bodyPr>
          <a:lstStyle/>
          <a:p>
            <a:r>
              <a:rPr lang="en-US" sz="4400" dirty="0" smtClean="0"/>
              <a:t>How effective is protest?</a:t>
            </a:r>
          </a:p>
          <a:p>
            <a:r>
              <a:rPr lang="en-US" sz="4400" dirty="0" smtClean="0"/>
              <a:t>Name some instances where protest has been successful.</a:t>
            </a:r>
          </a:p>
          <a:p>
            <a:r>
              <a:rPr lang="en-US" sz="4400" dirty="0" smtClean="0"/>
              <a:t>What makes a protest less effective?</a:t>
            </a:r>
          </a:p>
          <a:p>
            <a:endParaRPr lang="en-US" sz="4400" dirty="0"/>
          </a:p>
          <a:p>
            <a:pPr marL="0" indent="0">
              <a:buNone/>
            </a:pPr>
            <a:r>
              <a:rPr lang="en-US" sz="2400" dirty="0">
                <a:hlinkClick r:id="rId2"/>
              </a:rPr>
              <a:t>http://www.pbs.org/newshour/extra/lessons-plans/lesson-plan-civic-engagement-and-ways-for-students-to-get-involved</a:t>
            </a:r>
            <a:r>
              <a:rPr lang="en-US" sz="2400" dirty="0" smtClean="0">
                <a:hlinkClick r:id="rId2"/>
              </a:rPr>
              <a:t>/</a:t>
            </a:r>
            <a:r>
              <a:rPr lang="en-US" sz="2400" dirty="0" smtClean="0"/>
              <a:t> </a:t>
            </a:r>
          </a:p>
          <a:p>
            <a:pPr marL="0" indent="0">
              <a:buNone/>
            </a:pPr>
            <a:endParaRPr lang="en-US" sz="4400" dirty="0" smtClean="0"/>
          </a:p>
          <a:p>
            <a:pPr marL="0" indent="0">
              <a:buNone/>
            </a:pPr>
            <a:r>
              <a:rPr lang="en-US" sz="4400" dirty="0" smtClean="0"/>
              <a:t>Would you ever consider running for office?</a:t>
            </a:r>
            <a:endParaRPr lang="en-US" sz="4400" dirty="0"/>
          </a:p>
          <a:p>
            <a:endParaRPr lang="en-US" sz="4400" dirty="0" smtClean="0"/>
          </a:p>
          <a:p>
            <a:pPr marL="0" indent="0">
              <a:buNone/>
            </a:pPr>
            <a:endParaRPr lang="en-US" sz="44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Turn and Discuss</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6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5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5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7"/>
            <a:ext cx="11366695" cy="5985803"/>
          </a:xfrm>
        </p:spPr>
        <p:txBody>
          <a:bodyPr>
            <a:normAutofit/>
          </a:bodyPr>
          <a:lstStyle/>
          <a:p>
            <a:r>
              <a:rPr lang="en-US" sz="4400" dirty="0" smtClean="0"/>
              <a:t>Select 3 candidates to read about and answer the following</a:t>
            </a:r>
          </a:p>
          <a:p>
            <a:pPr lvl="1"/>
            <a:r>
              <a:rPr lang="en-US" sz="4000" dirty="0" smtClean="0"/>
              <a:t>What is their stance?</a:t>
            </a:r>
          </a:p>
          <a:p>
            <a:pPr lvl="1"/>
            <a:r>
              <a:rPr lang="en-US" sz="4000" dirty="0" smtClean="0"/>
              <a:t>Do they talk about the issues or do they use general/personal statements?</a:t>
            </a:r>
          </a:p>
          <a:p>
            <a:pPr lvl="1"/>
            <a:r>
              <a:rPr lang="en-US" sz="4000" dirty="0" smtClean="0"/>
              <a:t>Would you consider them a good candidate? Why/Why not?</a:t>
            </a:r>
          </a:p>
          <a:p>
            <a:pPr marL="0" indent="0">
              <a:buNone/>
            </a:pPr>
            <a:r>
              <a:rPr lang="en-US" sz="4400" dirty="0" smtClean="0">
                <a:solidFill>
                  <a:srgbClr val="0000FF"/>
                </a:solidFill>
              </a:rPr>
              <a:t>You may do this in pairs.</a:t>
            </a:r>
          </a:p>
          <a:p>
            <a:pPr marL="0" indent="0">
              <a:buNone/>
            </a:pPr>
            <a:endParaRPr lang="en-US" sz="44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Candidate Research</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9255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85706"/>
          </a:xfrm>
        </p:spPr>
        <p:txBody>
          <a:bodyPr>
            <a:normAutofit fontScale="90000"/>
          </a:bodyPr>
          <a:lstStyle/>
          <a:p>
            <a:r>
              <a:rPr lang="en-US" sz="9600" b="1" dirty="0" smtClean="0">
                <a:solidFill>
                  <a:srgbClr val="0000FF"/>
                </a:solidFill>
                <a:latin typeface="Times New Roman" panose="02020603050405020304" pitchFamily="18" charset="0"/>
                <a:cs typeface="Times New Roman" panose="02020603050405020304" pitchFamily="18" charset="0"/>
              </a:rPr>
              <a:t>Warm Up 11/9</a:t>
            </a:r>
            <a:endParaRPr lang="en-US" sz="96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2758890"/>
            <a:ext cx="9144000" cy="1655762"/>
          </a:xfrm>
        </p:spPr>
        <p:txBody>
          <a:bodyPr>
            <a:normAutofit/>
          </a:bodyPr>
          <a:lstStyle/>
          <a:p>
            <a:r>
              <a:rPr lang="en-US" sz="4800" dirty="0" smtClean="0"/>
              <a:t>Which forms of civic participation do you see yourself participating in?</a:t>
            </a:r>
            <a:endParaRPr lang="en-US" sz="4800" dirty="0"/>
          </a:p>
        </p:txBody>
      </p:sp>
    </p:spTree>
    <p:extLst>
      <p:ext uri="{BB962C8B-B14F-4D97-AF65-F5344CB8AC3E}">
        <p14:creationId xmlns:p14="http://schemas.microsoft.com/office/powerpoint/2010/main" val="563426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0"/>
            <a:ext cx="8686800" cy="914400"/>
          </a:xfrm>
        </p:spPr>
        <p:txBody>
          <a:bodyPr/>
          <a:lstStyle/>
          <a:p>
            <a:pPr algn="l"/>
            <a:r>
              <a:rPr lang="en-US" b="1" i="1" dirty="0" smtClean="0">
                <a:solidFill>
                  <a:srgbClr val="FF0000"/>
                </a:solidFill>
              </a:rPr>
              <a:t>Dred Scott v. Sanford</a:t>
            </a:r>
            <a:endParaRPr lang="en-US" b="1" i="1" dirty="0">
              <a:solidFill>
                <a:srgbClr val="FF0000"/>
              </a:solidFill>
            </a:endParaRPr>
          </a:p>
        </p:txBody>
      </p:sp>
      <p:sp>
        <p:nvSpPr>
          <p:cNvPr id="6" name="Content Placeholder 5"/>
          <p:cNvSpPr>
            <a:spLocks noGrp="1"/>
          </p:cNvSpPr>
          <p:nvPr>
            <p:ph idx="1"/>
          </p:nvPr>
        </p:nvSpPr>
        <p:spPr>
          <a:xfrm>
            <a:off x="169818" y="838200"/>
            <a:ext cx="6383383" cy="5867400"/>
          </a:xfrm>
        </p:spPr>
        <p:txBody>
          <a:bodyPr>
            <a:normAutofit/>
          </a:bodyPr>
          <a:lstStyle/>
          <a:p>
            <a:pPr marL="0" indent="0">
              <a:buNone/>
            </a:pPr>
            <a:r>
              <a:rPr lang="en-US" b="1" dirty="0" smtClean="0">
                <a:solidFill>
                  <a:srgbClr val="002060"/>
                </a:solidFill>
              </a:rPr>
              <a:t>Basically:</a:t>
            </a:r>
          </a:p>
          <a:p>
            <a:pPr marL="0" indent="0">
              <a:buNone/>
            </a:pPr>
            <a:endParaRPr lang="en-US" b="1" dirty="0">
              <a:solidFill>
                <a:srgbClr val="002060"/>
              </a:solidFill>
            </a:endParaRPr>
          </a:p>
          <a:p>
            <a:pPr marL="0" indent="0">
              <a:buNone/>
            </a:pPr>
            <a:r>
              <a:rPr lang="en-US" sz="3600" dirty="0"/>
              <a:t>You were never meant to be included in that.</a:t>
            </a:r>
          </a:p>
          <a:p>
            <a:pPr marL="0" indent="0">
              <a:buNone/>
            </a:pPr>
            <a:endParaRPr lang="en-US" sz="3600" dirty="0"/>
          </a:p>
          <a:p>
            <a:pPr marL="0" indent="0">
              <a:buNone/>
            </a:pPr>
            <a:r>
              <a:rPr lang="en-US" sz="3600" dirty="0">
                <a:solidFill>
                  <a:srgbClr val="FF0000"/>
                </a:solidFill>
              </a:rPr>
              <a:t>You are a slave, not a citizen, so you have no rights.</a:t>
            </a:r>
          </a:p>
          <a:p>
            <a:pPr marL="0" indent="0">
              <a:buNone/>
            </a:pPr>
            <a:endParaRPr lang="en-US" dirty="0" smtClean="0">
              <a:solidFill>
                <a:srgbClr val="002060"/>
              </a:solidFill>
            </a:endParaRPr>
          </a:p>
          <a:p>
            <a:pPr marL="0" indent="0">
              <a:buNone/>
            </a:pPr>
            <a:endParaRPr lang="en-US" b="1" dirty="0" smtClean="0">
              <a:solidFill>
                <a:srgbClr val="00206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0738" y="152400"/>
            <a:ext cx="3881439"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3104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7"/>
            <a:ext cx="11366695" cy="5985803"/>
          </a:xfrm>
        </p:spPr>
        <p:txBody>
          <a:bodyPr>
            <a:normAutofit lnSpcReduction="10000"/>
          </a:bodyPr>
          <a:lstStyle/>
          <a:p>
            <a:r>
              <a:rPr lang="en-US" sz="4000" dirty="0" smtClean="0"/>
              <a:t>Today you will be looking at the election result in pairs. You will answer the following:</a:t>
            </a:r>
          </a:p>
          <a:p>
            <a:pPr lvl="1"/>
            <a:r>
              <a:rPr lang="en-US" sz="3600" dirty="0" smtClean="0">
                <a:solidFill>
                  <a:srgbClr val="7030A0"/>
                </a:solidFill>
              </a:rPr>
              <a:t>Which states had big elections yesterday (governor, U.S. congress seats, multiple state legislative seats, etc.)?</a:t>
            </a:r>
          </a:p>
          <a:p>
            <a:pPr lvl="1"/>
            <a:r>
              <a:rPr lang="en-US" sz="3600" dirty="0" smtClean="0">
                <a:solidFill>
                  <a:schemeClr val="accent6">
                    <a:lumMod val="75000"/>
                  </a:schemeClr>
                </a:solidFill>
              </a:rPr>
              <a:t>Did any of the major positions flip (change party hands)? If so, which ones?</a:t>
            </a:r>
          </a:p>
          <a:p>
            <a:pPr lvl="1"/>
            <a:r>
              <a:rPr lang="en-US" sz="3600" dirty="0" smtClean="0">
                <a:solidFill>
                  <a:srgbClr val="7030A0"/>
                </a:solidFill>
              </a:rPr>
              <a:t>What </a:t>
            </a:r>
            <a:r>
              <a:rPr lang="en-US" sz="3600" dirty="0" smtClean="0">
                <a:solidFill>
                  <a:srgbClr val="7030A0"/>
                </a:solidFill>
              </a:rPr>
              <a:t>trends </a:t>
            </a:r>
            <a:r>
              <a:rPr lang="en-US" sz="3600" dirty="0" smtClean="0">
                <a:solidFill>
                  <a:srgbClr val="7030A0"/>
                </a:solidFill>
              </a:rPr>
              <a:t>do you </a:t>
            </a:r>
            <a:r>
              <a:rPr lang="en-US" sz="3600" dirty="0" smtClean="0">
                <a:solidFill>
                  <a:srgbClr val="7030A0"/>
                </a:solidFill>
              </a:rPr>
              <a:t>see?</a:t>
            </a:r>
            <a:endParaRPr lang="en-US" sz="3600" dirty="0" smtClean="0">
              <a:solidFill>
                <a:srgbClr val="7030A0"/>
              </a:solidFill>
            </a:endParaRPr>
          </a:p>
          <a:p>
            <a:pPr lvl="1"/>
            <a:r>
              <a:rPr lang="en-US" sz="3600" dirty="0" smtClean="0">
                <a:solidFill>
                  <a:schemeClr val="accent6">
                    <a:lumMod val="75000"/>
                  </a:schemeClr>
                </a:solidFill>
              </a:rPr>
              <a:t>Which groups gained ground politically?</a:t>
            </a:r>
          </a:p>
          <a:p>
            <a:pPr lvl="1"/>
            <a:r>
              <a:rPr lang="en-US" sz="3600" dirty="0" smtClean="0">
                <a:solidFill>
                  <a:srgbClr val="7030A0"/>
                </a:solidFill>
              </a:rPr>
              <a:t>Predict what impact these trends may have on politics over the next 1-2 years</a:t>
            </a:r>
            <a:r>
              <a:rPr lang="en-US" sz="3600" dirty="0" smtClean="0">
                <a:solidFill>
                  <a:srgbClr val="7030A0"/>
                </a:solidFill>
              </a:rPr>
              <a:t>.</a:t>
            </a:r>
          </a:p>
          <a:p>
            <a:pPr lvl="1"/>
            <a:r>
              <a:rPr lang="en-US" sz="3600" dirty="0" smtClean="0">
                <a:solidFill>
                  <a:schemeClr val="accent6">
                    <a:lumMod val="75000"/>
                  </a:schemeClr>
                </a:solidFill>
              </a:rPr>
              <a:t>When you are finished, look at the results for Washington</a:t>
            </a:r>
            <a:endParaRPr lang="en-US" sz="3600" dirty="0" smtClean="0">
              <a:solidFill>
                <a:schemeClr val="accent6">
                  <a:lumMod val="75000"/>
                </a:schemeClr>
              </a:solidFill>
            </a:endParaRPr>
          </a:p>
          <a:p>
            <a:pPr marL="0" indent="0">
              <a:buNone/>
            </a:pPr>
            <a:endParaRPr lang="en-US" sz="44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Current Events…Thursday!</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6160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0"/>
            <a:ext cx="8686800" cy="914400"/>
          </a:xfrm>
        </p:spPr>
        <p:txBody>
          <a:bodyPr/>
          <a:lstStyle/>
          <a:p>
            <a:pPr algn="l"/>
            <a:r>
              <a:rPr lang="en-US" b="1" i="1" dirty="0" smtClean="0">
                <a:solidFill>
                  <a:srgbClr val="7030A0"/>
                </a:solidFill>
              </a:rPr>
              <a:t>The Civil War: 1861-1865</a:t>
            </a:r>
            <a:endParaRPr lang="en-US" b="1" i="1" dirty="0">
              <a:solidFill>
                <a:srgbClr val="7030A0"/>
              </a:solidFill>
            </a:endParaRPr>
          </a:p>
        </p:txBody>
      </p:sp>
      <p:sp>
        <p:nvSpPr>
          <p:cNvPr id="6" name="Content Placeholder 5"/>
          <p:cNvSpPr>
            <a:spLocks noGrp="1"/>
          </p:cNvSpPr>
          <p:nvPr>
            <p:ph idx="1"/>
          </p:nvPr>
        </p:nvSpPr>
        <p:spPr>
          <a:xfrm>
            <a:off x="182881" y="838200"/>
            <a:ext cx="7067007" cy="5867400"/>
          </a:xfrm>
        </p:spPr>
        <p:txBody>
          <a:bodyPr>
            <a:normAutofit/>
          </a:bodyPr>
          <a:lstStyle/>
          <a:p>
            <a:pPr marL="0" indent="0">
              <a:buNone/>
            </a:pPr>
            <a:r>
              <a:rPr lang="en-US" b="1" dirty="0" smtClean="0">
                <a:solidFill>
                  <a:srgbClr val="002060"/>
                </a:solidFill>
              </a:rPr>
              <a:t>The North won.</a:t>
            </a:r>
            <a:endParaRPr lang="en-US" b="1" dirty="0">
              <a:solidFill>
                <a:srgbClr val="002060"/>
              </a:solidFill>
            </a:endParaRPr>
          </a:p>
          <a:p>
            <a:pPr marL="0" indent="0">
              <a:buNone/>
            </a:pPr>
            <a:r>
              <a:rPr lang="en-US" dirty="0" smtClean="0">
                <a:solidFill>
                  <a:srgbClr val="002060"/>
                </a:solidFill>
              </a:rPr>
              <a:t>It was about slavery.</a:t>
            </a:r>
            <a:endParaRPr lang="en-US" dirty="0">
              <a:solidFill>
                <a:srgbClr val="002060"/>
              </a:solidFill>
            </a:endParaRPr>
          </a:p>
          <a:p>
            <a:pPr marL="0" indent="0">
              <a:buNone/>
            </a:pPr>
            <a:r>
              <a:rPr lang="en-US" dirty="0" smtClean="0">
                <a:solidFill>
                  <a:srgbClr val="002060"/>
                </a:solidFill>
              </a:rPr>
              <a:t>North and South split, reunified </a:t>
            </a:r>
          </a:p>
          <a:p>
            <a:pPr marL="0" indent="0">
              <a:buNone/>
            </a:pPr>
            <a:endParaRPr lang="en-US" dirty="0">
              <a:solidFill>
                <a:srgbClr val="002060"/>
              </a:solidFill>
            </a:endParaRPr>
          </a:p>
          <a:p>
            <a:pPr marL="0" indent="0">
              <a:buNone/>
            </a:pPr>
            <a:r>
              <a:rPr lang="en-US" sz="3200" b="1" dirty="0">
                <a:solidFill>
                  <a:srgbClr val="FF0000"/>
                </a:solidFill>
              </a:rPr>
              <a:t>Changes the idea/redefines citizenship</a:t>
            </a:r>
          </a:p>
          <a:p>
            <a:pPr marL="0" indent="0">
              <a:buNone/>
            </a:pPr>
            <a:endParaRPr lang="en-US" sz="3200" dirty="0">
              <a:solidFill>
                <a:srgbClr val="002060"/>
              </a:solidFill>
            </a:endParaRPr>
          </a:p>
          <a:p>
            <a:pPr marL="0" indent="0">
              <a:buNone/>
            </a:pPr>
            <a:r>
              <a:rPr lang="en-US" sz="3200" dirty="0">
                <a:solidFill>
                  <a:srgbClr val="FF0000"/>
                </a:solidFill>
              </a:rPr>
              <a:t>Civil War resulted in 3 key amendments being added to the US Constitution: </a:t>
            </a:r>
          </a:p>
          <a:p>
            <a:pPr marL="0" indent="0">
              <a:buNone/>
            </a:pPr>
            <a:r>
              <a:rPr lang="en-US" sz="3200" b="1" dirty="0">
                <a:solidFill>
                  <a:srgbClr val="FF0000"/>
                </a:solidFill>
              </a:rPr>
              <a:t>13, 14, 15</a:t>
            </a:r>
          </a:p>
          <a:p>
            <a:pPr marL="0" indent="0">
              <a:buNone/>
            </a:pPr>
            <a:endParaRPr lang="en-US" dirty="0" smtClean="0">
              <a:solidFill>
                <a:srgbClr val="002060"/>
              </a:solidFill>
            </a:endParaRPr>
          </a:p>
          <a:p>
            <a:pPr marL="0" indent="0">
              <a:buNone/>
            </a:pPr>
            <a:endParaRPr lang="en-US" b="1" dirty="0" smtClean="0">
              <a:solidFill>
                <a:srgbClr val="002060"/>
              </a:solidFill>
            </a:endParaRPr>
          </a:p>
        </p:txBody>
      </p:sp>
      <p:pic>
        <p:nvPicPr>
          <p:cNvPr id="2" name="Picture 1"/>
          <p:cNvPicPr>
            <a:picLocks noChangeAspect="1"/>
          </p:cNvPicPr>
          <p:nvPr/>
        </p:nvPicPr>
        <p:blipFill>
          <a:blip r:embed="rId2" cstate="print"/>
          <a:stretch>
            <a:fillRect/>
          </a:stretch>
        </p:blipFill>
        <p:spPr>
          <a:xfrm>
            <a:off x="7513320" y="613500"/>
            <a:ext cx="4276725" cy="5817781"/>
          </a:xfrm>
          <a:prstGeom prst="rect">
            <a:avLst/>
          </a:prstGeom>
        </p:spPr>
      </p:pic>
    </p:spTree>
    <p:extLst>
      <p:ext uri="{BB962C8B-B14F-4D97-AF65-F5344CB8AC3E}">
        <p14:creationId xmlns:p14="http://schemas.microsoft.com/office/powerpoint/2010/main" val="2344558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
            <a:ext cx="10515600" cy="601527"/>
          </a:xfrm>
        </p:spPr>
        <p:txBody>
          <a:bodyPr>
            <a:normAutofit fontScale="90000"/>
          </a:bodyPr>
          <a:lstStyle/>
          <a:p>
            <a:r>
              <a:rPr lang="en-US" b="1" dirty="0" smtClean="0">
                <a:solidFill>
                  <a:srgbClr val="0000FF"/>
                </a:solidFill>
                <a:latin typeface="Times New Roman" panose="02020603050405020304" pitchFamily="18" charset="0"/>
                <a:cs typeface="Times New Roman" panose="02020603050405020304" pitchFamily="18" charset="0"/>
              </a:rPr>
              <a:t>Redefining Citizenship</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36470"/>
            <a:ext cx="10515600" cy="5040495"/>
          </a:xfrm>
        </p:spPr>
        <p:txBody>
          <a:bodyPr>
            <a:normAutofit/>
          </a:bodyPr>
          <a:lstStyle/>
          <a:p>
            <a:r>
              <a:rPr lang="en-US" sz="4400" dirty="0">
                <a:solidFill>
                  <a:srgbClr val="FF0000"/>
                </a:solidFill>
                <a:cs typeface="Times New Roman" panose="02020603050405020304" pitchFamily="18" charset="0"/>
              </a:rPr>
              <a:t>13</a:t>
            </a:r>
            <a:r>
              <a:rPr lang="en-US" sz="4400" baseline="30000" dirty="0">
                <a:solidFill>
                  <a:srgbClr val="FF0000"/>
                </a:solidFill>
                <a:cs typeface="Times New Roman" panose="02020603050405020304" pitchFamily="18" charset="0"/>
              </a:rPr>
              <a:t>th</a:t>
            </a:r>
            <a:r>
              <a:rPr lang="en-US" sz="4400" dirty="0">
                <a:solidFill>
                  <a:srgbClr val="FF0000"/>
                </a:solidFill>
                <a:cs typeface="Times New Roman" panose="02020603050405020304" pitchFamily="18" charset="0"/>
              </a:rPr>
              <a:t> Amendment: </a:t>
            </a:r>
            <a:r>
              <a:rPr lang="en-US" sz="4400" dirty="0">
                <a:cs typeface="Times New Roman" panose="02020603050405020304" pitchFamily="18" charset="0"/>
              </a:rPr>
              <a:t>Abolishes slavery</a:t>
            </a:r>
          </a:p>
          <a:p>
            <a:pPr marL="0" indent="0">
              <a:buNone/>
            </a:pPr>
            <a:endParaRPr lang="en-US" sz="4400" dirty="0">
              <a:cs typeface="Times New Roman" panose="02020603050405020304" pitchFamily="18" charset="0"/>
            </a:endParaRPr>
          </a:p>
          <a:p>
            <a:r>
              <a:rPr lang="en-US" sz="4400" dirty="0">
                <a:solidFill>
                  <a:srgbClr val="FF0000"/>
                </a:solidFill>
                <a:cs typeface="Times New Roman" panose="02020603050405020304" pitchFamily="18" charset="0"/>
              </a:rPr>
              <a:t>14</a:t>
            </a:r>
            <a:r>
              <a:rPr lang="en-US" sz="4400" baseline="30000" dirty="0">
                <a:solidFill>
                  <a:srgbClr val="FF0000"/>
                </a:solidFill>
                <a:cs typeface="Times New Roman" panose="02020603050405020304" pitchFamily="18" charset="0"/>
              </a:rPr>
              <a:t>th</a:t>
            </a:r>
            <a:r>
              <a:rPr lang="en-US" sz="4400" dirty="0">
                <a:solidFill>
                  <a:srgbClr val="FF0000"/>
                </a:solidFill>
                <a:cs typeface="Times New Roman" panose="02020603050405020304" pitchFamily="18" charset="0"/>
              </a:rPr>
              <a:t> Amendment: </a:t>
            </a:r>
            <a:r>
              <a:rPr lang="en-US" sz="4400" dirty="0">
                <a:cs typeface="Times New Roman" panose="02020603050405020304" pitchFamily="18" charset="0"/>
              </a:rPr>
              <a:t>Grants citizenship to all persons born or </a:t>
            </a:r>
            <a:r>
              <a:rPr lang="en-US" sz="4400" dirty="0">
                <a:solidFill>
                  <a:srgbClr val="FF0000"/>
                </a:solidFill>
                <a:cs typeface="Times New Roman" panose="02020603050405020304" pitchFamily="18" charset="0"/>
              </a:rPr>
              <a:t>naturalized</a:t>
            </a:r>
            <a:r>
              <a:rPr lang="en-US" sz="4400" dirty="0">
                <a:cs typeface="Times New Roman" panose="02020603050405020304" pitchFamily="18" charset="0"/>
              </a:rPr>
              <a:t> in the U.S.</a:t>
            </a:r>
          </a:p>
          <a:p>
            <a:pPr lvl="1"/>
            <a:r>
              <a:rPr lang="en-US" sz="4000" dirty="0">
                <a:cs typeface="Times New Roman" panose="02020603050405020304" pitchFamily="18" charset="0"/>
              </a:rPr>
              <a:t>What does naturalized mean?</a:t>
            </a:r>
          </a:p>
        </p:txBody>
      </p:sp>
      <p:pic>
        <p:nvPicPr>
          <p:cNvPr id="4" name="Picture 3"/>
          <p:cNvPicPr>
            <a:picLocks noChangeAspect="1"/>
          </p:cNvPicPr>
          <p:nvPr/>
        </p:nvPicPr>
        <p:blipFill>
          <a:blip r:embed="rId2" cstate="print"/>
          <a:stretch>
            <a:fillRect/>
          </a:stretch>
        </p:blipFill>
        <p:spPr>
          <a:xfrm>
            <a:off x="538843" y="66600"/>
            <a:ext cx="5856515" cy="6763507"/>
          </a:xfrm>
          <a:prstGeom prst="rect">
            <a:avLst/>
          </a:prstGeom>
        </p:spPr>
      </p:pic>
      <p:pic>
        <p:nvPicPr>
          <p:cNvPr id="5" name="Picture 4"/>
          <p:cNvPicPr>
            <a:picLocks noChangeAspect="1"/>
          </p:cNvPicPr>
          <p:nvPr/>
        </p:nvPicPr>
        <p:blipFill>
          <a:blip r:embed="rId3" cstate="print"/>
          <a:stretch>
            <a:fillRect/>
          </a:stretch>
        </p:blipFill>
        <p:spPr>
          <a:xfrm>
            <a:off x="6694716" y="208780"/>
            <a:ext cx="4696097" cy="6895872"/>
          </a:xfrm>
          <a:prstGeom prst="rect">
            <a:avLst/>
          </a:prstGeom>
        </p:spPr>
      </p:pic>
    </p:spTree>
    <p:extLst>
      <p:ext uri="{BB962C8B-B14F-4D97-AF65-F5344CB8AC3E}">
        <p14:creationId xmlns:p14="http://schemas.microsoft.com/office/powerpoint/2010/main" val="383109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5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50"/>
                                        <p:tgtEl>
                                          <p:spTgt spid="4"/>
                                        </p:tgtEl>
                                      </p:cBhvr>
                                    </p:animEffect>
                                    <p:set>
                                      <p:cBhvr>
                                        <p:cTn id="25" dur="1" fill="hold">
                                          <p:stCondLst>
                                            <p:cond delay="249"/>
                                          </p:stCondLst>
                                        </p:cTn>
                                        <p:tgtEl>
                                          <p:spTgt spid="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50"/>
                                        <p:tgtEl>
                                          <p:spTgt spid="5"/>
                                        </p:tgtEl>
                                      </p:cBhvr>
                                    </p:animEffect>
                                    <p:set>
                                      <p:cBhvr>
                                        <p:cTn id="28" dur="1" fill="hold">
                                          <p:stCondLst>
                                            <p:cond delay="24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
            <a:ext cx="10515600" cy="601527"/>
          </a:xfrm>
        </p:spPr>
        <p:txBody>
          <a:bodyPr>
            <a:normAutofit fontScale="90000"/>
          </a:bodyPr>
          <a:lstStyle/>
          <a:p>
            <a:r>
              <a:rPr lang="en-US" b="1" dirty="0" smtClean="0">
                <a:solidFill>
                  <a:srgbClr val="0000FF"/>
                </a:solidFill>
                <a:latin typeface="Times New Roman" panose="02020603050405020304" pitchFamily="18" charset="0"/>
                <a:cs typeface="Times New Roman" panose="02020603050405020304" pitchFamily="18" charset="0"/>
              </a:rPr>
              <a:t>Becoming Naturalized</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36470"/>
            <a:ext cx="10515600" cy="5040495"/>
          </a:xfrm>
        </p:spPr>
        <p:txBody>
          <a:bodyPr>
            <a:normAutofit/>
          </a:bodyPr>
          <a:lstStyle/>
          <a:p>
            <a:r>
              <a:rPr lang="en-US" sz="4400" dirty="0">
                <a:solidFill>
                  <a:srgbClr val="FF0000"/>
                </a:solidFill>
                <a:cs typeface="Times New Roman" panose="02020603050405020304" pitchFamily="18" charset="0"/>
              </a:rPr>
              <a:t>Naturalization: </a:t>
            </a:r>
            <a:r>
              <a:rPr lang="en-US" sz="4400" dirty="0">
                <a:cs typeface="Times New Roman" panose="02020603050405020304" pitchFamily="18" charset="0"/>
              </a:rPr>
              <a:t>The process by which a person born outside the United States gains citizenship status</a:t>
            </a:r>
          </a:p>
          <a:p>
            <a:endParaRPr lang="en-US" sz="4400" dirty="0">
              <a:cs typeface="Times New Roman" panose="02020603050405020304" pitchFamily="18" charset="0"/>
            </a:endParaRPr>
          </a:p>
          <a:p>
            <a:pPr marL="0" indent="0">
              <a:buNone/>
            </a:pPr>
            <a:r>
              <a:rPr lang="en-US" sz="4400" dirty="0">
                <a:cs typeface="Times New Roman" panose="02020603050405020304" pitchFamily="18" charset="0"/>
              </a:rPr>
              <a:t>So how is this done?</a:t>
            </a:r>
            <a:endParaRPr lang="en-US" sz="4000" dirty="0">
              <a:cs typeface="Times New Roman" panose="02020603050405020304" pitchFamily="18" charset="0"/>
            </a:endParaRPr>
          </a:p>
        </p:txBody>
      </p:sp>
    </p:spTree>
    <p:extLst>
      <p:ext uri="{BB962C8B-B14F-4D97-AF65-F5344CB8AC3E}">
        <p14:creationId xmlns:p14="http://schemas.microsoft.com/office/powerpoint/2010/main" val="264959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TotalTime>
  <Words>1577</Words>
  <Application>Microsoft Office PowerPoint</Application>
  <PresentationFormat>Widescreen</PresentationFormat>
  <Paragraphs>317</Paragraphs>
  <Slides>60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Times New Roman</vt:lpstr>
      <vt:lpstr>Office Theme</vt:lpstr>
      <vt:lpstr>Warm Up 11/1</vt:lpstr>
      <vt:lpstr>Agenda</vt:lpstr>
      <vt:lpstr>Citizenship</vt:lpstr>
      <vt:lpstr>Dred Scott v. Sanford</vt:lpstr>
      <vt:lpstr>Dred Scott v. Sanford</vt:lpstr>
      <vt:lpstr>Dred Scott v. Sanford</vt:lpstr>
      <vt:lpstr>The Civil War: 1861-1865</vt:lpstr>
      <vt:lpstr>Redefining Citizenship</vt:lpstr>
      <vt:lpstr>Becoming Naturalized</vt:lpstr>
      <vt:lpstr>PowerPoint Presentation</vt:lpstr>
      <vt:lpstr>Citizenship</vt:lpstr>
      <vt:lpstr>Citizenship</vt:lpstr>
      <vt:lpstr>Becoming Naturalized</vt:lpstr>
      <vt:lpstr>Becoming Naturalized</vt:lpstr>
      <vt:lpstr>Homework</vt:lpstr>
      <vt:lpstr>Warm Up 11/2</vt:lpstr>
      <vt:lpstr>PowerPoint Presentation</vt:lpstr>
      <vt:lpstr>Voting</vt:lpstr>
      <vt:lpstr>Voting</vt:lpstr>
      <vt:lpstr>Voting</vt:lpstr>
      <vt:lpstr>Voting</vt:lpstr>
      <vt:lpstr>The 15th Amendment</vt:lpstr>
      <vt:lpstr>Fighting for the Vote</vt:lpstr>
      <vt:lpstr>Civil Rights Movement</vt:lpstr>
      <vt:lpstr>PowerPoint Presentation</vt:lpstr>
      <vt:lpstr>PowerPoint Presentation</vt:lpstr>
      <vt:lpstr>PowerPoint Presentation</vt:lpstr>
      <vt:lpstr>I Have a Dream</vt:lpstr>
      <vt:lpstr>Civil Rights</vt:lpstr>
      <vt:lpstr>Civil Rights</vt:lpstr>
      <vt:lpstr>Civil Rights</vt:lpstr>
      <vt:lpstr>The 15th Amendment</vt:lpstr>
      <vt:lpstr>PowerPoint Presentation</vt:lpstr>
      <vt:lpstr>PowerPoint Presentation</vt:lpstr>
      <vt:lpstr>The Fight for Suffrage</vt:lpstr>
      <vt:lpstr>The Fight for Suffrage</vt:lpstr>
      <vt:lpstr>Expanding the Vote</vt:lpstr>
      <vt:lpstr>PowerPoint Presentation</vt:lpstr>
      <vt:lpstr>PowerPoint Presentation</vt:lpstr>
      <vt:lpstr>PowerPoint Presentation</vt:lpstr>
      <vt:lpstr>Civil Rights</vt:lpstr>
      <vt:lpstr>Political Segregation</vt:lpstr>
      <vt:lpstr>Federalism</vt:lpstr>
      <vt:lpstr>Homework</vt:lpstr>
      <vt:lpstr>Warm Up 11/3</vt:lpstr>
      <vt:lpstr>The Efficiency Gap</vt:lpstr>
      <vt:lpstr>The Redistricting Game</vt:lpstr>
      <vt:lpstr>Warm Up 11/7</vt:lpstr>
      <vt:lpstr>DACA</vt:lpstr>
      <vt:lpstr>DACA</vt:lpstr>
      <vt:lpstr>DACA</vt:lpstr>
      <vt:lpstr>Civic Participation</vt:lpstr>
      <vt:lpstr>PowerPoint Presentation</vt:lpstr>
      <vt:lpstr>PowerPoint Presentation</vt:lpstr>
      <vt:lpstr>Warm Up 11/8</vt:lpstr>
      <vt:lpstr>PowerPoint Presentation</vt:lpstr>
      <vt:lpstr>PowerPoint Presentation</vt:lpstr>
      <vt:lpstr>PowerPoint Presentation</vt:lpstr>
      <vt:lpstr>Warm Up 11/9</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11/1</dc:title>
  <dc:creator>Santos, Megan    SHS - Staff</dc:creator>
  <cp:lastModifiedBy>Santos, Megan    SHS - Staff</cp:lastModifiedBy>
  <cp:revision>20</cp:revision>
  <cp:lastPrinted>2017-11-02T15:10:27Z</cp:lastPrinted>
  <dcterms:created xsi:type="dcterms:W3CDTF">2017-11-01T13:26:58Z</dcterms:created>
  <dcterms:modified xsi:type="dcterms:W3CDTF">2017-11-09T16:59:57Z</dcterms:modified>
</cp:coreProperties>
</file>