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4B6A28-E23E-48FE-AAF5-A0C9C5CD3D9E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24C2769-1A7D-4102-A6BB-A80B676B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E177340-7EB4-48B0-8F1A-8A337F4C0D7E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23BD136-B69C-4150-9564-022024BA5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800" dirty="0"/>
              <a:t>Rice and cotton production decreased→ increased prices </a:t>
            </a:r>
          </a:p>
          <a:p>
            <a:pPr lvl="2"/>
            <a:r>
              <a:rPr lang="en-US" sz="2800" dirty="0"/>
              <a:t>Industrial production= abandoned to focus on agriculture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D136-B69C-4150-9564-022024BA59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6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995E-6733-45DA-ABAA-59AA00C947A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1547-B8CB-41CF-AF16-B4EBE8D6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12444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5/10 (#2)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1645920"/>
            <a:ext cx="10842171" cy="4805679"/>
          </a:xfrm>
        </p:spPr>
        <p:txBody>
          <a:bodyPr>
            <a:normAutofit/>
          </a:bodyPr>
          <a:lstStyle/>
          <a:p>
            <a:r>
              <a:rPr lang="en-US" sz="5400" i="1" dirty="0"/>
              <a:t>“Firstly, do not fear hardship, and secondly, do not fear death.” </a:t>
            </a:r>
            <a:endParaRPr lang="en-US" sz="5400" i="1" dirty="0" smtClean="0"/>
          </a:p>
          <a:p>
            <a:r>
              <a:rPr lang="en-US" sz="4000" dirty="0" smtClean="0"/>
              <a:t>-Mao Zedong</a:t>
            </a:r>
          </a:p>
          <a:p>
            <a:endParaRPr lang="en-US" sz="4000" dirty="0"/>
          </a:p>
          <a:p>
            <a:r>
              <a:rPr lang="en-US" sz="4800" b="1" dirty="0" smtClean="0"/>
              <a:t>What can you infer (guess) about Mao as a leader based on this quote?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9920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Leap Forward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3" y="838200"/>
            <a:ext cx="11565313" cy="54737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Intended to push rapid industrialization</a:t>
            </a:r>
          </a:p>
          <a:p>
            <a:r>
              <a:rPr lang="en-US" sz="4000" dirty="0" smtClean="0"/>
              <a:t>Collective farms turned in massive </a:t>
            </a:r>
            <a:r>
              <a:rPr lang="en-US" sz="4000" dirty="0" smtClean="0">
                <a:solidFill>
                  <a:srgbClr val="FF0000"/>
                </a:solidFill>
              </a:rPr>
              <a:t>communes</a:t>
            </a:r>
          </a:p>
          <a:p>
            <a:pPr lvl="1"/>
            <a:r>
              <a:rPr lang="en-US" sz="3600" b="1" dirty="0" smtClean="0"/>
              <a:t>Everything done as community</a:t>
            </a:r>
            <a:r>
              <a:rPr lang="en-US" sz="3600" dirty="0" smtClean="0"/>
              <a:t> (working, eating, sleeping, child rearing)</a:t>
            </a:r>
          </a:p>
          <a:p>
            <a:r>
              <a:rPr lang="en-US" sz="4000" dirty="0" smtClean="0"/>
              <a:t>Families urged to created </a:t>
            </a:r>
            <a:r>
              <a:rPr lang="en-US" sz="4000" b="1" dirty="0" smtClean="0"/>
              <a:t>backyard furnaces</a:t>
            </a:r>
          </a:p>
          <a:p>
            <a:pPr lvl="1"/>
            <a:r>
              <a:rPr lang="en-US" sz="3600" b="1" dirty="0" smtClean="0"/>
              <a:t>Massive fail due to lack of experience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backyard furnaces m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20" y="3848100"/>
            <a:ext cx="38745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Leap Forward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3" y="838200"/>
            <a:ext cx="11565313" cy="5473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DID NOT WORK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Leap Forward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8993070" cy="54737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Triggers massive famine</a:t>
            </a:r>
          </a:p>
          <a:p>
            <a:pPr lvl="1"/>
            <a:r>
              <a:rPr lang="en-US" sz="3200" dirty="0" smtClean="0"/>
              <a:t>Roughly 20 million people die</a:t>
            </a:r>
          </a:p>
          <a:p>
            <a:r>
              <a:rPr lang="en-US" sz="3600" dirty="0" smtClean="0"/>
              <a:t>State owned enterprises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Little incentive to be efficient </a:t>
            </a:r>
            <a:r>
              <a:rPr lang="en-US" sz="3200" dirty="0" smtClean="0"/>
              <a:t>as surplus goes to the state</a:t>
            </a:r>
          </a:p>
          <a:p>
            <a:r>
              <a:rPr lang="en-US" sz="3600" dirty="0" smtClean="0"/>
              <a:t>Mao </a:t>
            </a:r>
            <a:r>
              <a:rPr lang="en-US" sz="3600" b="1" dirty="0" smtClean="0"/>
              <a:t>won’t accept responsibility for failure </a:t>
            </a:r>
            <a:r>
              <a:rPr lang="en-US" sz="3600" dirty="0" smtClean="0"/>
              <a:t>(refused to accept his policies were at fault)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Blamed peasants </a:t>
            </a:r>
            <a:r>
              <a:rPr lang="en-US" sz="3200" dirty="0" smtClean="0"/>
              <a:t>(hoarding food)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Blamed local officials </a:t>
            </a:r>
            <a:r>
              <a:rPr lang="en-US" sz="3200" dirty="0" smtClean="0"/>
              <a:t>(incompetence)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Blamed bad weather </a:t>
            </a:r>
            <a:r>
              <a:rPr lang="en-US" sz="3200" dirty="0" smtClean="0"/>
              <a:t>(affected harvests)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m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53" y="139700"/>
            <a:ext cx="2763237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Shifts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8708216" cy="5854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Mao pulls back a bit</a:t>
            </a:r>
          </a:p>
          <a:p>
            <a:r>
              <a:rPr lang="en-US" sz="4000" dirty="0" smtClean="0"/>
              <a:t>Ties with Soviet Union severed</a:t>
            </a:r>
          </a:p>
          <a:p>
            <a:r>
              <a:rPr lang="en-US" sz="4000" dirty="0" smtClean="0"/>
              <a:t>More competition introduced in farming and industry</a:t>
            </a:r>
          </a:p>
          <a:p>
            <a:r>
              <a:rPr lang="en-US" sz="4000" dirty="0" smtClean="0"/>
              <a:t>Mao sees weakening of socialist ideals and urges youth to revolt</a:t>
            </a:r>
          </a:p>
          <a:p>
            <a:r>
              <a:rPr lang="en-US" sz="4000" dirty="0" smtClean="0"/>
              <a:t>Students leave school and form </a:t>
            </a:r>
            <a:r>
              <a:rPr lang="en-US" sz="4000" b="1" dirty="0" smtClean="0">
                <a:solidFill>
                  <a:srgbClr val="FF0000"/>
                </a:solidFill>
              </a:rPr>
              <a:t>Red Guard</a:t>
            </a:r>
          </a:p>
          <a:p>
            <a:pPr lvl="1"/>
            <a:r>
              <a:rPr lang="en-US" sz="2800" b="1" dirty="0" smtClean="0"/>
              <a:t>Young civilians fighting against democratic society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799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Revolution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8352616" cy="5473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Mao seeks to reassert his dominance by eliminating opposition</a:t>
            </a:r>
          </a:p>
          <a:p>
            <a:r>
              <a:rPr lang="en-US" sz="4000" dirty="0" smtClean="0"/>
              <a:t>Claims more books read, the more unintelligent you are and </a:t>
            </a:r>
            <a:r>
              <a:rPr lang="en-US" sz="4000" b="1" dirty="0" smtClean="0">
                <a:solidFill>
                  <a:srgbClr val="FF0000"/>
                </a:solidFill>
              </a:rPr>
              <a:t>seeks to re-educate youth </a:t>
            </a:r>
          </a:p>
          <a:p>
            <a:r>
              <a:rPr lang="en-US" sz="3600" dirty="0" smtClean="0"/>
              <a:t>Teens sent to farmland to be “re-educated” by peasants/ farmers </a:t>
            </a:r>
          </a:p>
          <a:p>
            <a:pPr lvl="1"/>
            <a:r>
              <a:rPr lang="en-US" sz="3200" dirty="0" smtClean="0"/>
              <a:t>130 million stopped attending school </a:t>
            </a:r>
          </a:p>
          <a:p>
            <a:pPr lvl="1"/>
            <a:r>
              <a:rPr lang="en-US" sz="3200" dirty="0" smtClean="0"/>
              <a:t>Economy collapsed </a:t>
            </a:r>
          </a:p>
        </p:txBody>
      </p:sp>
      <p:pic>
        <p:nvPicPr>
          <p:cNvPr id="8194" name="Picture 2" descr="Image result for cultural revolution teen re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41" y="3752771"/>
            <a:ext cx="4596459" cy="29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Revolution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11349816" cy="5473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Denounces</a:t>
            </a:r>
            <a:r>
              <a:rPr lang="en-US" sz="4000" b="1" dirty="0" smtClean="0">
                <a:solidFill>
                  <a:srgbClr val="FF0000"/>
                </a:solidFill>
              </a:rPr>
              <a:t> the 4 olds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Ideas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Customs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Habits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Culture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age result for cultur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87575"/>
            <a:ext cx="5194300" cy="29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ultural revolution de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42" y="2819400"/>
            <a:ext cx="397636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Revolution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11349816" cy="57658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Values of proletarian society (class of wage-earners)</a:t>
            </a:r>
          </a:p>
          <a:p>
            <a:pPr lvl="1"/>
            <a:r>
              <a:rPr lang="en-US" sz="3600" dirty="0" smtClean="0"/>
              <a:t>Religion was attacked as one of the “four olds”</a:t>
            </a:r>
          </a:p>
          <a:p>
            <a:pPr lvl="1"/>
            <a:r>
              <a:rPr lang="en-US" sz="3600" dirty="0" smtClean="0"/>
              <a:t>Replace religion with loyalty to party (Maoism) </a:t>
            </a:r>
          </a:p>
          <a:p>
            <a:pPr lvl="1"/>
            <a:r>
              <a:rPr lang="en-US" sz="3600" dirty="0" smtClean="0"/>
              <a:t>Doctors targeted for bourgeois lifestyle, damaging healthcare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IMPACT: Thousands of years of Chinese culture/history lost</a:t>
            </a:r>
          </a:p>
          <a:p>
            <a:pPr lvl="1"/>
            <a:r>
              <a:rPr lang="en-US" sz="3600" dirty="0" smtClean="0"/>
              <a:t>Books burned because deemed politically incorrect </a:t>
            </a:r>
          </a:p>
          <a:p>
            <a:pPr lvl="1"/>
            <a:r>
              <a:rPr lang="en-US" sz="3600" dirty="0" smtClean="0"/>
              <a:t>Only literature, art and media that promoted Chinese themes= allowed </a:t>
            </a:r>
          </a:p>
          <a:p>
            <a:pPr lvl="2"/>
            <a:r>
              <a:rPr lang="en-US" sz="3200" dirty="0" smtClean="0"/>
              <a:t>Artists resisted= sent to labor camps for “reeducation” </a:t>
            </a:r>
          </a:p>
          <a:p>
            <a:pPr lvl="1"/>
            <a:r>
              <a:rPr lang="en-US" sz="3600" dirty="0" smtClean="0"/>
              <a:t>People too afraid to resist destruction of traditional culture</a:t>
            </a:r>
          </a:p>
        </p:txBody>
      </p:sp>
    </p:spTree>
    <p:extLst>
      <p:ext uri="{BB962C8B-B14F-4D97-AF65-F5344CB8AC3E}">
        <p14:creationId xmlns:p14="http://schemas.microsoft.com/office/powerpoint/2010/main" val="15533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540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ultural revolution de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793875"/>
            <a:ext cx="5290292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413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ltural revolution de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257300"/>
            <a:ext cx="5105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2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3212"/>
            <a:ext cx="6537325" cy="45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903537"/>
            <a:ext cx="5715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2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676400" y="7938"/>
            <a:ext cx="8915400" cy="9064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May 10, 2018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2578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0BC5E"/>
                </a:solidFill>
              </a:rPr>
              <a:t>Turn In</a:t>
            </a:r>
            <a:r>
              <a:rPr lang="en-US" altLang="en-US" sz="3200" b="1" dirty="0" smtClean="0">
                <a:solidFill>
                  <a:srgbClr val="00BC5E"/>
                </a:solidFill>
              </a:rPr>
              <a:t>: 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A62BB3"/>
                </a:solidFill>
              </a:rPr>
              <a:t>Take Out</a:t>
            </a:r>
            <a:r>
              <a:rPr lang="en-US" altLang="en-US" sz="3200" b="1" dirty="0" smtClean="0">
                <a:solidFill>
                  <a:srgbClr val="A62BB3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A62BB3"/>
                </a:solidFill>
              </a:rPr>
              <a:t>China notes and something to write with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466D2"/>
                </a:solidFill>
              </a:rPr>
              <a:t>Agenda</a:t>
            </a:r>
            <a:r>
              <a:rPr lang="en-US" altLang="en-US" sz="3200" b="1" dirty="0" smtClean="0">
                <a:solidFill>
                  <a:srgbClr val="0466D2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466D2"/>
                </a:solidFill>
              </a:rPr>
              <a:t>The Rule of Mao</a:t>
            </a:r>
          </a:p>
          <a:p>
            <a:pPr marL="0" indent="0">
              <a:buNone/>
            </a:pPr>
            <a:endParaRPr lang="en-US" altLang="en-US" sz="11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0"/>
            <a:ext cx="5791200" cy="58674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7030A0"/>
                </a:solidFill>
              </a:rPr>
              <a:t>Learning Targets (I can…)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Explain Mao </a:t>
            </a:r>
            <a:r>
              <a:rPr lang="en-US" b="1" dirty="0" err="1" smtClean="0">
                <a:solidFill>
                  <a:srgbClr val="7030A0"/>
                </a:solidFill>
              </a:rPr>
              <a:t>Tse</a:t>
            </a:r>
            <a:r>
              <a:rPr lang="en-US" b="1" dirty="0" smtClean="0">
                <a:solidFill>
                  <a:srgbClr val="7030A0"/>
                </a:solidFill>
              </a:rPr>
              <a:t> Tung’s rise to power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Describe the different phases of Mao’s rule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en-US" sz="1050" b="1" u="sng" dirty="0">
              <a:solidFill>
                <a:srgbClr val="002F8E"/>
              </a:solidFill>
            </a:endParaRPr>
          </a:p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Homework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5/11: </a:t>
            </a:r>
            <a:r>
              <a:rPr lang="en-US" b="1" dirty="0" smtClean="0">
                <a:sym typeface="Wingdings" pitchFamily="2" charset="2"/>
              </a:rPr>
              <a:t>Final Draft of Paper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4837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Revolution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7108016" cy="576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 1968 Mao admits the experiment needs to stop</a:t>
            </a:r>
          </a:p>
          <a:p>
            <a:r>
              <a:rPr lang="en-US" sz="3600" dirty="0" smtClean="0"/>
              <a:t>Orders army to put down Red Guard and Mao attempts to stabilize country</a:t>
            </a:r>
          </a:p>
          <a:p>
            <a:pPr lvl="1"/>
            <a:r>
              <a:rPr lang="en-US" sz="3200" dirty="0" smtClean="0"/>
              <a:t>Much of the Red Guard is moved to countryside</a:t>
            </a:r>
            <a:r>
              <a:rPr lang="en-US" sz="2800" dirty="0" smtClean="0"/>
              <a:t> </a:t>
            </a:r>
            <a:r>
              <a:rPr lang="en-US" sz="3200" dirty="0" smtClean="0"/>
              <a:t>to decrease disruption</a:t>
            </a:r>
          </a:p>
          <a:p>
            <a:pPr lvl="1"/>
            <a:r>
              <a:rPr lang="en-US" sz="3200" dirty="0" smtClean="0"/>
              <a:t>Much of the cultural revolution ideals continue as Mao continues to put down opposition.</a:t>
            </a:r>
            <a:endParaRPr lang="en-US" sz="3600" dirty="0" smtClean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15900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5" y="292100"/>
            <a:ext cx="11101424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766048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1970s: </a:t>
            </a:r>
            <a:r>
              <a:rPr lang="en-US" dirty="0" smtClean="0">
                <a:solidFill>
                  <a:srgbClr val="FF0000"/>
                </a:solidFill>
              </a:rPr>
              <a:t>Chinese people don’t want any more</a:t>
            </a:r>
            <a:r>
              <a:rPr lang="en-US" b="1" dirty="0" smtClean="0">
                <a:solidFill>
                  <a:srgbClr val="FF0000"/>
                </a:solidFill>
              </a:rPr>
              <a:t> experiments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339056"/>
            <a:ext cx="89344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 Live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Bring on Friday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Final draft of paper</a:t>
            </a:r>
          </a:p>
          <a:p>
            <a:r>
              <a:rPr lang="en-US" sz="4800" b="1" dirty="0" smtClean="0"/>
              <a:t>Peer edited outline</a:t>
            </a:r>
          </a:p>
          <a:p>
            <a:r>
              <a:rPr lang="en-US" sz="4800" b="1" dirty="0" smtClean="0"/>
              <a:t>Peer edited 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draft</a:t>
            </a:r>
          </a:p>
          <a:p>
            <a:r>
              <a:rPr lang="en-US" sz="4800" b="1" dirty="0" smtClean="0"/>
              <a:t>Peer edited 2</a:t>
            </a:r>
            <a:r>
              <a:rPr lang="en-US" sz="4800" b="1" baseline="30000" dirty="0" smtClean="0"/>
              <a:t>nd</a:t>
            </a:r>
            <a:r>
              <a:rPr lang="en-US" sz="4800" b="1" dirty="0" smtClean="0"/>
              <a:t> draft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495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169026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War 2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1350818"/>
            <a:ext cx="6591993" cy="5105400"/>
          </a:xfrm>
        </p:spPr>
        <p:txBody>
          <a:bodyPr>
            <a:normAutofit/>
          </a:bodyPr>
          <a:lstStyle/>
          <a:p>
            <a:r>
              <a:rPr lang="en-US" sz="3600" dirty="0"/>
              <a:t>World War 2 destroyed China</a:t>
            </a:r>
          </a:p>
          <a:p>
            <a:r>
              <a:rPr lang="en-US" sz="3600" dirty="0"/>
              <a:t>22 million dead</a:t>
            </a:r>
          </a:p>
          <a:p>
            <a:r>
              <a:rPr lang="en-US" sz="3600" dirty="0" smtClean="0"/>
              <a:t>Mao and the Communists establish a stronghold in North China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Mao and the Communists gain favor with the peasants </a:t>
            </a:r>
            <a:r>
              <a:rPr lang="en-US" sz="3600" b="1" dirty="0" smtClean="0"/>
              <a:t>by providing food and defending them against the Japanese </a:t>
            </a:r>
            <a:endParaRPr lang="en-US" sz="3600" b="1" dirty="0"/>
          </a:p>
        </p:txBody>
      </p:sp>
      <p:pic>
        <p:nvPicPr>
          <p:cNvPr id="156674" name="Picture 2" descr="http://empirestudies.com/wp-content/uploads/2011/09/430px-United_China_Relief_Pro_China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764" y="169026"/>
            <a:ext cx="455295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2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War 2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003300"/>
            <a:ext cx="6320213" cy="5257800"/>
          </a:xfrm>
        </p:spPr>
        <p:txBody>
          <a:bodyPr>
            <a:normAutofit/>
          </a:bodyPr>
          <a:lstStyle/>
          <a:p>
            <a:r>
              <a:rPr lang="en-US" sz="3600" dirty="0"/>
              <a:t>Meanwhile…</a:t>
            </a:r>
          </a:p>
          <a:p>
            <a:r>
              <a:rPr lang="en-US" sz="3200" dirty="0" smtClean="0"/>
              <a:t>Chiang Kai-shek and the Nationalists controlled Southern China</a:t>
            </a:r>
          </a:p>
          <a:p>
            <a:r>
              <a:rPr lang="en-US" sz="3200" dirty="0" smtClean="0"/>
              <a:t>The US Government decides to support the Nationalists, sends $1.5 billion dollars to the Nationalists</a:t>
            </a:r>
          </a:p>
          <a:p>
            <a:r>
              <a:rPr lang="en-US" sz="3200" dirty="0" smtClean="0"/>
              <a:t>The Nationalists decide to spend the money on themselves instead… </a:t>
            </a:r>
            <a:endParaRPr lang="en-US" sz="3200" dirty="0"/>
          </a:p>
        </p:txBody>
      </p:sp>
      <p:pic>
        <p:nvPicPr>
          <p:cNvPr id="156674" name="Picture 2" descr="http://empirestudies.com/wp-content/uploads/2011/09/430px-United_China_Relief_Pro_China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571" y="177339"/>
            <a:ext cx="455295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0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War Resumes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003300"/>
            <a:ext cx="11120813" cy="54737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Nationalists still receiving support from U.S. </a:t>
            </a:r>
            <a:r>
              <a:rPr lang="en-US" dirty="0" smtClean="0"/>
              <a:t>(because we hate communism)</a:t>
            </a:r>
          </a:p>
          <a:p>
            <a:pPr lvl="1"/>
            <a:r>
              <a:rPr lang="en-US" sz="2800" b="1" dirty="0" smtClean="0"/>
              <a:t>China’s failing economy causes thousands to desert to the Communist side</a:t>
            </a:r>
          </a:p>
          <a:p>
            <a:r>
              <a:rPr lang="en-US" sz="3200" b="1" dirty="0" smtClean="0"/>
              <a:t>October 1949: </a:t>
            </a:r>
            <a:r>
              <a:rPr lang="en-US" sz="3200" b="1" dirty="0" smtClean="0">
                <a:solidFill>
                  <a:srgbClr val="FF0000"/>
                </a:solidFill>
              </a:rPr>
              <a:t>Mao wins and declares the People’s Republic of China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Nationalists flee to Taiwan and set up government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Both countries still claim to be the rightful government of all China</a:t>
            </a:r>
          </a:p>
          <a:p>
            <a:pPr lvl="1"/>
            <a:r>
              <a:rPr lang="en-US" sz="2800" dirty="0" smtClean="0"/>
              <a:t>Though communists not officially recognized at first, most countries today will not recognize Taiwan as an independent country due to the economic power of China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2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expands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003300"/>
            <a:ext cx="11120813" cy="54737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Troops expand into southern Mongolia and Tibet</a:t>
            </a:r>
          </a:p>
          <a:p>
            <a:r>
              <a:rPr lang="en-US" sz="3600" dirty="0" smtClean="0"/>
              <a:t>Tibetans flee to India creating tension between India and China</a:t>
            </a:r>
          </a:p>
          <a:p>
            <a:pPr lvl="1"/>
            <a:r>
              <a:rPr lang="en-US" sz="3200" dirty="0" smtClean="0"/>
              <a:t>Originally promised autonomy but as control tightens, Dalai Lama will flee Tibet, never to return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62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Mao’s First 5 Year Plan (‘53-’57)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003300"/>
            <a:ext cx="11120813" cy="54737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Transition to Socialism</a:t>
            </a:r>
          </a:p>
          <a:p>
            <a:r>
              <a:rPr lang="en-US" sz="3600" dirty="0" smtClean="0"/>
              <a:t>Soviet influence (gave technical and monetary aid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Kills landlords and divides land among peasants</a:t>
            </a:r>
          </a:p>
          <a:p>
            <a:pPr lvl="1"/>
            <a:r>
              <a:rPr lang="en-US" sz="3200" dirty="0" smtClean="0"/>
              <a:t>Farms then </a:t>
            </a:r>
            <a:r>
              <a:rPr lang="en-US" sz="3200" dirty="0" smtClean="0">
                <a:solidFill>
                  <a:srgbClr val="FF0000"/>
                </a:solidFill>
              </a:rPr>
              <a:t>collectivized – </a:t>
            </a:r>
            <a:r>
              <a:rPr lang="en-US" sz="3200" dirty="0" smtClean="0"/>
              <a:t>made into </a:t>
            </a:r>
            <a:r>
              <a:rPr lang="en-US" sz="3200" dirty="0" smtClean="0">
                <a:solidFill>
                  <a:srgbClr val="FF0000"/>
                </a:solidFill>
              </a:rPr>
              <a:t>government owned farms run by hundreds of families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Focus on expanding industry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ao's 5 year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3760098"/>
            <a:ext cx="5273675" cy="29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Mao’s First 5 Year Plan (‘53-’57)</a:t>
            </a:r>
            <a:endParaRPr lang="en-US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87" y="1003300"/>
            <a:ext cx="11120813" cy="54737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Success: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Agriculture thrived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Impressive industrial growth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mao's 5 year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794000"/>
            <a:ext cx="5888653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727</Words>
  <Application>Microsoft Office PowerPoint</Application>
  <PresentationFormat>Widescreen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Warm Up 5/10 (#2)</vt:lpstr>
      <vt:lpstr>May 10, 2018</vt:lpstr>
      <vt:lpstr>To Bring on Friday</vt:lpstr>
      <vt:lpstr>World War 2</vt:lpstr>
      <vt:lpstr>World War 2</vt:lpstr>
      <vt:lpstr>Civil War Resumes</vt:lpstr>
      <vt:lpstr>China expands</vt:lpstr>
      <vt:lpstr>Mao’s First 5 Year Plan (‘53-’57)</vt:lpstr>
      <vt:lpstr>Mao’s First 5 Year Plan (‘53-’57)</vt:lpstr>
      <vt:lpstr>The Great Leap Forward</vt:lpstr>
      <vt:lpstr>The Great Leap Forward</vt:lpstr>
      <vt:lpstr>The Great Leap Forward</vt:lpstr>
      <vt:lpstr>Political Shifts</vt:lpstr>
      <vt:lpstr>Cultural Revolution</vt:lpstr>
      <vt:lpstr>Cultural Revolution</vt:lpstr>
      <vt:lpstr>Cultural Revolution</vt:lpstr>
      <vt:lpstr>PowerPoint Presentation</vt:lpstr>
      <vt:lpstr>PowerPoint Presentation</vt:lpstr>
      <vt:lpstr>PowerPoint Presentation</vt:lpstr>
      <vt:lpstr>Cultural Revolution</vt:lpstr>
      <vt:lpstr>PowerPoint Presentation</vt:lpstr>
      <vt:lpstr>1970s: Chinese people don’t want any more experiments. </vt:lpstr>
      <vt:lpstr>To Live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5/10 (#2)</dc:title>
  <dc:creator>Santos, Megan    SHS - Staff</dc:creator>
  <cp:lastModifiedBy>Santos, Megan    SHS - Staff</cp:lastModifiedBy>
  <cp:revision>20</cp:revision>
  <cp:lastPrinted>2018-05-10T16:36:26Z</cp:lastPrinted>
  <dcterms:created xsi:type="dcterms:W3CDTF">2018-05-10T15:05:29Z</dcterms:created>
  <dcterms:modified xsi:type="dcterms:W3CDTF">2018-05-10T17:04:11Z</dcterms:modified>
</cp:coreProperties>
</file>