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75" r:id="rId4"/>
    <p:sldId id="276" r:id="rId5"/>
    <p:sldId id="277" r:id="rId6"/>
    <p:sldId id="278" r:id="rId7"/>
    <p:sldId id="260" r:id="rId8"/>
    <p:sldId id="259" r:id="rId9"/>
    <p:sldId id="279" r:id="rId10"/>
    <p:sldId id="262" r:id="rId11"/>
    <p:sldId id="281" r:id="rId12"/>
    <p:sldId id="261" r:id="rId13"/>
    <p:sldId id="280" r:id="rId14"/>
    <p:sldId id="263" r:id="rId15"/>
    <p:sldId id="264" r:id="rId16"/>
    <p:sldId id="265" r:id="rId17"/>
    <p:sldId id="282" r:id="rId18"/>
    <p:sldId id="283" r:id="rId19"/>
    <p:sldId id="284" r:id="rId20"/>
    <p:sldId id="266" r:id="rId21"/>
    <p:sldId id="267" r:id="rId22"/>
    <p:sldId id="268" r:id="rId23"/>
    <p:sldId id="288" r:id="rId24"/>
    <p:sldId id="269" r:id="rId25"/>
    <p:sldId id="270" r:id="rId26"/>
    <p:sldId id="285" r:id="rId27"/>
    <p:sldId id="286" r:id="rId28"/>
    <p:sldId id="271" r:id="rId29"/>
    <p:sldId id="272" r:id="rId30"/>
    <p:sldId id="273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4FF9-FFE5-4EAB-872A-B1A85640D6C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616E-AF31-4429-B17F-5BB4BAB03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3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7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F0E7-C5EF-4927-966C-23E840AA22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8AA6-CF17-4ABF-99C5-49ADB57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106532"/>
            <a:ext cx="8131629" cy="75460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5/21 (#4)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0" y="861134"/>
            <a:ext cx="8868792" cy="5173906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What was the purpose of the WPA?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336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2" y="165431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Iran-Hostage Crisis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2622" y="909145"/>
            <a:ext cx="6287157" cy="553895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Shah of Iran forced from throne by revolutionary army under </a:t>
            </a:r>
            <a:r>
              <a:rPr lang="en-US" sz="4400" b="1" dirty="0" smtClean="0"/>
              <a:t>Ayatollah Khomeini</a:t>
            </a:r>
          </a:p>
          <a:p>
            <a:r>
              <a:rPr lang="en-US" sz="4400" dirty="0" smtClean="0"/>
              <a:t>Carter allows exiles Shah to enter U.S. for medical treatment</a:t>
            </a:r>
          </a:p>
        </p:txBody>
      </p:sp>
      <p:pic>
        <p:nvPicPr>
          <p:cNvPr id="6146" name="Picture 2" descr="Image result for ayatollah khome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12" y="165431"/>
            <a:ext cx="2182234" cy="32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e Shah of Iran Reza Pahlavi and his wife, Empress Farah Dib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72" y="4414345"/>
            <a:ext cx="2956274" cy="21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2" y="165431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Iran-Hostage Crisis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2622" y="956441"/>
            <a:ext cx="8904233" cy="553895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Militant students storm Tehran embassy and take 66 hostages</a:t>
            </a:r>
          </a:p>
          <a:p>
            <a:pPr lvl="1"/>
            <a:r>
              <a:rPr lang="en-US" sz="4000" dirty="0" smtClean="0"/>
              <a:t>Carter tries and fails at diplomatic and military attempts to rescue hostages</a:t>
            </a:r>
          </a:p>
          <a:p>
            <a:pPr lvl="1"/>
            <a:r>
              <a:rPr lang="en-US" sz="4000" dirty="0" smtClean="0"/>
              <a:t>Not resolved until 1981</a:t>
            </a:r>
          </a:p>
          <a:p>
            <a:r>
              <a:rPr lang="en-US" sz="4400" b="1" dirty="0" smtClean="0"/>
              <a:t>Made Carter look weak</a:t>
            </a:r>
            <a:endParaRPr lang="en-US" sz="5400" b="1" dirty="0"/>
          </a:p>
        </p:txBody>
      </p:sp>
      <p:pic>
        <p:nvPicPr>
          <p:cNvPr id="7170" name="Picture 2" descr="Image result for iran hostage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4" y="956441"/>
            <a:ext cx="7181395" cy="55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62" y="114115"/>
            <a:ext cx="7886700" cy="49548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America’s energy Crisis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104524"/>
            <a:ext cx="8495608" cy="507244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OPEC</a:t>
            </a:r>
          </a:p>
          <a:p>
            <a:pPr lvl="1"/>
            <a:r>
              <a:rPr lang="en-US" sz="3600" dirty="0" smtClean="0"/>
              <a:t>Countries that depend on oil for income</a:t>
            </a:r>
          </a:p>
          <a:p>
            <a:pPr lvl="1"/>
            <a:r>
              <a:rPr lang="en-US" sz="3600" dirty="0" smtClean="0"/>
              <a:t>Oil prices increase dramatically by ‘76</a:t>
            </a:r>
          </a:p>
          <a:p>
            <a:r>
              <a:rPr lang="en-US" sz="4000" b="1" dirty="0" smtClean="0"/>
              <a:t>Carter’s response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National Energy Act</a:t>
            </a:r>
          </a:p>
          <a:p>
            <a:pPr lvl="2"/>
            <a:r>
              <a:rPr lang="en-US" sz="3600" dirty="0" smtClean="0"/>
              <a:t>Tax credits for energy conservation (insulation, alternative energy, </a:t>
            </a:r>
            <a:r>
              <a:rPr lang="en-US" sz="3600" dirty="0" err="1" smtClean="0"/>
              <a:t>etc</a:t>
            </a:r>
            <a:r>
              <a:rPr lang="en-US" sz="3600" dirty="0" smtClean="0"/>
              <a:t>)</a:t>
            </a:r>
          </a:p>
          <a:p>
            <a:pPr lvl="1"/>
            <a:r>
              <a:rPr lang="en-US" sz="4000" b="1" dirty="0" smtClean="0"/>
              <a:t>U.S. still dependent on oil</a:t>
            </a:r>
            <a:r>
              <a:rPr lang="en-US" sz="4000" dirty="0" smtClean="0"/>
              <a:t>, energy crisis worsens in ‘79</a:t>
            </a:r>
            <a:endParaRPr lang="en-US" sz="4000" dirty="0"/>
          </a:p>
        </p:txBody>
      </p:sp>
      <p:pic>
        <p:nvPicPr>
          <p:cNvPr id="4098" name="Picture 2" descr="http://petrobazaar.com/images/pb%20opec%20countries%20fla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2" y="1246118"/>
            <a:ext cx="8532574" cy="47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nergy crisis 197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4" y="147294"/>
            <a:ext cx="8463324" cy="27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nergy crisis 197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4" y="3102349"/>
            <a:ext cx="4412704" cy="35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nergy crisis 197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81" y="3035593"/>
            <a:ext cx="4613649" cy="31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9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85" y="144410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Environmentalism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145628"/>
            <a:ext cx="8495608" cy="50313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Environmental Protection Agency (EPA) </a:t>
            </a:r>
            <a:r>
              <a:rPr lang="en-US" sz="4400" dirty="0" smtClean="0"/>
              <a:t>created 1970</a:t>
            </a:r>
          </a:p>
          <a:p>
            <a:pPr lvl="1"/>
            <a:r>
              <a:rPr lang="en-US" sz="4000" b="1" dirty="0" smtClean="0"/>
              <a:t>Clean Air Act</a:t>
            </a:r>
          </a:p>
          <a:p>
            <a:pPr lvl="1"/>
            <a:r>
              <a:rPr lang="en-US" sz="4000" b="1" dirty="0" smtClean="0"/>
              <a:t>Clean Water Act</a:t>
            </a:r>
          </a:p>
          <a:p>
            <a:pPr lvl="1"/>
            <a:r>
              <a:rPr lang="en-US" sz="4000" b="1" dirty="0" smtClean="0"/>
              <a:t>Safe Drinking Water Act</a:t>
            </a:r>
          </a:p>
          <a:p>
            <a:r>
              <a:rPr lang="en-US" sz="4400" dirty="0" smtClean="0"/>
              <a:t>Three Mile Island</a:t>
            </a:r>
          </a:p>
          <a:p>
            <a:pPr lvl="1"/>
            <a:r>
              <a:rPr lang="en-US" sz="5000" b="1" dirty="0" smtClean="0"/>
              <a:t>No new plants since 1979</a:t>
            </a:r>
            <a:endParaRPr lang="en-US" sz="5000" b="1" dirty="0"/>
          </a:p>
        </p:txBody>
      </p:sp>
      <p:pic>
        <p:nvPicPr>
          <p:cNvPr id="5122" name="Picture 2" descr="Image result for cuyahoga river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5" y="1678373"/>
            <a:ext cx="8142111" cy="45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ove canal dis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6" y="1061133"/>
            <a:ext cx="4595101" cy="45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ove canal dis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34" y="2500786"/>
            <a:ext cx="4509139" cy="35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hree mile island accid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60" y="91026"/>
            <a:ext cx="5583142" cy="35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26" y="165431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Feminism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2269" y="856021"/>
            <a:ext cx="8926628" cy="47554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Women fight for workplace equality and child care</a:t>
            </a:r>
          </a:p>
          <a:p>
            <a:r>
              <a:rPr lang="en-US" sz="3600" b="1" dirty="0" smtClean="0"/>
              <a:t>Make gains military service and traditionally male dominated fields</a:t>
            </a:r>
          </a:p>
          <a:p>
            <a:r>
              <a:rPr lang="en-US" sz="3600" b="1" dirty="0" smtClean="0"/>
              <a:t>Roe v. Wade – 1973</a:t>
            </a:r>
          </a:p>
          <a:p>
            <a:r>
              <a:rPr lang="en-US" sz="3600" b="1" dirty="0" smtClean="0"/>
              <a:t>Equal Rights Amendment - 1972</a:t>
            </a:r>
          </a:p>
        </p:txBody>
      </p:sp>
      <p:pic>
        <p:nvPicPr>
          <p:cNvPr id="8194" name="Picture 2" descr="Image result for what year was the era introdu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6" y="4317069"/>
            <a:ext cx="3785695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oe v w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60" y="4317069"/>
            <a:ext cx="3445466" cy="23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Advances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421476"/>
            <a:ext cx="8495608" cy="47554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PCs </a:t>
            </a:r>
          </a:p>
          <a:p>
            <a:r>
              <a:rPr lang="en-US" sz="4400" b="1" dirty="0" smtClean="0"/>
              <a:t>Video games</a:t>
            </a:r>
            <a:endParaRPr lang="en-US" sz="5400" b="1" dirty="0"/>
          </a:p>
        </p:txBody>
      </p:sp>
      <p:pic>
        <p:nvPicPr>
          <p:cNvPr id="9218" name="Picture 2" descr="Image result for first apple computer 1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173271"/>
            <a:ext cx="5238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ong 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282926"/>
            <a:ext cx="3471758" cy="29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85" y="196961"/>
            <a:ext cx="7886700" cy="88151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Great-Awakening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1649"/>
            <a:ext cx="5791200" cy="4981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Focus on self-improvement </a:t>
            </a:r>
          </a:p>
          <a:p>
            <a:pPr lvl="1"/>
            <a:r>
              <a:rPr lang="en-US" sz="2800" i="1" dirty="0" smtClean="0"/>
              <a:t>“remaking, remolding, elevating and polishing one’s very self”</a:t>
            </a:r>
          </a:p>
          <a:p>
            <a:r>
              <a:rPr lang="en-US" sz="3200" dirty="0" smtClean="0"/>
              <a:t>Increase in new religious groups</a:t>
            </a:r>
          </a:p>
          <a:p>
            <a:r>
              <a:rPr lang="en-US" sz="3200" dirty="0" smtClean="0"/>
              <a:t>Yoga gains popularity </a:t>
            </a:r>
          </a:p>
          <a:p>
            <a:r>
              <a:rPr lang="en-US" sz="3200" dirty="0" smtClean="0"/>
              <a:t>Exercise and jogging </a:t>
            </a:r>
          </a:p>
          <a:p>
            <a:r>
              <a:rPr lang="en-US" sz="3200" dirty="0" smtClean="0"/>
              <a:t>Acupuncture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667000" cy="21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3352800" cy="25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06067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4" y="260023"/>
            <a:ext cx="7886700" cy="69641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Identity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5" y="1219200"/>
            <a:ext cx="8425405" cy="2362200"/>
          </a:xfrm>
        </p:spPr>
        <p:txBody>
          <a:bodyPr/>
          <a:lstStyle/>
          <a:p>
            <a:r>
              <a:rPr lang="en-US" dirty="0" smtClean="0"/>
              <a:t>Exploring one’s cultural identity </a:t>
            </a:r>
          </a:p>
          <a:p>
            <a:r>
              <a:rPr lang="en-US" dirty="0" smtClean="0"/>
              <a:t>Reclaim their ethnic background</a:t>
            </a:r>
          </a:p>
          <a:p>
            <a:r>
              <a:rPr lang="en-US" dirty="0" smtClean="0"/>
              <a:t>1974 – Office of Ethnic Affairs </a:t>
            </a:r>
          </a:p>
          <a:p>
            <a:r>
              <a:rPr lang="en-US" dirty="0" smtClean="0"/>
              <a:t>Sesame Street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696" y="76200"/>
            <a:ext cx="515493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Fads and Fashion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32004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Disco</a:t>
            </a:r>
          </a:p>
          <a:p>
            <a:r>
              <a:rPr lang="en-US" dirty="0" smtClean="0"/>
              <a:t>Dance clubs</a:t>
            </a:r>
          </a:p>
          <a:p>
            <a:r>
              <a:rPr lang="en-US" dirty="0" smtClean="0"/>
              <a:t>Pet rocks</a:t>
            </a:r>
          </a:p>
          <a:p>
            <a:r>
              <a:rPr lang="en-US" dirty="0" smtClean="0"/>
              <a:t>Platform shoes</a:t>
            </a:r>
          </a:p>
          <a:p>
            <a:r>
              <a:rPr lang="en-US" dirty="0" smtClean="0"/>
              <a:t>Bell-bottoms</a:t>
            </a:r>
          </a:p>
          <a:p>
            <a:r>
              <a:rPr lang="en-US" dirty="0" smtClean="0"/>
              <a:t>Mood rings</a:t>
            </a:r>
          </a:p>
          <a:p>
            <a:r>
              <a:rPr lang="en-US" dirty="0" smtClean="0"/>
              <a:t>8-track tape</a:t>
            </a:r>
          </a:p>
          <a:p>
            <a:r>
              <a:rPr lang="en-US" dirty="0" smtClean="0"/>
              <a:t>Lava lamps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60" y="4732479"/>
            <a:ext cx="23239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rlhistorypd6.wikispaces.com/file/view/Screen_shot_2011-05-11_at_12.30.58_PM.png/227899970/247x183/Screen_shot_2011-05-11_at_12.30.58_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18383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originals/7d/fc/2e/7dfc2ef453959cdff479ebff20addc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573894"/>
            <a:ext cx="79629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8961"/>
            <a:ext cx="1966913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1503906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95" y="1143000"/>
            <a:ext cx="2122518" cy="158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1" y="432875"/>
            <a:ext cx="1542164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21,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3714160" cy="5600700"/>
          </a:xfrm>
        </p:spPr>
        <p:txBody>
          <a:bodyPr>
            <a:norm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82294" indent="0">
              <a:buNone/>
              <a:defRPr/>
            </a:pP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Assemble Museum boards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6423" y="838201"/>
            <a:ext cx="5015502" cy="5889625"/>
          </a:xfrm>
        </p:spPr>
        <p:txBody>
          <a:bodyPr>
            <a:no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Showcase the major events of the ’70s/’80s 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5/22: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‘70s/’80s museum project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5/29: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70s/80s quiz (open note)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60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1980s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3" y="167059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of 1980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187670"/>
            <a:ext cx="8495608" cy="498929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Are you better off that you were 4 years ago?</a:t>
            </a:r>
          </a:p>
          <a:p>
            <a:endParaRPr lang="en-US" sz="5400" b="1" dirty="0"/>
          </a:p>
        </p:txBody>
      </p:sp>
      <p:pic>
        <p:nvPicPr>
          <p:cNvPr id="10242" name="Picture 2" descr="Image result for 1980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1" y="2538302"/>
            <a:ext cx="7487389" cy="40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16" y="217982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Reaganomics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7216" y="1126554"/>
            <a:ext cx="8495608" cy="5232205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New Federalism</a:t>
            </a:r>
          </a:p>
          <a:p>
            <a:pPr lvl="1"/>
            <a:r>
              <a:rPr lang="en-US" sz="4000" dirty="0" smtClean="0"/>
              <a:t>Handed special programs to             states with block grant funding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Supply side economics</a:t>
            </a:r>
          </a:p>
          <a:p>
            <a:pPr lvl="1"/>
            <a:r>
              <a:rPr lang="en-US" sz="4000" dirty="0" smtClean="0"/>
              <a:t>Increase supplies by cutting taxes</a:t>
            </a:r>
          </a:p>
          <a:p>
            <a:pPr lvl="1"/>
            <a:r>
              <a:rPr lang="en-US" sz="4000" b="1" dirty="0" smtClean="0"/>
              <a:t>Generally doesn’t work</a:t>
            </a:r>
          </a:p>
          <a:p>
            <a:r>
              <a:rPr lang="en-US" sz="4400" b="1" dirty="0" smtClean="0"/>
              <a:t>Deregulation</a:t>
            </a:r>
          </a:p>
          <a:p>
            <a:r>
              <a:rPr lang="en-US" sz="4400" b="1" dirty="0" smtClean="0"/>
              <a:t>Increased debt and deficit spending</a:t>
            </a:r>
          </a:p>
          <a:p>
            <a:r>
              <a:rPr lang="en-US" sz="4400" b="1" dirty="0" smtClean="0"/>
              <a:t>Leads to RECESSION</a:t>
            </a:r>
          </a:p>
          <a:p>
            <a:endParaRPr lang="en-US" sz="5400" b="1" dirty="0"/>
          </a:p>
        </p:txBody>
      </p:sp>
      <p:pic>
        <p:nvPicPr>
          <p:cNvPr id="11266" name="Picture 2" descr="Image result for reag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10" y="0"/>
            <a:ext cx="2059170" cy="25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16" y="217982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Reaganism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8604" y="1174874"/>
            <a:ext cx="8919594" cy="556395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Reagan would later raise taxes 11 times, effectively canceling half the original reduction</a:t>
            </a:r>
          </a:p>
          <a:p>
            <a:r>
              <a:rPr lang="en-US" sz="3200" dirty="0" smtClean="0"/>
              <a:t>Reagan also provided amnesty to illegal immigrants, was a skilled negotiator both in Congress and foreign policy, and was not afraid to make concessions when necessary to achieve a bigger goal</a:t>
            </a:r>
          </a:p>
          <a:p>
            <a:pPr lvl="1"/>
            <a:r>
              <a:rPr lang="en-US" sz="2800" b="1" dirty="0" smtClean="0"/>
              <a:t>Santos Soapbox: </a:t>
            </a:r>
            <a:r>
              <a:rPr lang="en-US" sz="2800" dirty="0" smtClean="0"/>
              <a:t>Currently held in almost worshipped esteem by modern republican politicians, though only in his 1981 form</a:t>
            </a:r>
          </a:p>
          <a:p>
            <a:r>
              <a:rPr lang="en-US" sz="3200" b="1" dirty="0" smtClean="0"/>
              <a:t>Reagan’s policies would begin a dangerous era of increased deficit spending and deregulation of Wall Street and the Federal Reserve </a:t>
            </a:r>
            <a:endParaRPr lang="en-US" b="1" dirty="0" smtClean="0"/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335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712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and Disease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421476"/>
            <a:ext cx="8495608" cy="4755487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HIV/Aids</a:t>
            </a:r>
          </a:p>
          <a:p>
            <a:r>
              <a:rPr lang="en-US" sz="4400" b="1" dirty="0" smtClean="0"/>
              <a:t>DARE</a:t>
            </a:r>
          </a:p>
          <a:p>
            <a:pPr lvl="1"/>
            <a:r>
              <a:rPr lang="en-US" sz="4000" dirty="0" smtClean="0"/>
              <a:t>Education; didn’t do much long term as crack use increased among urban youth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New Jersey v. T.L.O</a:t>
            </a:r>
          </a:p>
          <a:p>
            <a:pPr lvl="1"/>
            <a:r>
              <a:rPr lang="en-US" sz="4000" dirty="0" smtClean="0"/>
              <a:t>Legalized search of student property if reasonable suspicion exists</a:t>
            </a:r>
          </a:p>
          <a:p>
            <a:endParaRPr lang="en-US" sz="5400" b="1" dirty="0"/>
          </a:p>
        </p:txBody>
      </p:sp>
      <p:pic>
        <p:nvPicPr>
          <p:cNvPr id="12290" name="Picture 2" descr="Image result for aids epidem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64" y="258721"/>
            <a:ext cx="3621036" cy="23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5" y="273687"/>
            <a:ext cx="7886700" cy="4412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Iran-Contra Affair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072342"/>
            <a:ext cx="8495608" cy="51046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Communists expanding power in Nicaragua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Reagan begins funding Contras (rebel group) to oust Communists</a:t>
            </a:r>
          </a:p>
          <a:p>
            <a:pPr lvl="1"/>
            <a:r>
              <a:rPr lang="en-US" sz="3200" b="1" dirty="0" smtClean="0"/>
              <a:t>Congress bans further aid in ‘84 after discovering placement of land mines</a:t>
            </a:r>
          </a:p>
          <a:p>
            <a:pPr lvl="1"/>
            <a:r>
              <a:rPr lang="en-US" sz="3200" dirty="0" smtClean="0"/>
              <a:t>Also funded Salvadoran military in Civil War which had shaky human rights record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U.S. invades Grenada to overthrow communist leader </a:t>
            </a:r>
            <a:r>
              <a:rPr lang="en-US" sz="3600" dirty="0" smtClean="0"/>
              <a:t>in 1983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905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5" y="273687"/>
            <a:ext cx="7886700" cy="4412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Iran-Contra Affair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072342"/>
            <a:ext cx="8495608" cy="51046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Meanwhile in Lebanon…</a:t>
            </a:r>
          </a:p>
          <a:p>
            <a:pPr lvl="1"/>
            <a:r>
              <a:rPr lang="en-US" sz="3200" dirty="0" smtClean="0"/>
              <a:t>Reagan negotiates creation of UN peace keeping force to diffuse war between Israelis and </a:t>
            </a:r>
            <a:r>
              <a:rPr lang="en-US" sz="3200" dirty="0" smtClean="0">
                <a:solidFill>
                  <a:srgbClr val="FF0000"/>
                </a:solidFill>
              </a:rPr>
              <a:t>PLO (Palestine Liberation Organization)</a:t>
            </a:r>
          </a:p>
          <a:p>
            <a:pPr lvl="1"/>
            <a:r>
              <a:rPr lang="en-US" sz="3200" dirty="0" smtClean="0"/>
              <a:t>Muslims angry and bomb embassy</a:t>
            </a:r>
          </a:p>
          <a:p>
            <a:pPr lvl="1"/>
            <a:r>
              <a:rPr lang="en-US" sz="3200" dirty="0" smtClean="0"/>
              <a:t>Increased terror attacks against American in Middle East </a:t>
            </a:r>
          </a:p>
          <a:p>
            <a:endParaRPr lang="en-US" sz="3600" dirty="0" smtClean="0"/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596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5" y="273687"/>
            <a:ext cx="7886700" cy="4412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Iran-Contra Affair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072342"/>
            <a:ext cx="8495608" cy="56277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Lebanese magazine reveals secret sale of U.S. arms to Iran.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Arms sold to Iran to gain release of hostages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Americans shocked: Reagan had promised never to deal with terrorists</a:t>
            </a:r>
          </a:p>
          <a:p>
            <a:r>
              <a:rPr lang="en-US" sz="3200" b="1" dirty="0" smtClean="0"/>
              <a:t>Scandal grows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Monday from arms sales used to fund Contras in violation of 1984 law</a:t>
            </a:r>
          </a:p>
          <a:p>
            <a:r>
              <a:rPr lang="en-US" sz="3200" dirty="0" smtClean="0"/>
              <a:t>Reagan only briefly loses popularity</a:t>
            </a:r>
          </a:p>
          <a:p>
            <a:pPr lvl="1"/>
            <a:r>
              <a:rPr lang="en-US" sz="2800" dirty="0" smtClean="0"/>
              <a:t>Mostly criticized for not keeping closer watch and making sure laws were upheld</a:t>
            </a:r>
          </a:p>
          <a:p>
            <a:endParaRPr lang="en-US" sz="3600" dirty="0" smtClean="0"/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776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Wars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4690" y="1163782"/>
            <a:ext cx="8495608" cy="475548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Strategic Defense Initiative</a:t>
            </a:r>
          </a:p>
          <a:p>
            <a:pPr lvl="1"/>
            <a:r>
              <a:rPr lang="en-US" sz="3600" b="1" dirty="0" smtClean="0"/>
              <a:t>Reagan’s plan to create anti-missile defenses</a:t>
            </a:r>
          </a:p>
          <a:p>
            <a:pPr lvl="1"/>
            <a:r>
              <a:rPr lang="en-US" sz="3600" dirty="0" smtClean="0"/>
              <a:t>Criticized for viability and possible increased arms race</a:t>
            </a:r>
          </a:p>
          <a:p>
            <a:endParaRPr lang="en-US" sz="4800" b="1" dirty="0"/>
          </a:p>
        </p:txBody>
      </p:sp>
      <p:pic>
        <p:nvPicPr>
          <p:cNvPr id="1026" name="Picture 2" descr="Image result for strategic defense initi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02" y="3451818"/>
            <a:ext cx="4505498" cy="31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223811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 the Cold War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7941" y="914401"/>
            <a:ext cx="8877994" cy="47554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Meetings with Gorbachev</a:t>
            </a:r>
          </a:p>
          <a:p>
            <a:pPr lvl="1"/>
            <a:r>
              <a:rPr lang="en-US" sz="3200" dirty="0" smtClean="0"/>
              <a:t>Reagan attends multiple summits to negotiate better relations and nuclear limitations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INF Treaty</a:t>
            </a:r>
          </a:p>
          <a:p>
            <a:pPr lvl="1"/>
            <a:r>
              <a:rPr lang="en-US" sz="3200" dirty="0" smtClean="0"/>
              <a:t>Agreement between U.S. and USSR after multiple summits to destroy missiles with a specific range</a:t>
            </a:r>
          </a:p>
          <a:p>
            <a:endParaRPr lang="en-US" sz="5400" b="1" dirty="0"/>
          </a:p>
        </p:txBody>
      </p:sp>
      <p:pic>
        <p:nvPicPr>
          <p:cNvPr id="2050" name="Picture 2" descr="Image result for reagan and gorbachev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75" y="4098948"/>
            <a:ext cx="4012969" cy="26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106532"/>
            <a:ext cx="8131629" cy="75460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5/21 ()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0" y="861134"/>
            <a:ext cx="8868792" cy="5173906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1970s displays – left side of room (if facing back)</a:t>
            </a:r>
          </a:p>
          <a:p>
            <a:pPr lvl="1"/>
            <a:endParaRPr lang="en-US" sz="5400" b="1" dirty="0"/>
          </a:p>
          <a:p>
            <a:pPr lvl="1"/>
            <a:r>
              <a:rPr lang="en-US" sz="5400" b="1" dirty="0" smtClean="0"/>
              <a:t>1980s displays – right side of room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5005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8" y="207185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 the Cold War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421476"/>
            <a:ext cx="8495608" cy="47554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Berlin Wall opened in 1989 after Gorbachev announces end to interference in other communist countries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5400" b="1" dirty="0"/>
          </a:p>
        </p:txBody>
      </p:sp>
      <p:pic>
        <p:nvPicPr>
          <p:cNvPr id="3074" name="Picture 2" descr="Image result for fall of the berlin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96" y="2985360"/>
            <a:ext cx="5719157" cy="38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8" y="207185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 the Cold War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296786"/>
            <a:ext cx="8495608" cy="48801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Multiple East Europe dictators fall</a:t>
            </a:r>
          </a:p>
          <a:p>
            <a:r>
              <a:rPr lang="en-US" sz="4400" b="1" dirty="0" smtClean="0"/>
              <a:t>Communism endures in China after failed student protest (</a:t>
            </a:r>
            <a:r>
              <a:rPr lang="en-US" sz="4400" b="1" dirty="0" smtClean="0">
                <a:solidFill>
                  <a:srgbClr val="FF0000"/>
                </a:solidFill>
              </a:rPr>
              <a:t>Tiananmen Square)</a:t>
            </a:r>
          </a:p>
          <a:p>
            <a:endParaRPr lang="en-US" sz="5400" b="1" dirty="0"/>
          </a:p>
        </p:txBody>
      </p:sp>
      <p:pic>
        <p:nvPicPr>
          <p:cNvPr id="4098" name="Picture 2" descr="Image result for tiananmen square mass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1" y="3856948"/>
            <a:ext cx="3898669" cy="29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6" y="156897"/>
            <a:ext cx="7886700" cy="30483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to Look For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1656" y="796616"/>
            <a:ext cx="8816156" cy="5389312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8000" dirty="0" smtClean="0"/>
              <a:t>Jimmy Carter</a:t>
            </a:r>
          </a:p>
          <a:p>
            <a:r>
              <a:rPr lang="en-US" sz="8000" dirty="0" smtClean="0"/>
              <a:t>Energy Crisis</a:t>
            </a:r>
          </a:p>
          <a:p>
            <a:r>
              <a:rPr lang="en-US" sz="8000" dirty="0" smtClean="0"/>
              <a:t>Iran-Hostage Crisis</a:t>
            </a:r>
          </a:p>
          <a:p>
            <a:r>
              <a:rPr lang="en-US" sz="8000" dirty="0" smtClean="0"/>
              <a:t>Three Mile Island </a:t>
            </a:r>
          </a:p>
          <a:p>
            <a:r>
              <a:rPr lang="en-US" sz="8000" dirty="0" smtClean="0"/>
              <a:t>Environmentalism</a:t>
            </a:r>
          </a:p>
          <a:p>
            <a:r>
              <a:rPr lang="en-US" sz="8000" dirty="0" smtClean="0"/>
              <a:t>Feminism</a:t>
            </a:r>
          </a:p>
          <a:p>
            <a:r>
              <a:rPr lang="en-US" sz="8000" dirty="0" smtClean="0"/>
              <a:t>Reagan election</a:t>
            </a: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endParaRPr lang="en-US" sz="8000" dirty="0" smtClean="0"/>
          </a:p>
          <a:p>
            <a:endParaRPr lang="en-US" sz="8000" dirty="0"/>
          </a:p>
          <a:p>
            <a:endParaRPr lang="en-US" sz="8000" dirty="0" smtClean="0"/>
          </a:p>
          <a:p>
            <a:r>
              <a:rPr lang="en-US" sz="8000" dirty="0" smtClean="0"/>
              <a:t>Reagan’s economics</a:t>
            </a:r>
          </a:p>
          <a:p>
            <a:r>
              <a:rPr lang="en-US" sz="8000" dirty="0" smtClean="0"/>
              <a:t>Iran Contra Affair</a:t>
            </a:r>
          </a:p>
          <a:p>
            <a:r>
              <a:rPr lang="en-US" sz="8000" dirty="0" smtClean="0"/>
              <a:t>HIV/Aids Epidemic</a:t>
            </a:r>
          </a:p>
          <a:p>
            <a:r>
              <a:rPr lang="en-US" sz="8000" dirty="0" smtClean="0"/>
              <a:t>Star Wars/SDI</a:t>
            </a:r>
          </a:p>
          <a:p>
            <a:r>
              <a:rPr lang="en-US" sz="8000" dirty="0" smtClean="0"/>
              <a:t>Fall of Berlin Wall</a:t>
            </a:r>
          </a:p>
          <a:p>
            <a:r>
              <a:rPr lang="en-US" sz="8000" dirty="0" smtClean="0"/>
              <a:t>Tiananmen Square</a:t>
            </a:r>
          </a:p>
          <a:p>
            <a:r>
              <a:rPr lang="en-US" sz="8000" dirty="0" smtClean="0"/>
              <a:t>Persian Gulf War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30" y="4320988"/>
            <a:ext cx="8122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These should not be your only notes. </a:t>
            </a:r>
            <a:r>
              <a:rPr lang="en-US" sz="2400" dirty="0" smtClean="0"/>
              <a:t>Write down a couple highlights from each year. Just make sure to look for the above.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Get a general feel for the culture of each decade. Write down some highlights for technology and pop culture.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106532"/>
            <a:ext cx="8131629" cy="75460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5/23 (#5)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0" y="1285592"/>
            <a:ext cx="8868792" cy="4749448"/>
          </a:xfrm>
        </p:spPr>
        <p:txBody>
          <a:bodyPr>
            <a:normAutofit/>
          </a:bodyPr>
          <a:lstStyle/>
          <a:p>
            <a:pPr lvl="1"/>
            <a:r>
              <a:rPr lang="en-US" sz="7200" dirty="0" smtClean="0"/>
              <a:t>The decisions at Yalta were said to have led to what?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203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23,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3714160" cy="5600700"/>
          </a:xfrm>
        </p:spPr>
        <p:txBody>
          <a:bodyPr>
            <a:norm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82294" indent="0">
              <a:buNone/>
              <a:defRPr/>
            </a:pP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Debrief ‘70s/’80s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Pulling out main ideas</a:t>
            </a:r>
          </a:p>
          <a:p>
            <a:pPr marL="0" indent="0"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6423" y="838201"/>
            <a:ext cx="5015502" cy="5889625"/>
          </a:xfrm>
        </p:spPr>
        <p:txBody>
          <a:bodyPr>
            <a:no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Showcase the major events of the ’70s/’80s 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5/29: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70s/80s quiz (open note)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5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1970s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230656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Jimmy Carter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421476"/>
            <a:ext cx="8495608" cy="47554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Barely wins in ‘76</a:t>
            </a:r>
          </a:p>
        </p:txBody>
      </p:sp>
      <p:pic>
        <p:nvPicPr>
          <p:cNvPr id="1026" name="Picture 2" descr="Image result for jimmy c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54391"/>
            <a:ext cx="1877756" cy="23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ion 1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288331"/>
            <a:ext cx="8174096" cy="43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230656"/>
            <a:ext cx="7886700" cy="69059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Jimmy Carter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0945" y="1421476"/>
            <a:ext cx="8495608" cy="475548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Camp David Accords</a:t>
            </a:r>
          </a:p>
          <a:p>
            <a:pPr lvl="1"/>
            <a:r>
              <a:rPr lang="en-US" sz="3200" dirty="0" smtClean="0"/>
              <a:t>Returns Sinai Peninsula to Egypt</a:t>
            </a:r>
          </a:p>
          <a:p>
            <a:pPr lvl="1"/>
            <a:r>
              <a:rPr lang="en-US" sz="3200" dirty="0" smtClean="0"/>
              <a:t>Egypt recognizes Israel in diplomatic relations</a:t>
            </a:r>
            <a:endParaRPr lang="en-US" sz="3200" dirty="0"/>
          </a:p>
        </p:txBody>
      </p:sp>
      <p:pic>
        <p:nvPicPr>
          <p:cNvPr id="1026" name="Picture 2" descr="Image result for jimmy c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54391"/>
            <a:ext cx="1877756" cy="23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913</Words>
  <Application>Microsoft Office PowerPoint</Application>
  <PresentationFormat>On-screen Show (4:3)</PresentationFormat>
  <Paragraphs>180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Office Theme</vt:lpstr>
      <vt:lpstr>Warm Up 5/21 (#4)</vt:lpstr>
      <vt:lpstr>May 21, 2018</vt:lpstr>
      <vt:lpstr>Warm Up 5/21 ()</vt:lpstr>
      <vt:lpstr>Highlights to Look For</vt:lpstr>
      <vt:lpstr>Warm Up 5/23 (#5)</vt:lpstr>
      <vt:lpstr>May 23, 2018</vt:lpstr>
      <vt:lpstr>The 1970s</vt:lpstr>
      <vt:lpstr>Jimmy Carter</vt:lpstr>
      <vt:lpstr>Jimmy Carter</vt:lpstr>
      <vt:lpstr>Iran-Hostage Crisis</vt:lpstr>
      <vt:lpstr>Iran-Hostage Crisis</vt:lpstr>
      <vt:lpstr>America’s energy Crisis</vt:lpstr>
      <vt:lpstr>PowerPoint Presentation</vt:lpstr>
      <vt:lpstr>Environmentalism</vt:lpstr>
      <vt:lpstr>Feminism</vt:lpstr>
      <vt:lpstr>Tech Advances</vt:lpstr>
      <vt:lpstr>Third Great-Awakening</vt:lpstr>
      <vt:lpstr>Cultural Identity</vt:lpstr>
      <vt:lpstr>Fads and Fashion</vt:lpstr>
      <vt:lpstr>The 1980s</vt:lpstr>
      <vt:lpstr>Election of 1980</vt:lpstr>
      <vt:lpstr>Reaganomics</vt:lpstr>
      <vt:lpstr>Reaganism?</vt:lpstr>
      <vt:lpstr>Drugs and Disease</vt:lpstr>
      <vt:lpstr>Iran-Contra Affair</vt:lpstr>
      <vt:lpstr>Iran-Contra Affair</vt:lpstr>
      <vt:lpstr>Iran-Contra Affair</vt:lpstr>
      <vt:lpstr>Star Wars</vt:lpstr>
      <vt:lpstr>Ending the Cold War</vt:lpstr>
      <vt:lpstr>Ending the Cold War</vt:lpstr>
      <vt:lpstr>Ending the Cold War</vt:lpstr>
    </vt:vector>
  </TitlesOfParts>
  <Company>Issaquah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5/21 (#4)</dc:title>
  <dc:creator>Santos, Megan    SHS - Staff</dc:creator>
  <cp:lastModifiedBy>Santos, Megan    SHS - Staff</cp:lastModifiedBy>
  <cp:revision>25</cp:revision>
  <dcterms:created xsi:type="dcterms:W3CDTF">2018-05-21T15:17:43Z</dcterms:created>
  <dcterms:modified xsi:type="dcterms:W3CDTF">2018-05-23T18:24:17Z</dcterms:modified>
</cp:coreProperties>
</file>