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</p:sldMasterIdLst>
  <p:notesMasterIdLst>
    <p:notesMasterId r:id="rId26"/>
  </p:notesMasterIdLst>
  <p:sldIdLst>
    <p:sldId id="285" r:id="rId4"/>
    <p:sldId id="282" r:id="rId5"/>
    <p:sldId id="256" r:id="rId6"/>
    <p:sldId id="272" r:id="rId7"/>
    <p:sldId id="271" r:id="rId8"/>
    <p:sldId id="258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6" r:id="rId17"/>
    <p:sldId id="274" r:id="rId18"/>
    <p:sldId id="257" r:id="rId19"/>
    <p:sldId id="261" r:id="rId20"/>
    <p:sldId id="262" r:id="rId21"/>
    <p:sldId id="259" r:id="rId22"/>
    <p:sldId id="283" r:id="rId23"/>
    <p:sldId id="284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00"/>
    <a:srgbClr val="4D0359"/>
    <a:srgbClr val="5C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9B00F-326A-4334-AF66-0B70285E0D5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0CFC-B2DC-434B-B4FF-88E2DD44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ctr" anchorCtr="0">
            <a:noAutofit/>
          </a:bodyPr>
          <a:lstStyle/>
          <a:p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45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ctr" anchorCtr="0">
            <a:noAutofit/>
          </a:bodyPr>
          <a:lstStyle/>
          <a:p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978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3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0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7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8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7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4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6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2D6E-67E9-4F9C-99D5-D875D179432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59BC0A-6B6E-4A76-866B-2CE2ACC8C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18805A0-3B1F-45BF-A750-E897DAD36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6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11/7</a:t>
            </a:r>
            <a:endParaRPr lang="en-US" sz="9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would you describe civilization?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56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53228"/>
            <a:ext cx="10154697" cy="10809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Emergence of Humans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2045776"/>
            <a:ext cx="11933695" cy="466499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Neolithic Revolution</a:t>
            </a:r>
            <a:r>
              <a:rPr lang="en-US" sz="3200" dirty="0"/>
              <a:t>: The transition from a nomadic lifestyle to sedentary lifestyle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Nomad</a:t>
            </a:r>
            <a:r>
              <a:rPr lang="en-US" sz="2800" b="1" dirty="0">
                <a:solidFill>
                  <a:srgbClr val="7030A0"/>
                </a:solidFill>
              </a:rPr>
              <a:t>:</a:t>
            </a:r>
            <a:r>
              <a:rPr lang="en-US" sz="2800" dirty="0"/>
              <a:t> Group of people (20-30) that moved around who hunted and gathered for survival</a:t>
            </a:r>
          </a:p>
          <a:p>
            <a:pPr lvl="1"/>
            <a:r>
              <a:rPr lang="en-US" sz="2800" dirty="0"/>
              <a:t>Starts around 10,000 B.C. with the end of the Paleolithic Period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Neo. Rev. stated with the domestication of plants and animals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Domesticate</a:t>
            </a:r>
            <a:r>
              <a:rPr lang="en-US" sz="2800" dirty="0"/>
              <a:t> - Raise them in a controlled way that makes them best suited for human use</a:t>
            </a:r>
          </a:p>
          <a:p>
            <a:pPr lvl="2"/>
            <a:r>
              <a:rPr lang="en-US" sz="2600" dirty="0"/>
              <a:t>Dog was first about 15K years ago</a:t>
            </a:r>
          </a:p>
          <a:p>
            <a:pPr lvl="2"/>
            <a:r>
              <a:rPr lang="en-US" sz="2600" dirty="0"/>
              <a:t>8,000 B.C.-6,000 B.C. goats, sheep, pigs, cattle, llamas, &amp; alpacas</a:t>
            </a:r>
          </a:p>
          <a:p>
            <a:pPr lvl="2"/>
            <a:r>
              <a:rPr lang="en-US" sz="2600" dirty="0"/>
              <a:t>10,000 B.C.-6,000 B.C. yams, rice, squash, barley, chickpeas, peas, lentils, &amp; wheat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1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74638"/>
            <a:ext cx="9994572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Neolithic (Agricultural)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pondersphere.com/wp-content/uploads/2008/08/neolithic_revolu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69471"/>
            <a:ext cx="9994572" cy="54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2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305fins.files.wordpress.com/2009/01/neolithic-cucuteni-vill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3" y="0"/>
            <a:ext cx="43248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.bp.blogspot.com/-tISlyNomNeA/Tq-YSoENV_I/AAAAAAAACs8/RwMW92MAsYk/s1600/Neolithic+Rev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3" y="4114800"/>
            <a:ext cx="441701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ondrouspics.com/wp-content/uploads/2011/08/Evening-Hong-Kong-www.wallpapersense.co_.c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581401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beltour.ca/blog/wp-content/uploads/2013/03/New-York-C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67" y="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10200" y="1752600"/>
            <a:ext cx="1676400" cy="0"/>
          </a:xfrm>
          <a:prstGeom prst="straightConnector1">
            <a:avLst/>
          </a:prstGeom>
          <a:ln w="177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5715000"/>
            <a:ext cx="1676400" cy="0"/>
          </a:xfrm>
          <a:prstGeom prst="straightConnector1">
            <a:avLst/>
          </a:prstGeom>
          <a:ln w="177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9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24" y="32803"/>
            <a:ext cx="7525752" cy="682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305fins.files.wordpress.com/2009/01/neolithic-cucuteni-villag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3" y="4940808"/>
            <a:ext cx="1943100" cy="19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4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9" y="753228"/>
            <a:ext cx="10151743" cy="108093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Today and Homework </a:t>
            </a:r>
            <a:r>
              <a:rPr lang="en-US" sz="5400" b="1" dirty="0" smtClean="0">
                <a:solidFill>
                  <a:srgbClr val="FF0000"/>
                </a:solidFill>
              </a:rPr>
              <a:t>Due 11/8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9" y="2046415"/>
            <a:ext cx="11916883" cy="46878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article on Ancient Civilizations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questions on a separate sheet of paper.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8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9" y="753228"/>
            <a:ext cx="10151743" cy="1080938"/>
          </a:xfrm>
        </p:spPr>
        <p:txBody>
          <a:bodyPr>
            <a:normAutofit/>
          </a:bodyPr>
          <a:lstStyle/>
          <a:p>
            <a:r>
              <a:rPr lang="en-US" sz="5400" b="1" dirty="0"/>
              <a:t>Ancient Civilizations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9" y="2046415"/>
            <a:ext cx="11916883" cy="468787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 following terms mean: </a:t>
            </a:r>
          </a:p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empire, cultural diffusion, polytheistic, city-states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all the earliest civilizations have in common?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civilization?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basic features of a civilization?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3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9" y="753228"/>
            <a:ext cx="10151743" cy="1080938"/>
          </a:xfrm>
        </p:spPr>
        <p:txBody>
          <a:bodyPr>
            <a:normAutofit/>
          </a:bodyPr>
          <a:lstStyle/>
          <a:p>
            <a:r>
              <a:rPr lang="en-US" sz="5400" b="1" dirty="0"/>
              <a:t>Ancient Civilizations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93900"/>
            <a:ext cx="11849100" cy="4864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 following terms mean…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all the earliest civilizations have in common?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water traditional economies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Surpluses of food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civilization?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order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basic features of a civilization?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Governments, complex religions, job specialization, social classes, arts/architecture, public works, and writing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53228"/>
            <a:ext cx="10192582" cy="1080938"/>
          </a:xfrm>
        </p:spPr>
        <p:txBody>
          <a:bodyPr>
            <a:normAutofit/>
          </a:bodyPr>
          <a:lstStyle/>
          <a:p>
            <a:r>
              <a:rPr lang="en-US" sz="5400" b="1" dirty="0"/>
              <a:t>Ancient Civilizations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58"/>
          <a:stretch/>
        </p:blipFill>
        <p:spPr>
          <a:xfrm>
            <a:off x="680320" y="2003898"/>
            <a:ext cx="10829157" cy="48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5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0978" y="0"/>
            <a:ext cx="7315201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9" y="753228"/>
            <a:ext cx="10151743" cy="10809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Rise of Civilizations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9" y="2046415"/>
            <a:ext cx="11916883" cy="4687871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impact did the environment have on ancient civilizations?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cultural diffusion, how did it affect civilizations?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city-state, is it the same as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modern city today?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3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828807" y="99753"/>
            <a:ext cx="8534399" cy="814647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7B9899"/>
              </a:buClr>
              <a:buSzPct val="25000"/>
            </a:pPr>
            <a:r>
              <a:rPr lang="en" sz="36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November </a:t>
            </a:r>
            <a:r>
              <a:rPr lang="en" sz="3600" b="1" dirty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lang="en" sz="36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3600" b="1" dirty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2017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32262" y="1080654"/>
            <a:ext cx="5328457" cy="53963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defTabSz="685800">
              <a:defRPr/>
            </a:pPr>
            <a:r>
              <a:rPr lang="en" sz="2800" b="1" u="sng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Turn in:</a:t>
            </a:r>
            <a:r>
              <a:rPr lang="en" sz="2800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2800" b="1" kern="0" dirty="0" smtClean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None</a:t>
            </a:r>
            <a:endParaRPr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endParaRPr lang="en" sz="1100" b="1" u="sng" kern="0" dirty="0">
              <a:solidFill>
                <a:srgbClr val="0070C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r>
              <a:rPr lang="en" sz="2800" b="1" u="sng" kern="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Take out:</a:t>
            </a:r>
            <a:r>
              <a:rPr lang="en" sz="2800" b="1" kern="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</a:t>
            </a:r>
          </a:p>
          <a:p>
            <a:pPr defTabSz="685800">
              <a:defRPr/>
            </a:pPr>
            <a:r>
              <a:rPr lang="en" sz="2800" b="1" kern="0" dirty="0" smtClean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*Place to take lecture notes</a:t>
            </a:r>
            <a:endParaRPr lang="en" sz="2800" b="1" kern="0" dirty="0">
              <a:solidFill>
                <a:srgbClr val="0070C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endParaRPr sz="1100"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defTabSz="914400">
              <a:defRPr/>
            </a:pPr>
            <a:r>
              <a:rPr lang="en-US" altLang="en-US" sz="2800" b="1" u="sng" dirty="0">
                <a:solidFill>
                  <a:srgbClr val="7030A0"/>
                </a:solidFill>
              </a:rPr>
              <a:t>Agenda</a:t>
            </a:r>
            <a:r>
              <a:rPr lang="en-US" altLang="en-US" sz="2800" b="1" dirty="0">
                <a:solidFill>
                  <a:srgbClr val="7030A0"/>
                </a:solidFill>
              </a:rPr>
              <a:t>:</a:t>
            </a: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7030A0"/>
                </a:solidFill>
              </a:rPr>
              <a:t>*Shift to civilizations…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7030A0"/>
                </a:solidFill>
              </a:rPr>
              <a:t>*Time to work on Reading Notes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defTabSz="914400">
              <a:defRPr/>
            </a:pPr>
            <a:endParaRPr lang="en-US" altLang="en-US" sz="1200" b="1" dirty="0">
              <a:solidFill>
                <a:prstClr val="black"/>
              </a:solidFill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5943605" y="1080654"/>
            <a:ext cx="5760715" cy="55487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defTabSz="685800">
              <a:defRPr/>
            </a:pPr>
            <a:r>
              <a:rPr lang="en" sz="2800" b="1" u="sng" kern="0" dirty="0">
                <a:solidFill>
                  <a:srgbClr val="61226C"/>
                </a:solidFill>
                <a:ea typeface="Georgia"/>
                <a:cs typeface="Georgia"/>
                <a:sym typeface="Georgia"/>
              </a:rPr>
              <a:t>Objectives:</a:t>
            </a: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61226C"/>
                </a:solidFill>
              </a:rPr>
              <a:t>*Identify why civilizations developed and what are the main characteristics</a:t>
            </a:r>
            <a:endParaRPr lang="en-US" altLang="en-US" sz="2800" b="1" dirty="0">
              <a:solidFill>
                <a:srgbClr val="61226C"/>
              </a:solidFill>
            </a:endParaRPr>
          </a:p>
          <a:p>
            <a:pPr defTabSz="914400">
              <a:defRPr/>
            </a:pPr>
            <a:endParaRPr sz="1100"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r>
              <a:rPr lang="en" sz="2800" b="1" u="sng" kern="0" dirty="0">
                <a:solidFill>
                  <a:srgbClr val="000096"/>
                </a:solidFill>
                <a:ea typeface="Georgia"/>
                <a:cs typeface="Georgia"/>
                <a:sym typeface="Georgia"/>
              </a:rPr>
              <a:t>Homework:</a:t>
            </a:r>
            <a:r>
              <a:rPr lang="en" sz="2800" b="1" kern="0" dirty="0">
                <a:solidFill>
                  <a:srgbClr val="000096"/>
                </a:solidFill>
                <a:ea typeface="Georgia"/>
                <a:cs typeface="Georgia"/>
                <a:sym typeface="Georgia"/>
              </a:rPr>
              <a:t> </a:t>
            </a:r>
          </a:p>
          <a:p>
            <a:pPr defTabSz="685800">
              <a:defRPr/>
            </a:pPr>
            <a:r>
              <a:rPr lang="en-US" sz="2800" b="1" dirty="0" smtClean="0">
                <a:solidFill>
                  <a:srgbClr val="000096"/>
                </a:solidFill>
              </a:rPr>
              <a:t>*Due 11/8</a:t>
            </a:r>
            <a:r>
              <a:rPr lang="en-US" sz="2800" b="1" dirty="0" smtClean="0">
                <a:solidFill>
                  <a:srgbClr val="000096"/>
                </a:solidFill>
              </a:rPr>
              <a:t>: Finish Reading Notes</a:t>
            </a:r>
            <a:endParaRPr lang="en-US" sz="2800" dirty="0">
              <a:solidFill>
                <a:srgbClr val="000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7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0"/>
            <a:ext cx="11660697" cy="9435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Mesopotamia &amp; Egypt Jigsaw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283" y="831274"/>
            <a:ext cx="5625517" cy="5779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Steps – in partners, you will each be learning about one of the civilizations &amp; then teaching it to your partner…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Each student will research all of the basic elements of a civilization regarding either Mesopotamia or Egypt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Work out who is researching (in charge of) which civilization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Figure out the 8 basic features of the civilization you are in charge of (I suggest making a table)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5C002E"/>
                </a:solidFill>
              </a:rPr>
              <a:t>Each student will write a thesis statement answering the following: </a:t>
            </a:r>
          </a:p>
          <a:p>
            <a:pPr lvl="1"/>
            <a:r>
              <a:rPr lang="en-US" b="1" dirty="0" smtClean="0">
                <a:solidFill>
                  <a:srgbClr val="5C002E"/>
                </a:solidFill>
              </a:rPr>
              <a:t>Argue the </a:t>
            </a:r>
            <a:r>
              <a:rPr lang="en-US" b="1" u="sng" dirty="0" smtClean="0">
                <a:solidFill>
                  <a:srgbClr val="5C002E"/>
                </a:solidFill>
              </a:rPr>
              <a:t>most significant cultural aspect </a:t>
            </a:r>
            <a:r>
              <a:rPr lang="en-US" b="1" dirty="0" smtClean="0">
                <a:solidFill>
                  <a:srgbClr val="5C002E"/>
                </a:solidFill>
              </a:rPr>
              <a:t>of the civilization you are in charge of</a:t>
            </a:r>
            <a:r>
              <a:rPr lang="en-US" b="1" dirty="0" smtClean="0">
                <a:solidFill>
                  <a:srgbClr val="5C002E"/>
                </a:solidFill>
              </a:rPr>
              <a:t>.</a:t>
            </a:r>
            <a:endParaRPr lang="en-US" b="1" dirty="0" smtClean="0">
              <a:solidFill>
                <a:srgbClr val="5C002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37359"/>
            <a:ext cx="5496886" cy="4873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4D0359"/>
                </a:solidFill>
              </a:rPr>
              <a:t>3. Read </a:t>
            </a:r>
            <a:r>
              <a:rPr lang="en-US" b="1" dirty="0" smtClean="0">
                <a:solidFill>
                  <a:srgbClr val="4D0359"/>
                </a:solidFill>
              </a:rPr>
              <a:t>the reading associated with your </a:t>
            </a:r>
            <a:r>
              <a:rPr lang="en-US" b="1" dirty="0" smtClean="0">
                <a:solidFill>
                  <a:srgbClr val="4D0359"/>
                </a:solidFill>
              </a:rPr>
              <a:t>civilization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rgbClr val="4D0359"/>
                </a:solidFill>
              </a:rPr>
              <a:t>Recor</a:t>
            </a:r>
            <a:r>
              <a:rPr lang="en-US" b="1" dirty="0" smtClean="0">
                <a:solidFill>
                  <a:srgbClr val="4D0359"/>
                </a:solidFill>
              </a:rPr>
              <a:t>d the information in a clear way (I suggest a table)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Use details and be specific! (Evidence)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6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828807" y="99753"/>
            <a:ext cx="8534399" cy="814647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7B9899"/>
              </a:buClr>
              <a:buSzPct val="25000"/>
            </a:pPr>
            <a:r>
              <a:rPr lang="en" sz="36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November </a:t>
            </a:r>
            <a:r>
              <a:rPr lang="en" sz="3600" b="1" dirty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lang="en" sz="36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3600" b="1" dirty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2017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32262" y="1080654"/>
            <a:ext cx="5328457" cy="53963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defTabSz="685800">
              <a:defRPr/>
            </a:pPr>
            <a:r>
              <a:rPr lang="en" sz="2800" b="1" u="sng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Turn in:</a:t>
            </a:r>
            <a:r>
              <a:rPr lang="en" sz="2800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2800" b="1" kern="0" dirty="0" smtClean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None</a:t>
            </a:r>
            <a:endParaRPr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endParaRPr lang="en" sz="1100" b="1" u="sng" kern="0" dirty="0">
              <a:solidFill>
                <a:srgbClr val="0070C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r>
              <a:rPr lang="en" sz="2800" b="1" u="sng" kern="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Take out:</a:t>
            </a:r>
            <a:r>
              <a:rPr lang="en" sz="2800" b="1" kern="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</a:t>
            </a:r>
          </a:p>
          <a:p>
            <a:pPr defTabSz="685800">
              <a:defRPr/>
            </a:pPr>
            <a:r>
              <a:rPr lang="en" sz="2800" b="1" kern="0" dirty="0" smtClean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*Beginnings of Civ. Reading Notes</a:t>
            </a:r>
            <a:endParaRPr lang="en" sz="2800" b="1" kern="0" dirty="0">
              <a:solidFill>
                <a:srgbClr val="0070C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r>
              <a:rPr lang="en" sz="2800" b="1" kern="0" dirty="0" smtClean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*Egypt/Mespot work</a:t>
            </a:r>
            <a:endParaRPr lang="en" sz="2800" b="1" kern="0" dirty="0">
              <a:solidFill>
                <a:srgbClr val="0070C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endParaRPr sz="1100"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defTabSz="914400">
              <a:defRPr/>
            </a:pPr>
            <a:r>
              <a:rPr lang="en-US" altLang="en-US" sz="2800" b="1" u="sng" dirty="0">
                <a:solidFill>
                  <a:srgbClr val="7030A0"/>
                </a:solidFill>
              </a:rPr>
              <a:t>Agenda</a:t>
            </a:r>
            <a:r>
              <a:rPr lang="en-US" altLang="en-US" sz="2800" b="1" dirty="0">
                <a:solidFill>
                  <a:srgbClr val="7030A0"/>
                </a:solidFill>
              </a:rPr>
              <a:t>:</a:t>
            </a: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7030A0"/>
                </a:solidFill>
              </a:rPr>
              <a:t>*A quick word about SHS Databases</a:t>
            </a:r>
          </a:p>
          <a:p>
            <a:pPr defTabSz="914400">
              <a:defRPr/>
            </a:pPr>
            <a:r>
              <a:rPr lang="en-US" altLang="en-US" sz="2800" b="1" dirty="0">
                <a:solidFill>
                  <a:srgbClr val="7030A0"/>
                </a:solidFill>
              </a:rPr>
              <a:t>*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Egypt &amp; Mesopotamia jigsaw work time</a:t>
            </a: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7030A0"/>
                </a:solidFill>
              </a:rPr>
              <a:t>-use it wisely or it goes away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defTabSz="914400">
              <a:defRPr/>
            </a:pPr>
            <a:endParaRPr lang="en-US" altLang="en-US" sz="1200" b="1" dirty="0">
              <a:solidFill>
                <a:prstClr val="black"/>
              </a:solidFill>
            </a:endParaRPr>
          </a:p>
          <a:p>
            <a:pPr defTabSz="914400">
              <a:defRPr/>
            </a:pPr>
            <a:r>
              <a:rPr lang="en-US" altLang="en-US" sz="2800" b="1" u="sng" dirty="0">
                <a:solidFill>
                  <a:srgbClr val="C00000"/>
                </a:solidFill>
              </a:rPr>
              <a:t>Warm Up</a:t>
            </a:r>
            <a:r>
              <a:rPr lang="en-US" altLang="en-US" sz="2800" b="1" dirty="0">
                <a:solidFill>
                  <a:srgbClr val="C00000"/>
                </a:solidFill>
              </a:rPr>
              <a:t>: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Yes (time permitting)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5943605" y="1080654"/>
            <a:ext cx="5760715" cy="55487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defTabSz="685800">
              <a:defRPr/>
            </a:pPr>
            <a:r>
              <a:rPr lang="en" sz="2800" b="1" u="sng" kern="0" dirty="0">
                <a:solidFill>
                  <a:srgbClr val="61226C"/>
                </a:solidFill>
                <a:ea typeface="Georgia"/>
                <a:cs typeface="Georgia"/>
                <a:sym typeface="Georgia"/>
              </a:rPr>
              <a:t>Objectives:</a:t>
            </a: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61226C"/>
                </a:solidFill>
              </a:rPr>
              <a:t>*Identify </a:t>
            </a:r>
            <a:r>
              <a:rPr lang="en-US" altLang="en-US" sz="2800" b="1" dirty="0">
                <a:solidFill>
                  <a:srgbClr val="61226C"/>
                </a:solidFill>
              </a:rPr>
              <a:t>what is means to be human and why we have society/culture</a:t>
            </a:r>
          </a:p>
          <a:p>
            <a:pPr defTabSz="914400">
              <a:defRPr/>
            </a:pPr>
            <a:r>
              <a:rPr lang="en-US" altLang="en-US" sz="2800" b="1" dirty="0" smtClean="0">
                <a:solidFill>
                  <a:srgbClr val="61226C"/>
                </a:solidFill>
              </a:rPr>
              <a:t>*Describe </a:t>
            </a:r>
            <a:r>
              <a:rPr lang="en-US" altLang="en-US" sz="2800" b="1" dirty="0">
                <a:solidFill>
                  <a:srgbClr val="61226C"/>
                </a:solidFill>
              </a:rPr>
              <a:t>and explain the significance of the Mesopotamian </a:t>
            </a:r>
            <a:r>
              <a:rPr lang="en-US" altLang="en-US" sz="2800" b="1" dirty="0" smtClean="0">
                <a:solidFill>
                  <a:srgbClr val="61226C"/>
                </a:solidFill>
              </a:rPr>
              <a:t>civilization</a:t>
            </a:r>
          </a:p>
          <a:p>
            <a:pPr defTabSz="914400">
              <a:defRPr/>
            </a:pPr>
            <a:r>
              <a:rPr lang="en-US" altLang="en-US" sz="2800" b="1" dirty="0">
                <a:solidFill>
                  <a:srgbClr val="61226C"/>
                </a:solidFill>
              </a:rPr>
              <a:t>*Describe and explain the significance of the </a:t>
            </a:r>
            <a:r>
              <a:rPr lang="en-US" altLang="en-US" sz="2800" b="1" dirty="0" smtClean="0">
                <a:solidFill>
                  <a:srgbClr val="61226C"/>
                </a:solidFill>
              </a:rPr>
              <a:t>Egyptian civilization</a:t>
            </a:r>
            <a:endParaRPr lang="en-US" altLang="en-US" sz="2800" b="1" dirty="0">
              <a:solidFill>
                <a:srgbClr val="61226C"/>
              </a:solidFill>
            </a:endParaRPr>
          </a:p>
          <a:p>
            <a:pPr defTabSz="914400">
              <a:defRPr/>
            </a:pPr>
            <a:endParaRPr sz="1100"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defTabSz="685800">
              <a:defRPr/>
            </a:pPr>
            <a:r>
              <a:rPr lang="en" sz="2800" b="1" u="sng" kern="0" dirty="0">
                <a:solidFill>
                  <a:srgbClr val="000096"/>
                </a:solidFill>
                <a:ea typeface="Georgia"/>
                <a:cs typeface="Georgia"/>
                <a:sym typeface="Georgia"/>
              </a:rPr>
              <a:t>Homework:</a:t>
            </a:r>
            <a:r>
              <a:rPr lang="en" sz="2800" b="1" kern="0" dirty="0">
                <a:solidFill>
                  <a:srgbClr val="000096"/>
                </a:solidFill>
                <a:ea typeface="Georgia"/>
                <a:cs typeface="Georgia"/>
                <a:sym typeface="Georgia"/>
              </a:rPr>
              <a:t> </a:t>
            </a:r>
          </a:p>
          <a:p>
            <a:pPr defTabSz="685800">
              <a:defRPr/>
            </a:pPr>
            <a:r>
              <a:rPr lang="en-US" sz="2800" b="1" dirty="0" smtClean="0">
                <a:solidFill>
                  <a:srgbClr val="000096"/>
                </a:solidFill>
              </a:rPr>
              <a:t>*</a:t>
            </a:r>
            <a:r>
              <a:rPr lang="en-US" sz="2800" b="1" dirty="0">
                <a:solidFill>
                  <a:srgbClr val="000096"/>
                </a:solidFill>
              </a:rPr>
              <a:t>11/9: Egypt &amp; Mesopotamia Jigsaw</a:t>
            </a:r>
            <a:endParaRPr lang="en-US" sz="2800" dirty="0">
              <a:solidFill>
                <a:srgbClr val="000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9" y="753228"/>
            <a:ext cx="10151743" cy="1080938"/>
          </a:xfrm>
        </p:spPr>
        <p:txBody>
          <a:bodyPr/>
          <a:lstStyle/>
          <a:p>
            <a:r>
              <a:rPr lang="en-US" dirty="0" smtClean="0"/>
              <a:t>What to work 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9" y="2046415"/>
            <a:ext cx="11916883" cy="46878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up information on databases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information on your civilization (I suggest a table)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done researching work on: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 </a:t>
            </a:r>
          </a:p>
          <a:p>
            <a:pPr lvl="2"/>
            <a:r>
              <a:rPr lang="en-US" sz="2400" b="1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Argue the </a:t>
            </a:r>
            <a:r>
              <a:rPr lang="en-US" sz="2400" b="1" u="sng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significant cultural aspect </a:t>
            </a:r>
            <a:r>
              <a:rPr lang="en-US" sz="2400" b="1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civilization you are in charge of</a:t>
            </a:r>
            <a:r>
              <a:rPr lang="en-US" sz="2400" b="1" dirty="0" smtClean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present this information to your partner</a:t>
            </a:r>
          </a:p>
          <a:p>
            <a:pPr lvl="2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guide?</a:t>
            </a:r>
          </a:p>
          <a:p>
            <a:pPr lvl="2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lvl="2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thing else you need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94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direction…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53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300"/>
            <a:ext cx="10439399" cy="1346200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+mn-lt"/>
              </a:rPr>
              <a:t>Ancient Civilizations &amp; Abrahamic Religions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95500"/>
            <a:ext cx="5689600" cy="46101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ancient civilizations: 2-3 Days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and Mesopotamia Jigsaw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Religions: About 2 Weeks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Judaism 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Christianity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ivilizations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in general structure and life of ancient civilizations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2000" y="2095500"/>
            <a:ext cx="6248399" cy="45085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(continued)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Religions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basic tenets of Judaism, Christianity, and Islam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how all three of the Abrahamic Religions are interconnected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basic impacts of these religions on the lives of the people who practice these religions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Assessment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(20-35 questions) at the end of the unit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group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900"/>
            <a:ext cx="10350501" cy="1363605"/>
          </a:xfrm>
        </p:spPr>
        <p:txBody>
          <a:bodyPr>
            <a:normAutofit/>
          </a:bodyPr>
          <a:lstStyle/>
          <a:p>
            <a:r>
              <a:rPr lang="en-US" sz="5400" b="1" dirty="0"/>
              <a:t>Ancient Civilizations</a:t>
            </a:r>
            <a:endParaRPr lang="en-US" sz="5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2057400"/>
            <a:ext cx="11430001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study ancient civilizations?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99" y="3356496"/>
            <a:ext cx="5311238" cy="33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9" y="753228"/>
            <a:ext cx="10151743" cy="10809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Understanding Dates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9" y="2133600"/>
            <a:ext cx="11916883" cy="4600686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B.C. or B.C.E 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Essentially mean the same things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B.C. – Before Christ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B.C.E. – Before Common Era</a:t>
            </a:r>
          </a:p>
          <a:p>
            <a:pPr lvl="2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recent change over from B.C.</a:t>
            </a:r>
          </a:p>
          <a:p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A.D. or C.E.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essentially mean the same things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A.D. – Anno Domini (in the year of our lord)</a:t>
            </a:r>
          </a:p>
          <a:p>
            <a:pPr lvl="2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After Death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C.E. – Common Era</a:t>
            </a:r>
          </a:p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are based designed around the Julian or Gregorian Calendars (the calendar we follow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68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290"/>
          <a:stretch/>
        </p:blipFill>
        <p:spPr>
          <a:xfrm>
            <a:off x="1663700" y="311291"/>
            <a:ext cx="6514383" cy="60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53228"/>
            <a:ext cx="10154697" cy="10809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Emergence of Humans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2045776"/>
            <a:ext cx="11856203" cy="466499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Anthropologists vs Archaeologists </a:t>
            </a:r>
          </a:p>
          <a:p>
            <a:pPr lvl="1"/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Anthropology</a:t>
            </a:r>
            <a:r>
              <a:rPr lang="en-US" sz="2800" dirty="0"/>
              <a:t>: The study of various aspects of human history started about 150 years ago</a:t>
            </a:r>
          </a:p>
          <a:p>
            <a:pPr lvl="1"/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Archeology</a:t>
            </a:r>
            <a:r>
              <a:rPr lang="en-US" sz="2800" dirty="0"/>
              <a:t>: Sub group of anthropologists that focus on the study of past people and cultures through their material remains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Mary and Louis Leakey</a:t>
            </a:r>
          </a:p>
          <a:p>
            <a:pPr lvl="1"/>
            <a:r>
              <a:rPr lang="en-US" sz="2800" dirty="0"/>
              <a:t>Found remnants of early Hominids in the bottom of the Olduvai Gorge in Tanzania in the 1930s</a:t>
            </a:r>
          </a:p>
          <a:p>
            <a:pPr lvl="1"/>
            <a:r>
              <a:rPr lang="en-US" sz="2800" dirty="0"/>
              <a:t>Bottom of the gorge is 1.7-2.1 million years old</a:t>
            </a:r>
          </a:p>
          <a:p>
            <a:pPr lvl="2"/>
            <a:r>
              <a:rPr lang="en-US" sz="2400" dirty="0"/>
              <a:t>Found tools &amp; </a:t>
            </a:r>
            <a:r>
              <a:rPr lang="en-US" sz="2400" dirty="0" smtClean="0"/>
              <a:t>skulls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999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4008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Emergence of Humans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78964"/>
            <a:ext cx="9144001" cy="631253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First Homo Sapiens emerged around 100,000-250,000 years ago </a:t>
            </a:r>
          </a:p>
          <a:p>
            <a:pPr lvl="1"/>
            <a:r>
              <a:rPr lang="en-US" sz="4000" dirty="0"/>
              <a:t>According to scientific study Homo Sapiens emerged either in Africa or in various locations around the world (its an argument) from Homo Erectus </a:t>
            </a:r>
          </a:p>
          <a:p>
            <a:pPr lvl="1"/>
            <a:r>
              <a:rPr lang="en-US" sz="4000" dirty="0">
                <a:solidFill>
                  <a:srgbClr val="7030A0"/>
                </a:solidFill>
              </a:rPr>
              <a:t>Around 50,000-30,000 years ago Neanderthals disappeared and modern humans were the only hominids on earth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"/>
            <a:ext cx="9144000" cy="6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185</TotalTime>
  <Words>967</Words>
  <Application>Microsoft Office PowerPoint</Application>
  <PresentationFormat>Widescreen</PresentationFormat>
  <Paragraphs>138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Berlin</vt:lpstr>
      <vt:lpstr>Office Theme</vt:lpstr>
      <vt:lpstr>6_Office Theme</vt:lpstr>
      <vt:lpstr>Warm Up 11/7</vt:lpstr>
      <vt:lpstr>November 7, 2017</vt:lpstr>
      <vt:lpstr>Ancient Civilizations</vt:lpstr>
      <vt:lpstr>Ancient Civilizations &amp; Abrahamic Religions</vt:lpstr>
      <vt:lpstr>Ancient Civilizations</vt:lpstr>
      <vt:lpstr>Understanding Dates</vt:lpstr>
      <vt:lpstr>PowerPoint Presentation</vt:lpstr>
      <vt:lpstr>Emergence of Humans</vt:lpstr>
      <vt:lpstr>Emergence of Humans</vt:lpstr>
      <vt:lpstr>Emergence of Humans</vt:lpstr>
      <vt:lpstr>Neolithic (Agricultural) Revolution</vt:lpstr>
      <vt:lpstr>PowerPoint Presentation</vt:lpstr>
      <vt:lpstr>PowerPoint Presentation</vt:lpstr>
      <vt:lpstr>Today and Homework Due 11/8</vt:lpstr>
      <vt:lpstr>Ancient Civilizations</vt:lpstr>
      <vt:lpstr>Ancient Civilizations</vt:lpstr>
      <vt:lpstr>Ancient Civilizations</vt:lpstr>
      <vt:lpstr>PowerPoint Presentation</vt:lpstr>
      <vt:lpstr>Rise of Civilizations</vt:lpstr>
      <vt:lpstr>Mesopotamia &amp; Egypt Jigsaw</vt:lpstr>
      <vt:lpstr>November 8, 2017</vt:lpstr>
      <vt:lpstr>What to work on today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Maners, Allison SHS Staff</dc:creator>
  <cp:lastModifiedBy>Santos, Megan    SHS - Staff</cp:lastModifiedBy>
  <cp:revision>25</cp:revision>
  <dcterms:created xsi:type="dcterms:W3CDTF">2017-11-06T15:42:08Z</dcterms:created>
  <dcterms:modified xsi:type="dcterms:W3CDTF">2017-11-07T18:54:41Z</dcterms:modified>
</cp:coreProperties>
</file>