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84" r:id="rId3"/>
    <p:sldId id="280" r:id="rId4"/>
    <p:sldId id="290" r:id="rId5"/>
    <p:sldId id="281" r:id="rId6"/>
    <p:sldId id="282" r:id="rId7"/>
    <p:sldId id="283" r:id="rId8"/>
    <p:sldId id="264" r:id="rId9"/>
    <p:sldId id="265" r:id="rId10"/>
    <p:sldId id="287" r:id="rId11"/>
    <p:sldId id="266" r:id="rId12"/>
    <p:sldId id="267" r:id="rId13"/>
    <p:sldId id="268" r:id="rId14"/>
    <p:sldId id="269" r:id="rId15"/>
    <p:sldId id="270" r:id="rId16"/>
    <p:sldId id="271" r:id="rId17"/>
    <p:sldId id="272" r:id="rId18"/>
    <p:sldId id="289" r:id="rId19"/>
    <p:sldId id="288" r:id="rId20"/>
    <p:sldId id="291" r:id="rId21"/>
    <p:sldId id="292" r:id="rId22"/>
    <p:sldId id="257" r:id="rId23"/>
    <p:sldId id="286" r:id="rId24"/>
    <p:sldId id="285" r:id="rId25"/>
    <p:sldId id="258" r:id="rId26"/>
    <p:sldId id="259" r:id="rId27"/>
    <p:sldId id="260" r:id="rId28"/>
    <p:sldId id="261" r:id="rId29"/>
    <p:sldId id="262" r:id="rId30"/>
    <p:sldId id="273" r:id="rId31"/>
    <p:sldId id="274" r:id="rId32"/>
    <p:sldId id="275" r:id="rId33"/>
    <p:sldId id="279" r:id="rId34"/>
    <p:sldId id="293" r:id="rId35"/>
    <p:sldId id="276" r:id="rId36"/>
    <p:sldId id="277" r:id="rId37"/>
    <p:sldId id="278" r:id="rId3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101" d="100"/>
          <a:sy n="101" d="100"/>
        </p:scale>
        <p:origin x="180"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458E065-34F8-4B1E-88D6-23F90331B58A}" type="datetimeFigureOut">
              <a:rPr lang="en-US" smtClean="0"/>
              <a:t>6/1/2018</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289DD75-3203-4583-8009-BEB9EBFF4447}" type="slidenum">
              <a:rPr lang="en-US" smtClean="0"/>
              <a:t>‹#›</a:t>
            </a:fld>
            <a:endParaRPr lang="en-US"/>
          </a:p>
        </p:txBody>
      </p:sp>
    </p:spTree>
    <p:extLst>
      <p:ext uri="{BB962C8B-B14F-4D97-AF65-F5344CB8AC3E}">
        <p14:creationId xmlns:p14="http://schemas.microsoft.com/office/powerpoint/2010/main" val="1052870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5C0C1C9-E2E9-4B84-BBE4-77FF37B1022E}" type="datetimeFigureOut">
              <a:rPr lang="en-US" smtClean="0"/>
              <a:t>6/1/2018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C6624FE-3820-47F3-B16F-F069403C51B0}" type="slidenum">
              <a:rPr lang="en-US" smtClean="0"/>
              <a:t>‹#›</a:t>
            </a:fld>
            <a:endParaRPr lang="en-US"/>
          </a:p>
        </p:txBody>
      </p:sp>
    </p:spTree>
    <p:extLst>
      <p:ext uri="{BB962C8B-B14F-4D97-AF65-F5344CB8AC3E}">
        <p14:creationId xmlns:p14="http://schemas.microsoft.com/office/powerpoint/2010/main" val="312742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2C0925-7F47-4CB2-BFF6-1F38BEEA440D}" type="slidenum">
              <a:rPr lang="en-US" altLang="en-US"/>
              <a:pPr eaLnBrk="1" hangingPunct="1"/>
              <a:t>3</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803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442E68-CF3E-4790-9D6C-4215ECB9751B}" type="slidenum">
              <a:rPr lang="en-US" altLang="en-US"/>
              <a:pPr eaLnBrk="1" hangingPunct="1"/>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16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8D14D6-8732-4A82-BB35-ED59A6ECA494}" type="slidenum">
              <a:rPr lang="en-US" altLang="en-US"/>
              <a:pPr eaLnBrk="1" hangingPunct="1"/>
              <a:t>13</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29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77B7C5-5187-4A09-B8A6-6031AAA51F3D}" type="slidenum">
              <a:rPr lang="en-US" altLang="en-US"/>
              <a:pPr eaLnBrk="1" hangingPunct="1"/>
              <a:t>14</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53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86DB38-7B09-4455-B9AC-061E1DA140A9}" type="slidenum">
              <a:rPr lang="en-US" altLang="en-US"/>
              <a:pPr eaLnBrk="1" hangingPunct="1"/>
              <a:t>15</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3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B11F6F-7F38-4034-8785-0B7D21A8311D}" type="slidenum">
              <a:rPr lang="en-US" altLang="en-US"/>
              <a:pPr eaLnBrk="1" hangingPunct="1"/>
              <a:t>16</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51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E6EC1E-ADB5-4B74-BCF8-BEB838963B74}" type="slidenum">
              <a:rPr lang="en-US" altLang="en-US"/>
              <a:pPr eaLnBrk="1" hangingPunct="1"/>
              <a:t>17</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16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E6EC1E-ADB5-4B74-BCF8-BEB838963B74}" type="slidenum">
              <a:rPr lang="en-US" altLang="en-US"/>
              <a:pPr eaLnBrk="1" hangingPunct="1"/>
              <a:t>18</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cs typeface="Arial" panose="020B0604020202020204" pitchFamily="34" charset="0"/>
              </a:rPr>
              <a:t>http://www.thisisinsider.com/best-90s-songs-party-playlist-2017-8#the-power-of-love-celine-dion-16</a:t>
            </a:r>
          </a:p>
        </p:txBody>
      </p:sp>
    </p:spTree>
    <p:extLst>
      <p:ext uri="{BB962C8B-B14F-4D97-AF65-F5344CB8AC3E}">
        <p14:creationId xmlns:p14="http://schemas.microsoft.com/office/powerpoint/2010/main" val="189672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E6EC1E-ADB5-4B74-BCF8-BEB838963B74}" type="slidenum">
              <a:rPr lang="en-US" altLang="en-US"/>
              <a:pPr eaLnBrk="1" hangingPunct="1"/>
              <a:t>19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cs typeface="Arial" panose="020B0604020202020204" pitchFamily="34" charset="0"/>
              </a:rPr>
              <a:t>Short - https://youtu.be/gat1gB92nX4 </a:t>
            </a:r>
          </a:p>
          <a:p>
            <a:pPr eaLnBrk="1" hangingPunct="1"/>
            <a:r>
              <a:rPr lang="en-US" altLang="en-US" dirty="0" smtClean="0">
                <a:latin typeface="Arial" panose="020B0604020202020204" pitchFamily="34" charset="0"/>
                <a:cs typeface="Arial" panose="020B0604020202020204" pitchFamily="34" charset="0"/>
              </a:rPr>
              <a:t>Long - https://youtu.be/_-YyK3RaAAs </a:t>
            </a:r>
          </a:p>
        </p:txBody>
      </p:sp>
    </p:spTree>
    <p:extLst>
      <p:ext uri="{BB962C8B-B14F-4D97-AF65-F5344CB8AC3E}">
        <p14:creationId xmlns:p14="http://schemas.microsoft.com/office/powerpoint/2010/main" val="392166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397000" y="1154113"/>
            <a:ext cx="4156075" cy="3117850"/>
          </a:xfrm>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1494" indent="-289036">
              <a:defRPr>
                <a:solidFill>
                  <a:schemeClr val="tx1"/>
                </a:solidFill>
                <a:latin typeface="Calibri" panose="020F0502020204030204" pitchFamily="34" charset="0"/>
              </a:defRPr>
            </a:lvl2pPr>
            <a:lvl3pPr marL="1156145" indent="-231229">
              <a:defRPr>
                <a:solidFill>
                  <a:schemeClr val="tx1"/>
                </a:solidFill>
                <a:latin typeface="Calibri" panose="020F0502020204030204" pitchFamily="34" charset="0"/>
              </a:defRPr>
            </a:lvl3pPr>
            <a:lvl4pPr marL="1618602" indent="-231229">
              <a:defRPr>
                <a:solidFill>
                  <a:schemeClr val="tx1"/>
                </a:solidFill>
                <a:latin typeface="Calibri" panose="020F0502020204030204" pitchFamily="34" charset="0"/>
              </a:defRPr>
            </a:lvl4pPr>
            <a:lvl5pPr marL="2081060" indent="-231229">
              <a:defRPr>
                <a:solidFill>
                  <a:schemeClr val="tx1"/>
                </a:solidFill>
                <a:latin typeface="Calibri" panose="020F0502020204030204" pitchFamily="34" charset="0"/>
              </a:defRPr>
            </a:lvl5pPr>
            <a:lvl6pPr marL="2543518" indent="-231229" defTabSz="462458" eaLnBrk="0" fontAlgn="base" hangingPunct="0">
              <a:spcBef>
                <a:spcPct val="0"/>
              </a:spcBef>
              <a:spcAft>
                <a:spcPct val="0"/>
              </a:spcAft>
              <a:defRPr>
                <a:solidFill>
                  <a:schemeClr val="tx1"/>
                </a:solidFill>
                <a:latin typeface="Calibri" panose="020F0502020204030204" pitchFamily="34" charset="0"/>
              </a:defRPr>
            </a:lvl6pPr>
            <a:lvl7pPr marL="3005976" indent="-231229" defTabSz="462458" eaLnBrk="0" fontAlgn="base" hangingPunct="0">
              <a:spcBef>
                <a:spcPct val="0"/>
              </a:spcBef>
              <a:spcAft>
                <a:spcPct val="0"/>
              </a:spcAft>
              <a:defRPr>
                <a:solidFill>
                  <a:schemeClr val="tx1"/>
                </a:solidFill>
                <a:latin typeface="Calibri" panose="020F0502020204030204" pitchFamily="34" charset="0"/>
              </a:defRPr>
            </a:lvl7pPr>
            <a:lvl8pPr marL="3468434" indent="-231229" defTabSz="462458" eaLnBrk="0" fontAlgn="base" hangingPunct="0">
              <a:spcBef>
                <a:spcPct val="0"/>
              </a:spcBef>
              <a:spcAft>
                <a:spcPct val="0"/>
              </a:spcAft>
              <a:defRPr>
                <a:solidFill>
                  <a:schemeClr val="tx1"/>
                </a:solidFill>
                <a:latin typeface="Calibri" panose="020F0502020204030204" pitchFamily="34" charset="0"/>
              </a:defRPr>
            </a:lvl8pPr>
            <a:lvl9pPr marL="3930891" indent="-231229" defTabSz="46245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D77975-AA84-4F11-9E52-E796DF63E7DE}" type="slidenum">
              <a:rPr lang="en-US" altLang="en-US" smtClean="0">
                <a:solidFill>
                  <a:srgbClr val="000000"/>
                </a:solidFill>
                <a:latin typeface="Times New Roman" panose="02020603050405020304" pitchFamily="18" charset="0"/>
              </a:rPr>
              <a:pPr fontAlgn="base">
                <a:spcBef>
                  <a:spcPct val="0"/>
                </a:spcBef>
                <a:spcAft>
                  <a:spcPct val="0"/>
                </a:spcAft>
              </a:pPr>
              <a:t>21</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7927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33</a:t>
            </a:fld>
            <a:endParaRPr lang="en-US"/>
          </a:p>
        </p:txBody>
      </p:sp>
    </p:spTree>
    <p:extLst>
      <p:ext uri="{BB962C8B-B14F-4D97-AF65-F5344CB8AC3E}">
        <p14:creationId xmlns:p14="http://schemas.microsoft.com/office/powerpoint/2010/main" val="302447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2C0925-7F47-4CB2-BFF6-1F38BEEA440D}" type="slidenum">
              <a:rPr lang="en-US" altLang="en-US"/>
              <a:pPr eaLnBrk="1" hangingPunct="1"/>
              <a:t>4</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97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36</a:t>
            </a:fld>
            <a:endParaRPr lang="en-US"/>
          </a:p>
        </p:txBody>
      </p:sp>
    </p:spTree>
    <p:extLst>
      <p:ext uri="{BB962C8B-B14F-4D97-AF65-F5344CB8AC3E}">
        <p14:creationId xmlns:p14="http://schemas.microsoft.com/office/powerpoint/2010/main" val="126142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Citation: https://www.huffingtonpost.com/steven-m-gillon/the-gingrich-revolution-a_b_8272054.html</a:t>
            </a:r>
            <a:endParaRPr lang="en-US" dirty="0"/>
          </a:p>
        </p:txBody>
      </p:sp>
      <p:sp>
        <p:nvSpPr>
          <p:cNvPr id="4" name="Slide Number Placeholder 3"/>
          <p:cNvSpPr>
            <a:spLocks noGrp="1"/>
          </p:cNvSpPr>
          <p:nvPr>
            <p:ph type="sldNum" sz="quarter" idx="10"/>
          </p:nvPr>
        </p:nvSpPr>
        <p:spPr/>
        <p:txBody>
          <a:bodyPr/>
          <a:lstStyle/>
          <a:p>
            <a:fld id="{2E3AA161-894C-42A8-9662-35C92D154986}" type="slidenum">
              <a:rPr lang="en-US" smtClean="0"/>
              <a:t>37</a:t>
            </a:fld>
            <a:endParaRPr lang="en-US"/>
          </a:p>
        </p:txBody>
      </p:sp>
    </p:spTree>
    <p:extLst>
      <p:ext uri="{BB962C8B-B14F-4D97-AF65-F5344CB8AC3E}">
        <p14:creationId xmlns:p14="http://schemas.microsoft.com/office/powerpoint/2010/main" val="209837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7FB321-8499-430F-B59F-8D42B9C84459}" type="slidenum">
              <a:rPr lang="en-US" altLang="en-US"/>
              <a:pPr eaLnBrk="1" hangingPunct="1"/>
              <a:t>5</a:t>
            </a:fld>
            <a:endParaRPr lang="en-US"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47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6DCBC8-4C2C-47F9-AE51-04FABD827C39}" type="slidenum">
              <a:rPr lang="en-US" altLang="en-US"/>
              <a:pPr eaLnBrk="1" hangingPunct="1"/>
              <a:t>6</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154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5DD715-674D-4208-9800-FB2B03C2B1D6}" type="slidenum">
              <a:rPr lang="en-US" altLang="en-US"/>
              <a:pPr eaLnBrk="1" hangingPunct="1"/>
              <a:t>7</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735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1DE6CF-1EDD-4AEF-8F6B-8D0F9C53ACA8}" type="slidenum">
              <a:rPr lang="en-US" altLang="en-US"/>
              <a:pPr eaLnBrk="1" hangingPunct="1"/>
              <a:t>8</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711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C17540-EC6F-4ED6-845E-BE1485353CA8}" type="slidenum">
              <a:rPr lang="en-US" altLang="en-US"/>
              <a:pPr eaLnBrk="1" hangingPunct="1"/>
              <a:t>9</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85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C17540-EC6F-4ED6-845E-BE1485353CA8}" type="slidenum">
              <a:rPr lang="en-US" altLang="en-US"/>
              <a:pPr eaLnBrk="1" hangingPunct="1"/>
              <a:t>10</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717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51494" indent="-289036" eaLnBrk="0" hangingPunct="0">
              <a:defRPr>
                <a:solidFill>
                  <a:schemeClr val="tx1"/>
                </a:solidFill>
                <a:latin typeface="Arial" panose="020B0604020202020204" pitchFamily="34" charset="0"/>
                <a:cs typeface="Arial" panose="020B0604020202020204" pitchFamily="34" charset="0"/>
              </a:defRPr>
            </a:lvl2pPr>
            <a:lvl3pPr marL="1156145" indent="-231229" eaLnBrk="0" hangingPunct="0">
              <a:defRPr>
                <a:solidFill>
                  <a:schemeClr val="tx1"/>
                </a:solidFill>
                <a:latin typeface="Arial" panose="020B0604020202020204" pitchFamily="34" charset="0"/>
                <a:cs typeface="Arial" panose="020B0604020202020204" pitchFamily="34" charset="0"/>
              </a:defRPr>
            </a:lvl3pPr>
            <a:lvl4pPr marL="1618602" indent="-231229" eaLnBrk="0" hangingPunct="0">
              <a:defRPr>
                <a:solidFill>
                  <a:schemeClr val="tx1"/>
                </a:solidFill>
                <a:latin typeface="Arial" panose="020B0604020202020204" pitchFamily="34" charset="0"/>
                <a:cs typeface="Arial" panose="020B0604020202020204" pitchFamily="34" charset="0"/>
              </a:defRPr>
            </a:lvl4pPr>
            <a:lvl5pPr marL="2081060" indent="-231229" eaLnBrk="0" hangingPunct="0">
              <a:defRPr>
                <a:solidFill>
                  <a:schemeClr val="tx1"/>
                </a:solidFill>
                <a:latin typeface="Arial" panose="020B0604020202020204" pitchFamily="34" charset="0"/>
                <a:cs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82627C-CA2F-41AA-B385-5ABBF0FE7178}" type="slidenum">
              <a:rPr lang="en-US" altLang="en-US"/>
              <a:pPr eaLnBrk="1" hangingPunct="1"/>
              <a:t>11</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008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A3B1D2-AD67-4B95-8C66-8ED567BC1552}"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378217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3B1D2-AD67-4B95-8C66-8ED567BC1552}"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337239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3B1D2-AD67-4B95-8C66-8ED567BC1552}"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3968352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3B1D2-AD67-4B95-8C66-8ED567BC1552}"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211619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A3B1D2-AD67-4B95-8C66-8ED567BC1552}" type="datetimeFigureOut">
              <a:rPr lang="en-US" smtClean="0"/>
              <a:t>6/1/2018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12166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A3B1D2-AD67-4B95-8C66-8ED567BC1552}"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273040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A3B1D2-AD67-4B95-8C66-8ED567BC1552}" type="datetimeFigureOut">
              <a:rPr lang="en-US" smtClean="0"/>
              <a:t>6/1/2018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2591753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A3B1D2-AD67-4B95-8C66-8ED567BC1552}" type="datetimeFigureOut">
              <a:rPr lang="en-US" smtClean="0"/>
              <a:t>6/1/2018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414118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3B1D2-AD67-4B95-8C66-8ED567BC1552}" type="datetimeFigureOut">
              <a:rPr lang="en-US" smtClean="0"/>
              <a:t>6/1/2018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53171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3B1D2-AD67-4B95-8C66-8ED567BC1552}"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389199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A3B1D2-AD67-4B95-8C66-8ED567BC1552}" type="datetimeFigureOut">
              <a:rPr lang="en-US" smtClean="0"/>
              <a:t>6/1/2018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8B2FE-D001-4F3A-9FF6-9C7366123FE8}" type="slidenum">
              <a:rPr lang="en-US" smtClean="0"/>
              <a:t>‹#›</a:t>
            </a:fld>
            <a:endParaRPr lang="en-US"/>
          </a:p>
        </p:txBody>
      </p:sp>
    </p:spTree>
    <p:extLst>
      <p:ext uri="{BB962C8B-B14F-4D97-AF65-F5344CB8AC3E}">
        <p14:creationId xmlns:p14="http://schemas.microsoft.com/office/powerpoint/2010/main" val="72708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3B1D2-AD67-4B95-8C66-8ED567BC1552}" type="datetimeFigureOut">
              <a:rPr lang="en-US" smtClean="0"/>
              <a:t>6/1/2018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8B2FE-D001-4F3A-9FF6-9C7366123FE8}" type="slidenum">
              <a:rPr lang="en-US" smtClean="0"/>
              <a:t>‹#›</a:t>
            </a:fld>
            <a:endParaRPr lang="en-US"/>
          </a:p>
        </p:txBody>
      </p:sp>
    </p:spTree>
    <p:extLst>
      <p:ext uri="{BB962C8B-B14F-4D97-AF65-F5344CB8AC3E}">
        <p14:creationId xmlns:p14="http://schemas.microsoft.com/office/powerpoint/2010/main" val="589801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1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gif"/><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1.jpeg"/><Relationship Id="rId7" Type="http://schemas.openxmlformats.org/officeDocument/2006/relationships/image" Target="../media/image55.jpeg"/><Relationship Id="rId12"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8.jpeg"/><Relationship Id="rId5" Type="http://schemas.openxmlformats.org/officeDocument/2006/relationships/image" Target="../media/image63.jpeg"/><Relationship Id="rId10" Type="http://schemas.openxmlformats.org/officeDocument/2006/relationships/image" Target="../media/image67.jpeg"/><Relationship Id="rId4" Type="http://schemas.openxmlformats.org/officeDocument/2006/relationships/image" Target="../media/image62.jpeg"/><Relationship Id="rId9" Type="http://schemas.openxmlformats.org/officeDocument/2006/relationships/image" Target="../media/image66.jpeg"/></Relationships>
</file>

<file path=ppt/slides/_rels/slide17.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81.jpeg"/><Relationship Id="rId7" Type="http://schemas.openxmlformats.org/officeDocument/2006/relationships/image" Target="../media/image85.jpeg"/><Relationship Id="rId12" Type="http://schemas.openxmlformats.org/officeDocument/2006/relationships/image" Target="../media/image9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4.jpeg"/><Relationship Id="rId11" Type="http://schemas.openxmlformats.org/officeDocument/2006/relationships/image" Target="../media/image89.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Pt-LDpxS5iQ" TargetMode="External"/><Relationship Id="rId2" Type="http://schemas.openxmlformats.org/officeDocument/2006/relationships/hyperlink" Target="https://youtu.be/XoBFL6iwid4" TargetMode="External"/><Relationship Id="rId1" Type="http://schemas.openxmlformats.org/officeDocument/2006/relationships/slideLayout" Target="../slideLayouts/slideLayout1.xml"/><Relationship Id="rId4" Type="http://schemas.openxmlformats.org/officeDocument/2006/relationships/image" Target="../media/image92.jpeg"/></Relationships>
</file>

<file path=ppt/slides/_rels/slide2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gCVFWWZ-gR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fortune.com/2016/04/04/john-oliver-congress-fundraising-money/"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cbsnews.com/news/60-minutes-are-members-of-congress-becoming-telemarketer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abcnews.go.com/Politics/government-shutdown-president-obama-threatens-veto-house-republican/story?id=13314777"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s://www.youtube.com/watch?v=Gj5-G01iRyk"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915987"/>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Homework Due 6/1</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1" y="2314575"/>
            <a:ext cx="7686674" cy="3543300"/>
          </a:xfrm>
        </p:spPr>
        <p:txBody>
          <a:bodyPr>
            <a:normAutofit/>
          </a:bodyPr>
          <a:lstStyle/>
          <a:p>
            <a:r>
              <a:rPr lang="en-US" sz="4800" dirty="0" smtClean="0"/>
              <a:t>Read and take notes on </a:t>
            </a:r>
            <a:r>
              <a:rPr lang="en-US" sz="4800" i="1" dirty="0" smtClean="0"/>
              <a:t>TCI</a:t>
            </a:r>
            <a:r>
              <a:rPr lang="en-US" sz="4800" dirty="0" smtClean="0"/>
              <a:t> Section 57.1-57.3</a:t>
            </a:r>
            <a:endParaRPr lang="en-US" sz="4800" dirty="0"/>
          </a:p>
        </p:txBody>
      </p:sp>
    </p:spTree>
    <p:extLst>
      <p:ext uri="{BB962C8B-B14F-4D97-AF65-F5344CB8AC3E}">
        <p14:creationId xmlns:p14="http://schemas.microsoft.com/office/powerpoint/2010/main" val="271484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ltLang="en-US" smtClean="0"/>
              <a:t>Fashion</a:t>
            </a:r>
          </a:p>
        </p:txBody>
      </p:sp>
      <p:pic>
        <p:nvPicPr>
          <p:cNvPr id="2050" name="Picture 2" descr="Image result for 90s ripped j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175" y="147639"/>
            <a:ext cx="2917824" cy="43767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90s_fashion_dungarees_annasophia_robb_19hvj6r-19hvj7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900" y="771525"/>
            <a:ext cx="1905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2-britney-spears-aso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666875"/>
            <a:ext cx="28575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5084026" y="1256111"/>
            <a:ext cx="2478186" cy="3629025"/>
          </a:xfrm>
          <a:prstGeom prst="rect">
            <a:avLst/>
          </a:prstGeom>
        </p:spPr>
      </p:pic>
      <p:pic>
        <p:nvPicPr>
          <p:cNvPr id="5" name="Picture 4"/>
          <p:cNvPicPr>
            <a:picLocks noChangeAspect="1"/>
          </p:cNvPicPr>
          <p:nvPr/>
        </p:nvPicPr>
        <p:blipFill>
          <a:blip r:embed="rId7"/>
          <a:stretch>
            <a:fillRect/>
          </a:stretch>
        </p:blipFill>
        <p:spPr>
          <a:xfrm>
            <a:off x="321470" y="3892549"/>
            <a:ext cx="3671093" cy="2807306"/>
          </a:xfrm>
          <a:prstGeom prst="rect">
            <a:avLst/>
          </a:prstGeom>
        </p:spPr>
      </p:pic>
      <p:pic>
        <p:nvPicPr>
          <p:cNvPr id="6" name="Picture 5"/>
          <p:cNvPicPr>
            <a:picLocks noChangeAspect="1"/>
          </p:cNvPicPr>
          <p:nvPr/>
        </p:nvPicPr>
        <p:blipFill>
          <a:blip r:embed="rId8"/>
          <a:stretch>
            <a:fillRect/>
          </a:stretch>
        </p:blipFill>
        <p:spPr>
          <a:xfrm>
            <a:off x="2095557" y="2659856"/>
            <a:ext cx="2374843" cy="3729037"/>
          </a:xfrm>
          <a:prstGeom prst="rect">
            <a:avLst/>
          </a:prstGeom>
        </p:spPr>
      </p:pic>
      <p:pic>
        <p:nvPicPr>
          <p:cNvPr id="7" name="Picture 6"/>
          <p:cNvPicPr>
            <a:picLocks noChangeAspect="1"/>
          </p:cNvPicPr>
          <p:nvPr/>
        </p:nvPicPr>
        <p:blipFill>
          <a:blip r:embed="rId9"/>
          <a:stretch>
            <a:fillRect/>
          </a:stretch>
        </p:blipFill>
        <p:spPr>
          <a:xfrm>
            <a:off x="4572000" y="3616324"/>
            <a:ext cx="4519613" cy="3304086"/>
          </a:xfrm>
          <a:prstGeom prst="rect">
            <a:avLst/>
          </a:prstGeom>
        </p:spPr>
      </p:pic>
    </p:spTree>
    <p:extLst>
      <p:ext uri="{BB962C8B-B14F-4D97-AF65-F5344CB8AC3E}">
        <p14:creationId xmlns:p14="http://schemas.microsoft.com/office/powerpoint/2010/main" val="2691619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altLang="en-US" smtClean="0"/>
              <a:t>Fads</a:t>
            </a:r>
          </a:p>
        </p:txBody>
      </p:sp>
      <p:pic>
        <p:nvPicPr>
          <p:cNvPr id="22534" name="Picture 6" descr="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38862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ty-beanie-babies-f6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06688"/>
            <a:ext cx="54864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0" descr="fisher-price-tmx-tickle-me-elm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2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descr="furb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2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collection17_l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838200"/>
            <a:ext cx="3590925"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wwj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581400"/>
            <a:ext cx="30480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70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ssolve">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36"/>
                                        </p:tgtEl>
                                        <p:attrNameLst>
                                          <p:attrName>style.visibility</p:attrName>
                                        </p:attrNameLst>
                                      </p:cBhvr>
                                      <p:to>
                                        <p:strVal val="visible"/>
                                      </p:to>
                                    </p:set>
                                    <p:animEffect transition="in" filter="dissolve">
                                      <p:cBhvr>
                                        <p:cTn id="12" dur="500"/>
                                        <p:tgtEl>
                                          <p:spTgt spid="225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538"/>
                                        </p:tgtEl>
                                        <p:attrNameLst>
                                          <p:attrName>style.visibility</p:attrName>
                                        </p:attrNameLst>
                                      </p:cBhvr>
                                      <p:to>
                                        <p:strVal val="visible"/>
                                      </p:to>
                                    </p:set>
                                    <p:animEffect transition="in" filter="dissolve">
                                      <p:cBhvr>
                                        <p:cTn id="17" dur="500"/>
                                        <p:tgtEl>
                                          <p:spTgt spid="225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540"/>
                                        </p:tgtEl>
                                        <p:attrNameLst>
                                          <p:attrName>style.visibility</p:attrName>
                                        </p:attrNameLst>
                                      </p:cBhvr>
                                      <p:to>
                                        <p:strVal val="visible"/>
                                      </p:to>
                                    </p:set>
                                    <p:animEffect transition="in" filter="dissolve">
                                      <p:cBhvr>
                                        <p:cTn id="22" dur="500"/>
                                        <p:tgtEl>
                                          <p:spTgt spid="225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2542"/>
                                        </p:tgtEl>
                                        <p:attrNameLst>
                                          <p:attrName>style.visibility</p:attrName>
                                        </p:attrNameLst>
                                      </p:cBhvr>
                                      <p:to>
                                        <p:strVal val="visible"/>
                                      </p:to>
                                    </p:set>
                                    <p:animEffect transition="in" filter="dissolve">
                                      <p:cBhvr>
                                        <p:cTn id="27" dur="500"/>
                                        <p:tgtEl>
                                          <p:spTgt spid="225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2544"/>
                                        </p:tgtEl>
                                        <p:attrNameLst>
                                          <p:attrName>style.visibility</p:attrName>
                                        </p:attrNameLst>
                                      </p:cBhvr>
                                      <p:to>
                                        <p:strVal val="visible"/>
                                      </p:to>
                                    </p:set>
                                    <p:animEffect transition="in" filter="dissolve">
                                      <p:cBhvr>
                                        <p:cTn id="32" dur="5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sabic_949954_yo-yos_8_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pogs35rand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0"/>
            <a:ext cx="310515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sn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000"/>
            <a:ext cx="4762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1" descr="Sega_Genesis_original_mod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191000"/>
            <a:ext cx="3657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3" descr="SONY-P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0"/>
            <a:ext cx="26860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5" descr="AAAAAiJ1x4gAAAAAAEPCc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505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9" descr="ADiamAnkltPchm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1750" y="685800"/>
            <a:ext cx="27622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5036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dissolve">
                                      <p:cBhvr>
                                        <p:cTn id="12" dur="500"/>
                                        <p:tgtEl>
                                          <p:spTgt spid="256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dissolve">
                                      <p:cBhvr>
                                        <p:cTn id="17" dur="500"/>
                                        <p:tgtEl>
                                          <p:spTgt spid="256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5611"/>
                                        </p:tgtEl>
                                        <p:attrNameLst>
                                          <p:attrName>style.visibility</p:attrName>
                                        </p:attrNameLst>
                                      </p:cBhvr>
                                      <p:to>
                                        <p:strVal val="visible"/>
                                      </p:to>
                                    </p:set>
                                    <p:animEffect transition="in" filter="dissolve">
                                      <p:cBhvr>
                                        <p:cTn id="22" dur="500"/>
                                        <p:tgtEl>
                                          <p:spTgt spid="256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613"/>
                                        </p:tgtEl>
                                        <p:attrNameLst>
                                          <p:attrName>style.visibility</p:attrName>
                                        </p:attrNameLst>
                                      </p:cBhvr>
                                      <p:to>
                                        <p:strVal val="visible"/>
                                      </p:to>
                                    </p:set>
                                    <p:animEffect transition="in" filter="dissolve">
                                      <p:cBhvr>
                                        <p:cTn id="27" dur="500"/>
                                        <p:tgtEl>
                                          <p:spTgt spid="256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5615"/>
                                        </p:tgtEl>
                                        <p:attrNameLst>
                                          <p:attrName>style.visibility</p:attrName>
                                        </p:attrNameLst>
                                      </p:cBhvr>
                                      <p:to>
                                        <p:strVal val="visible"/>
                                      </p:to>
                                    </p:set>
                                    <p:animEffect transition="in" filter="dissolve">
                                      <p:cBhvr>
                                        <p:cTn id="32" dur="500"/>
                                        <p:tgtEl>
                                          <p:spTgt spid="256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5619"/>
                                        </p:tgtEl>
                                        <p:attrNameLst>
                                          <p:attrName>style.visibility</p:attrName>
                                        </p:attrNameLst>
                                      </p:cBhvr>
                                      <p:to>
                                        <p:strVal val="visible"/>
                                      </p:to>
                                    </p:set>
                                    <p:animEffect transition="in" filter="dissolve">
                                      <p:cBhvr>
                                        <p:cTn id="37"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24_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keyring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95800"/>
            <a:ext cx="40386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dogani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143000"/>
            <a:ext cx="21367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1163038953_d3f719c2f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328612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9" descr="playdoug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609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sp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819400"/>
            <a:ext cx="40671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032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dissolve">
                                      <p:cBhvr>
                                        <p:cTn id="12" dur="5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dissolve">
                                      <p:cBhvr>
                                        <p:cTn id="22" dur="500"/>
                                        <p:tgtEl>
                                          <p:spTgt spid="2765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7657"/>
                                        </p:tgtEl>
                                        <p:attrNameLst>
                                          <p:attrName>style.visibility</p:attrName>
                                        </p:attrNameLst>
                                      </p:cBhvr>
                                      <p:to>
                                        <p:strVal val="visible"/>
                                      </p:to>
                                    </p:set>
                                    <p:animEffect transition="in" filter="dissolve">
                                      <p:cBhvr>
                                        <p:cTn id="27" dur="500"/>
                                        <p:tgtEl>
                                          <p:spTgt spid="27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7659"/>
                                        </p:tgtEl>
                                        <p:attrNameLst>
                                          <p:attrName>style.visibility</p:attrName>
                                        </p:attrNameLst>
                                      </p:cBhvr>
                                      <p:to>
                                        <p:strVal val="visible"/>
                                      </p:to>
                                    </p:set>
                                    <p:animEffect transition="in" filter="dissolve">
                                      <p:cBhvr>
                                        <p:cTn id="32"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altLang="en-US" smtClean="0"/>
              <a:t>Books</a:t>
            </a:r>
          </a:p>
        </p:txBody>
      </p:sp>
      <p:pic>
        <p:nvPicPr>
          <p:cNvPr id="31750" name="Picture 6" descr="n236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27336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0399143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143000"/>
            <a:ext cx="30670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400000000000000041912_s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05000"/>
            <a:ext cx="29908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2" descr="6a00c2251d4536f21900cdf7ec175e094f-320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524000"/>
            <a:ext cx="27765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harry-potter-sorcer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371600"/>
            <a:ext cx="3667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569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50"/>
                                        </p:tgtEl>
                                        <p:attrNameLst>
                                          <p:attrName>style.visibility</p:attrName>
                                        </p:attrNameLst>
                                      </p:cBhvr>
                                      <p:to>
                                        <p:strVal val="visible"/>
                                      </p:to>
                                    </p:set>
                                    <p:animEffect transition="in" filter="dissolve">
                                      <p:cBhvr>
                                        <p:cTn id="7" dur="500"/>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752"/>
                                        </p:tgtEl>
                                        <p:attrNameLst>
                                          <p:attrName>style.visibility</p:attrName>
                                        </p:attrNameLst>
                                      </p:cBhvr>
                                      <p:to>
                                        <p:strVal val="visible"/>
                                      </p:to>
                                    </p:set>
                                    <p:animEffect transition="in" filter="dissolve">
                                      <p:cBhvr>
                                        <p:cTn id="12" dur="500"/>
                                        <p:tgtEl>
                                          <p:spTgt spid="317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54"/>
                                        </p:tgtEl>
                                        <p:attrNameLst>
                                          <p:attrName>style.visibility</p:attrName>
                                        </p:attrNameLst>
                                      </p:cBhvr>
                                      <p:to>
                                        <p:strVal val="visible"/>
                                      </p:to>
                                    </p:set>
                                    <p:animEffect transition="in" filter="dissolve">
                                      <p:cBhvr>
                                        <p:cTn id="17" dur="500"/>
                                        <p:tgtEl>
                                          <p:spTgt spid="317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756"/>
                                        </p:tgtEl>
                                        <p:attrNameLst>
                                          <p:attrName>style.visibility</p:attrName>
                                        </p:attrNameLst>
                                      </p:cBhvr>
                                      <p:to>
                                        <p:strVal val="visible"/>
                                      </p:to>
                                    </p:set>
                                    <p:animEffect transition="in" filter="dissolve">
                                      <p:cBhvr>
                                        <p:cTn id="22" dur="500"/>
                                        <p:tgtEl>
                                          <p:spTgt spid="317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1758"/>
                                        </p:tgtEl>
                                        <p:attrNameLst>
                                          <p:attrName>style.visibility</p:attrName>
                                        </p:attrNameLst>
                                      </p:cBhvr>
                                      <p:to>
                                        <p:strVal val="visible"/>
                                      </p:to>
                                    </p:set>
                                    <p:animEffect transition="in" filter="dissolve">
                                      <p:cBhvr>
                                        <p:cTn id="27" dur="500"/>
                                        <p:tgtEl>
                                          <p:spTgt spid="3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Movies</a:t>
            </a:r>
          </a:p>
        </p:txBody>
      </p:sp>
      <p:pic>
        <p:nvPicPr>
          <p:cNvPr id="34821" name="Picture 5" descr="dances_with_wolves_v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2322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descr="silence_of_the_lambs_ver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81000"/>
            <a:ext cx="3171825"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UnforgivenPoster.jpg image by RoffleC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143000"/>
            <a:ext cx="40100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schindlers_li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28600"/>
            <a:ext cx="38719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3" descr="forrest-gump-po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3175" y="990600"/>
            <a:ext cx="3813175"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5" descr="bravehe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28600"/>
            <a:ext cx="4287838"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7" descr="english_patient_ver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228600"/>
            <a:ext cx="40259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9" descr="G-406-350~Titanic-Post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57200"/>
            <a:ext cx="41608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1" descr="shakespeare_in_lov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838200"/>
            <a:ext cx="418147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3" descr="A70-3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1143000"/>
            <a:ext cx="3024188"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662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animEffect transition="in" filter="dissolve">
                                      <p:cBhvr>
                                        <p:cTn id="7" dur="500"/>
                                        <p:tgtEl>
                                          <p:spTgt spid="34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dissolve">
                                      <p:cBhvr>
                                        <p:cTn id="12" dur="500"/>
                                        <p:tgtEl>
                                          <p:spTgt spid="348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4825"/>
                                        </p:tgtEl>
                                        <p:attrNameLst>
                                          <p:attrName>style.visibility</p:attrName>
                                        </p:attrNameLst>
                                      </p:cBhvr>
                                      <p:to>
                                        <p:strVal val="visible"/>
                                      </p:to>
                                    </p:set>
                                    <p:animEffect transition="in" filter="dissolve">
                                      <p:cBhvr>
                                        <p:cTn id="17" dur="500"/>
                                        <p:tgtEl>
                                          <p:spTgt spid="348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4827"/>
                                        </p:tgtEl>
                                        <p:attrNameLst>
                                          <p:attrName>style.visibility</p:attrName>
                                        </p:attrNameLst>
                                      </p:cBhvr>
                                      <p:to>
                                        <p:strVal val="visible"/>
                                      </p:to>
                                    </p:set>
                                    <p:animEffect transition="in" filter="dissolve">
                                      <p:cBhvr>
                                        <p:cTn id="22" dur="500"/>
                                        <p:tgtEl>
                                          <p:spTgt spid="348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4829"/>
                                        </p:tgtEl>
                                        <p:attrNameLst>
                                          <p:attrName>style.visibility</p:attrName>
                                        </p:attrNameLst>
                                      </p:cBhvr>
                                      <p:to>
                                        <p:strVal val="visible"/>
                                      </p:to>
                                    </p:set>
                                    <p:animEffect transition="in" filter="dissolve">
                                      <p:cBhvr>
                                        <p:cTn id="27" dur="500"/>
                                        <p:tgtEl>
                                          <p:spTgt spid="348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4831"/>
                                        </p:tgtEl>
                                        <p:attrNameLst>
                                          <p:attrName>style.visibility</p:attrName>
                                        </p:attrNameLst>
                                      </p:cBhvr>
                                      <p:to>
                                        <p:strVal val="visible"/>
                                      </p:to>
                                    </p:set>
                                    <p:animEffect transition="in" filter="dissolve">
                                      <p:cBhvr>
                                        <p:cTn id="32" dur="500"/>
                                        <p:tgtEl>
                                          <p:spTgt spid="348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4833"/>
                                        </p:tgtEl>
                                        <p:attrNameLst>
                                          <p:attrName>style.visibility</p:attrName>
                                        </p:attrNameLst>
                                      </p:cBhvr>
                                      <p:to>
                                        <p:strVal val="visible"/>
                                      </p:to>
                                    </p:set>
                                    <p:animEffect transition="in" filter="dissolve">
                                      <p:cBhvr>
                                        <p:cTn id="37" dur="500"/>
                                        <p:tgtEl>
                                          <p:spTgt spid="348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4835"/>
                                        </p:tgtEl>
                                        <p:attrNameLst>
                                          <p:attrName>style.visibility</p:attrName>
                                        </p:attrNameLst>
                                      </p:cBhvr>
                                      <p:to>
                                        <p:strVal val="visible"/>
                                      </p:to>
                                    </p:set>
                                    <p:animEffect transition="in" filter="dissolve">
                                      <p:cBhvr>
                                        <p:cTn id="42" dur="500"/>
                                        <p:tgtEl>
                                          <p:spTgt spid="3483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4837"/>
                                        </p:tgtEl>
                                        <p:attrNameLst>
                                          <p:attrName>style.visibility</p:attrName>
                                        </p:attrNameLst>
                                      </p:cBhvr>
                                      <p:to>
                                        <p:strVal val="visible"/>
                                      </p:to>
                                    </p:set>
                                    <p:animEffect transition="in" filter="dissolve">
                                      <p:cBhvr>
                                        <p:cTn id="47" dur="500"/>
                                        <p:tgtEl>
                                          <p:spTgt spid="348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4839"/>
                                        </p:tgtEl>
                                        <p:attrNameLst>
                                          <p:attrName>style.visibility</p:attrName>
                                        </p:attrNameLst>
                                      </p:cBhvr>
                                      <p:to>
                                        <p:strVal val="visible"/>
                                      </p:to>
                                    </p:set>
                                    <p:animEffect transition="in" filter="dissolve">
                                      <p:cBhvr>
                                        <p:cTn id="52" dur="500"/>
                                        <p:tgtEl>
                                          <p:spTgt spid="34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Armageddon%20poster%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34750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Men_in_Black_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228600"/>
            <a:ext cx="3352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lost_world_jurassic_park_v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90600"/>
            <a:ext cx="40386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996252~The-Sixth-Sense-Video-Release-Post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914400"/>
            <a:ext cx="34988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forrest-gump-pos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28600"/>
            <a:ext cx="33337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5" descr="lion_king_ver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914400"/>
            <a:ext cx="3967163"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17" descr="indepdayOrg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57200"/>
            <a:ext cx="405606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19" descr="jurassic_park_ver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457200"/>
            <a:ext cx="3900488"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21" descr="star_wars_episode_one_the_phantom_menace_ve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228600"/>
            <a:ext cx="41052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22" descr="G-406-350~Titanic-Poster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57200"/>
            <a:ext cx="41608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98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dissolve">
                                      <p:cBhvr>
                                        <p:cTn id="7" dur="500"/>
                                        <p:tgtEl>
                                          <p:spTgt spid="378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dissolve">
                                      <p:cBhvr>
                                        <p:cTn id="12" dur="500"/>
                                        <p:tgtEl>
                                          <p:spTgt spid="378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7897"/>
                                        </p:tgtEl>
                                        <p:attrNameLst>
                                          <p:attrName>style.visibility</p:attrName>
                                        </p:attrNameLst>
                                      </p:cBhvr>
                                      <p:to>
                                        <p:strVal val="visible"/>
                                      </p:to>
                                    </p:set>
                                    <p:animEffect transition="in" filter="dissolve">
                                      <p:cBhvr>
                                        <p:cTn id="17" dur="500"/>
                                        <p:tgtEl>
                                          <p:spTgt spid="378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7899"/>
                                        </p:tgtEl>
                                        <p:attrNameLst>
                                          <p:attrName>style.visibility</p:attrName>
                                        </p:attrNameLst>
                                      </p:cBhvr>
                                      <p:to>
                                        <p:strVal val="visible"/>
                                      </p:to>
                                    </p:set>
                                    <p:animEffect transition="in" filter="dissolve">
                                      <p:cBhvr>
                                        <p:cTn id="22" dur="500"/>
                                        <p:tgtEl>
                                          <p:spTgt spid="378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7901"/>
                                        </p:tgtEl>
                                        <p:attrNameLst>
                                          <p:attrName>style.visibility</p:attrName>
                                        </p:attrNameLst>
                                      </p:cBhvr>
                                      <p:to>
                                        <p:strVal val="visible"/>
                                      </p:to>
                                    </p:set>
                                    <p:animEffect transition="in" filter="dissolve">
                                      <p:cBhvr>
                                        <p:cTn id="27" dur="500"/>
                                        <p:tgtEl>
                                          <p:spTgt spid="379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7903"/>
                                        </p:tgtEl>
                                        <p:attrNameLst>
                                          <p:attrName>style.visibility</p:attrName>
                                        </p:attrNameLst>
                                      </p:cBhvr>
                                      <p:to>
                                        <p:strVal val="visible"/>
                                      </p:to>
                                    </p:set>
                                    <p:animEffect transition="in" filter="dissolve">
                                      <p:cBhvr>
                                        <p:cTn id="32" dur="500"/>
                                        <p:tgtEl>
                                          <p:spTgt spid="379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7905"/>
                                        </p:tgtEl>
                                        <p:attrNameLst>
                                          <p:attrName>style.visibility</p:attrName>
                                        </p:attrNameLst>
                                      </p:cBhvr>
                                      <p:to>
                                        <p:strVal val="visible"/>
                                      </p:to>
                                    </p:set>
                                    <p:animEffect transition="in" filter="dissolve">
                                      <p:cBhvr>
                                        <p:cTn id="37" dur="500"/>
                                        <p:tgtEl>
                                          <p:spTgt spid="379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7907"/>
                                        </p:tgtEl>
                                        <p:attrNameLst>
                                          <p:attrName>style.visibility</p:attrName>
                                        </p:attrNameLst>
                                      </p:cBhvr>
                                      <p:to>
                                        <p:strVal val="visible"/>
                                      </p:to>
                                    </p:set>
                                    <p:animEffect transition="in" filter="dissolve">
                                      <p:cBhvr>
                                        <p:cTn id="42" dur="500"/>
                                        <p:tgtEl>
                                          <p:spTgt spid="379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7909"/>
                                        </p:tgtEl>
                                        <p:attrNameLst>
                                          <p:attrName>style.visibility</p:attrName>
                                        </p:attrNameLst>
                                      </p:cBhvr>
                                      <p:to>
                                        <p:strVal val="visible"/>
                                      </p:to>
                                    </p:set>
                                    <p:animEffect transition="in" filter="dissolve">
                                      <p:cBhvr>
                                        <p:cTn id="47" dur="500"/>
                                        <p:tgtEl>
                                          <p:spTgt spid="3790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7910"/>
                                        </p:tgtEl>
                                        <p:attrNameLst>
                                          <p:attrName>style.visibility</p:attrName>
                                        </p:attrNameLst>
                                      </p:cBhvr>
                                      <p:to>
                                        <p:strVal val="visible"/>
                                      </p:to>
                                    </p:set>
                                    <p:animEffect transition="in" filter="dissolve">
                                      <p:cBhvr>
                                        <p:cTn id="52" dur="500"/>
                                        <p:tgtEl>
                                          <p:spTgt spid="37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smtClean="0"/>
              <a:t>T.V.</a:t>
            </a:r>
          </a:p>
        </p:txBody>
      </p:sp>
      <p:pic>
        <p:nvPicPr>
          <p:cNvPr id="39944" name="Picture 8" descr="6a00e550f08d9b883301156f5753f0970b-32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0" descr="30188hiSeinf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524000"/>
            <a:ext cx="51054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Touched%20by%20an%20Angel%20-%20The%20Third%20Season%20%20V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0" name="Picture 14" descr="Frasi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9525" y="381000"/>
            <a:ext cx="40544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2" name="Picture 16" descr="hca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28600"/>
            <a:ext cx="71628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8" descr="StuProgs_Monday_Night_Footba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572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 y="1027907"/>
            <a:ext cx="3238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sh prince of bel ai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0125" y="1524000"/>
            <a:ext cx="4333875" cy="24353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90210 original cas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3314" y="1774928"/>
            <a:ext cx="3714750" cy="3040788"/>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friends_tv_show.jpg friends image by fedo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1828800"/>
            <a:ext cx="76200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416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animEffect transition="in" filter="dissolve">
                                      <p:cBhvr>
                                        <p:cTn id="7" dur="500"/>
                                        <p:tgtEl>
                                          <p:spTgt spid="399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946"/>
                                        </p:tgtEl>
                                        <p:attrNameLst>
                                          <p:attrName>style.visibility</p:attrName>
                                        </p:attrNameLst>
                                      </p:cBhvr>
                                      <p:to>
                                        <p:strVal val="visible"/>
                                      </p:to>
                                    </p:set>
                                    <p:animEffect transition="in" filter="dissolve">
                                      <p:cBhvr>
                                        <p:cTn id="12" dur="500"/>
                                        <p:tgtEl>
                                          <p:spTgt spid="399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9948"/>
                                        </p:tgtEl>
                                        <p:attrNameLst>
                                          <p:attrName>style.visibility</p:attrName>
                                        </p:attrNameLst>
                                      </p:cBhvr>
                                      <p:to>
                                        <p:strVal val="visible"/>
                                      </p:to>
                                    </p:set>
                                    <p:animEffect transition="in" filter="dissolve">
                                      <p:cBhvr>
                                        <p:cTn id="17" dur="500"/>
                                        <p:tgtEl>
                                          <p:spTgt spid="399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9950"/>
                                        </p:tgtEl>
                                        <p:attrNameLst>
                                          <p:attrName>style.visibility</p:attrName>
                                        </p:attrNameLst>
                                      </p:cBhvr>
                                      <p:to>
                                        <p:strVal val="visible"/>
                                      </p:to>
                                    </p:set>
                                    <p:animEffect transition="in" filter="dissolve">
                                      <p:cBhvr>
                                        <p:cTn id="22" dur="500"/>
                                        <p:tgtEl>
                                          <p:spTgt spid="399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9952"/>
                                        </p:tgtEl>
                                        <p:attrNameLst>
                                          <p:attrName>style.visibility</p:attrName>
                                        </p:attrNameLst>
                                      </p:cBhvr>
                                      <p:to>
                                        <p:strVal val="visible"/>
                                      </p:to>
                                    </p:set>
                                    <p:animEffect transition="in" filter="dissolve">
                                      <p:cBhvr>
                                        <p:cTn id="27" dur="500"/>
                                        <p:tgtEl>
                                          <p:spTgt spid="3995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954"/>
                                        </p:tgtEl>
                                        <p:attrNameLst>
                                          <p:attrName>style.visibility</p:attrName>
                                        </p:attrNameLst>
                                      </p:cBhvr>
                                      <p:to>
                                        <p:strVal val="visible"/>
                                      </p:to>
                                    </p:set>
                                    <p:animEffect transition="in" filter="dissolve">
                                      <p:cBhvr>
                                        <p:cTn id="32" dur="500"/>
                                        <p:tgtEl>
                                          <p:spTgt spid="3995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250"/>
                                        <p:tgtEl>
                                          <p:spTgt spid="10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250"/>
                                        <p:tgtEl>
                                          <p:spTgt spid="10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9942"/>
                                        </p:tgtEl>
                                        <p:attrNameLst>
                                          <p:attrName>style.visibility</p:attrName>
                                        </p:attrNameLst>
                                      </p:cBhvr>
                                      <p:to>
                                        <p:strVal val="visible"/>
                                      </p:to>
                                    </p:set>
                                    <p:animEffect transition="in" filter="dissolve">
                                      <p:cBhvr>
                                        <p:cTn id="5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15411" y="115278"/>
            <a:ext cx="7886700" cy="637197"/>
          </a:xfrm>
        </p:spPr>
        <p:txBody>
          <a:bodyPr>
            <a:normAutofit fontScale="90000"/>
          </a:bodyPr>
          <a:lstStyle/>
          <a:p>
            <a:pPr eaLnBrk="1" hangingPunct="1"/>
            <a:r>
              <a:rPr lang="en-US" altLang="en-US" dirty="0" smtClean="0"/>
              <a:t>Music</a:t>
            </a:r>
          </a:p>
        </p:txBody>
      </p:sp>
      <p:pic>
        <p:nvPicPr>
          <p:cNvPr id="2" name="Picture 1"/>
          <p:cNvPicPr>
            <a:picLocks noChangeAspect="1"/>
          </p:cNvPicPr>
          <p:nvPr/>
        </p:nvPicPr>
        <p:blipFill>
          <a:blip r:embed="rId3"/>
          <a:stretch>
            <a:fillRect/>
          </a:stretch>
        </p:blipFill>
        <p:spPr>
          <a:xfrm>
            <a:off x="301137" y="646967"/>
            <a:ext cx="4286250" cy="6105525"/>
          </a:xfrm>
          <a:prstGeom prst="rect">
            <a:avLst/>
          </a:prstGeom>
        </p:spPr>
      </p:pic>
      <p:pic>
        <p:nvPicPr>
          <p:cNvPr id="3" name="Picture 2"/>
          <p:cNvPicPr>
            <a:picLocks noChangeAspect="1"/>
          </p:cNvPicPr>
          <p:nvPr/>
        </p:nvPicPr>
        <p:blipFill>
          <a:blip r:embed="rId4"/>
          <a:stretch>
            <a:fillRect/>
          </a:stretch>
        </p:blipFill>
        <p:spPr>
          <a:xfrm>
            <a:off x="4246685" y="193431"/>
            <a:ext cx="4828955" cy="6174603"/>
          </a:xfrm>
          <a:prstGeom prst="rect">
            <a:avLst/>
          </a:prstGeom>
        </p:spPr>
      </p:pic>
    </p:spTree>
    <p:extLst>
      <p:ext uri="{BB962C8B-B14F-4D97-AF65-F5344CB8AC3E}">
        <p14:creationId xmlns:p14="http://schemas.microsoft.com/office/powerpoint/2010/main" val="1190202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altLang="en-US" dirty="0" smtClean="0"/>
              <a:t>Music</a:t>
            </a:r>
          </a:p>
        </p:txBody>
      </p:sp>
      <p:pic>
        <p:nvPicPr>
          <p:cNvPr id="2052" name="Picture 4" descr="Image result for green 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442" y="270932"/>
            <a:ext cx="2940224" cy="41587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earl j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08" y="1518109"/>
            <a:ext cx="3027892" cy="3084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avage gar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217" y="414339"/>
            <a:ext cx="2552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boyz ii m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018" y="857620"/>
            <a:ext cx="26670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backstreet b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36385" y="2002891"/>
            <a:ext cx="4196617" cy="220322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nsyn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15" y="3558088"/>
            <a:ext cx="4435648" cy="2934176"/>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britney spears 90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4523" y="2555430"/>
            <a:ext cx="3383908" cy="338390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0754" y="1140122"/>
            <a:ext cx="2795954" cy="279595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nirvan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3675" y="2777849"/>
            <a:ext cx="6228292" cy="34919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michael jackson super bowl 19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47254" y="1659829"/>
            <a:ext cx="5242415" cy="349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00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5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5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25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2"/>
                                        </p:tgtEl>
                                        <p:attrNameLst>
                                          <p:attrName>style.visibility</p:attrName>
                                        </p:attrNameLst>
                                      </p:cBhvr>
                                      <p:to>
                                        <p:strVal val="visible"/>
                                      </p:to>
                                    </p:set>
                                    <p:animEffect transition="in" filter="fade">
                                      <p:cBhvr>
                                        <p:cTn id="22" dur="250"/>
                                        <p:tgtEl>
                                          <p:spTgt spid="20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4"/>
                                        </p:tgtEl>
                                        <p:attrNameLst>
                                          <p:attrName>style.visibility</p:attrName>
                                        </p:attrNameLst>
                                      </p:cBhvr>
                                      <p:to>
                                        <p:strVal val="visible"/>
                                      </p:to>
                                    </p:set>
                                    <p:animEffect transition="in" filter="fade">
                                      <p:cBhvr>
                                        <p:cTn id="27" dur="250"/>
                                        <p:tgtEl>
                                          <p:spTgt spid="20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6"/>
                                        </p:tgtEl>
                                        <p:attrNameLst>
                                          <p:attrName>style.visibility</p:attrName>
                                        </p:attrNameLst>
                                      </p:cBhvr>
                                      <p:to>
                                        <p:strVal val="visible"/>
                                      </p:to>
                                    </p:set>
                                    <p:animEffect transition="in" filter="fade">
                                      <p:cBhvr>
                                        <p:cTn id="32" dur="250"/>
                                        <p:tgtEl>
                                          <p:spTgt spid="20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68"/>
                                        </p:tgtEl>
                                        <p:attrNameLst>
                                          <p:attrName>style.visibility</p:attrName>
                                        </p:attrNameLst>
                                      </p:cBhvr>
                                      <p:to>
                                        <p:strVal val="visible"/>
                                      </p:to>
                                    </p:set>
                                    <p:animEffect transition="in" filter="fade">
                                      <p:cBhvr>
                                        <p:cTn id="37" dur="250"/>
                                        <p:tgtEl>
                                          <p:spTgt spid="20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70"/>
                                        </p:tgtEl>
                                        <p:attrNameLst>
                                          <p:attrName>style.visibility</p:attrName>
                                        </p:attrNameLst>
                                      </p:cBhvr>
                                      <p:to>
                                        <p:strVal val="visible"/>
                                      </p:to>
                                    </p:set>
                                    <p:animEffect transition="in" filter="fade">
                                      <p:cBhvr>
                                        <p:cTn id="42" dur="250"/>
                                        <p:tgtEl>
                                          <p:spTgt spid="20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50"/>
                                        </p:tgtEl>
                                        <p:attrNameLst>
                                          <p:attrName>style.visibility</p:attrName>
                                        </p:attrNameLst>
                                      </p:cBhvr>
                                      <p:to>
                                        <p:strVal val="visible"/>
                                      </p:to>
                                    </p:set>
                                    <p:animEffect transition="in" filter="fade">
                                      <p:cBhvr>
                                        <p:cTn id="47" dur="250"/>
                                        <p:tgtEl>
                                          <p:spTgt spid="20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6"/>
                                        </p:tgtEl>
                                        <p:attrNameLst>
                                          <p:attrName>style.visibility</p:attrName>
                                        </p:attrNameLst>
                                      </p:cBhvr>
                                      <p:to>
                                        <p:strVal val="visible"/>
                                      </p:to>
                                    </p:set>
                                    <p:animEffect transition="in" filter="fade">
                                      <p:cBhvr>
                                        <p:cTn id="52" dur="25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915987"/>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Warm Up 5/30</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1" y="2314575"/>
            <a:ext cx="7686674" cy="3543300"/>
          </a:xfrm>
        </p:spPr>
        <p:txBody>
          <a:bodyPr>
            <a:normAutofit/>
          </a:bodyPr>
          <a:lstStyle/>
          <a:p>
            <a:r>
              <a:rPr lang="en-US" sz="4800" dirty="0" smtClean="0"/>
              <a:t>What was Executive Order 9066?</a:t>
            </a:r>
            <a:endParaRPr lang="en-US" sz="4800" dirty="0"/>
          </a:p>
        </p:txBody>
      </p:sp>
    </p:spTree>
    <p:extLst>
      <p:ext uri="{BB962C8B-B14F-4D97-AF65-F5344CB8AC3E}">
        <p14:creationId xmlns:p14="http://schemas.microsoft.com/office/powerpoint/2010/main" val="2352343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915987"/>
          </a:xfrm>
        </p:spPr>
        <p:txBody>
          <a:bodyPr/>
          <a:lstStyle/>
          <a:p>
            <a:r>
              <a:rPr lang="en-US" b="1" dirty="0" smtClean="0">
                <a:solidFill>
                  <a:srgbClr val="0000FF"/>
                </a:solidFill>
                <a:latin typeface="Times New Roman" panose="02020603050405020304" pitchFamily="18" charset="0"/>
                <a:cs typeface="Times New Roman" panose="02020603050405020304" pitchFamily="18" charset="0"/>
              </a:rPr>
              <a:t>Warm Up </a:t>
            </a:r>
            <a:r>
              <a:rPr lang="en-US" b="1" dirty="0" smtClean="0">
                <a:solidFill>
                  <a:srgbClr val="0000FF"/>
                </a:solidFill>
                <a:latin typeface="Times New Roman" panose="02020603050405020304" pitchFamily="18" charset="0"/>
                <a:cs typeface="Times New Roman" panose="02020603050405020304" pitchFamily="18" charset="0"/>
              </a:rPr>
              <a:t>6/1</a:t>
            </a:r>
            <a:endParaRPr lang="en-US"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5801" y="2314575"/>
            <a:ext cx="7686674" cy="3543300"/>
          </a:xfrm>
        </p:spPr>
        <p:txBody>
          <a:bodyPr>
            <a:normAutofit/>
          </a:bodyPr>
          <a:lstStyle/>
          <a:p>
            <a:r>
              <a:rPr lang="en-US" sz="4800" dirty="0" smtClean="0"/>
              <a:t>What happened on September 2, 1945?</a:t>
            </a:r>
            <a:endParaRPr lang="en-US" sz="4800" dirty="0"/>
          </a:p>
        </p:txBody>
      </p:sp>
    </p:spTree>
    <p:extLst>
      <p:ext uri="{BB962C8B-B14F-4D97-AF65-F5344CB8AC3E}">
        <p14:creationId xmlns:p14="http://schemas.microsoft.com/office/powerpoint/2010/main" val="3405052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504825" y="152400"/>
            <a:ext cx="6800850" cy="533400"/>
          </a:xfrm>
        </p:spPr>
        <p:txBody>
          <a:bodyPr>
            <a:normAutofit fontScale="90000"/>
          </a:bodyPr>
          <a:lstStyle/>
          <a:p>
            <a:pPr algn="l">
              <a:defRPr/>
            </a:pPr>
            <a:r>
              <a:rPr lang="en-US" altLang="en-US" b="1" dirty="0" smtClean="0">
                <a:solidFill>
                  <a:srgbClr val="002F8E"/>
                </a:solidFill>
                <a:effectLst>
                  <a:outerShdw blurRad="38100" dist="38100" dir="2700000" algn="tl">
                    <a:srgbClr val="000000">
                      <a:alpha val="43137"/>
                    </a:srgbClr>
                  </a:outerShdw>
                </a:effectLst>
              </a:rPr>
              <a:t>June 1, </a:t>
            </a:r>
            <a:r>
              <a:rPr lang="en-US" altLang="en-US" b="1" dirty="0" smtClean="0">
                <a:solidFill>
                  <a:srgbClr val="002F8E"/>
                </a:solidFill>
                <a:effectLst>
                  <a:outerShdw blurRad="38100" dist="38100" dir="2700000" algn="tl">
                    <a:srgbClr val="000000">
                      <a:alpha val="43137"/>
                    </a:srgbClr>
                  </a:outerShdw>
                </a:effectLst>
              </a:rPr>
              <a:t>2018</a:t>
            </a:r>
          </a:p>
        </p:txBody>
      </p:sp>
      <p:sp>
        <p:nvSpPr>
          <p:cNvPr id="6" name="Content Placeholder 5"/>
          <p:cNvSpPr>
            <a:spLocks noGrp="1"/>
          </p:cNvSpPr>
          <p:nvPr>
            <p:ph sz="half" idx="2"/>
          </p:nvPr>
        </p:nvSpPr>
        <p:spPr>
          <a:xfrm>
            <a:off x="322263" y="838200"/>
            <a:ext cx="3714160" cy="5600700"/>
          </a:xfrm>
        </p:spPr>
        <p:txBody>
          <a:bodyPr>
            <a:normAutofit/>
          </a:bodyPr>
          <a:lstStyle/>
          <a:p>
            <a:pPr marL="82294" indent="0">
              <a:buNone/>
              <a:defRPr/>
            </a:pPr>
            <a:r>
              <a:rPr lang="en" b="1" u="sng" dirty="0" smtClean="0">
                <a:latin typeface="Georgia"/>
                <a:ea typeface="Georgia"/>
                <a:cs typeface="Georgia"/>
                <a:sym typeface="Georgia"/>
              </a:rPr>
              <a:t>Out for checkoff</a:t>
            </a:r>
            <a:r>
              <a:rPr lang="en" b="1" dirty="0" smtClean="0">
                <a:latin typeface="Georgia"/>
                <a:ea typeface="Georgia"/>
                <a:cs typeface="Georgia"/>
                <a:sym typeface="Georgia"/>
              </a:rPr>
              <a:t>:</a:t>
            </a:r>
          </a:p>
          <a:p>
            <a:pPr marL="82294" indent="0">
              <a:buNone/>
              <a:defRPr/>
            </a:pPr>
            <a:r>
              <a:rPr lang="en" b="1" dirty="0" smtClean="0">
                <a:latin typeface="Georgia"/>
                <a:ea typeface="Georgia"/>
                <a:cs typeface="Georgia"/>
                <a:sym typeface="Georgia"/>
              </a:rPr>
              <a:t>Chapter 57 Notes</a:t>
            </a:r>
            <a:endParaRPr lang="en" b="1" dirty="0">
              <a:latin typeface="Georgia"/>
              <a:ea typeface="Georgia"/>
              <a:cs typeface="Georgia"/>
              <a:sym typeface="Georgia"/>
            </a:endParaRPr>
          </a:p>
          <a:p>
            <a:pPr marL="0" indent="0">
              <a:buNone/>
              <a:defRPr/>
            </a:pPr>
            <a:endParaRPr lang="en" sz="1000" b="1" dirty="0">
              <a:solidFill>
                <a:schemeClr val="bg2">
                  <a:lumMod val="10000"/>
                  <a:lumOff val="90000"/>
                </a:schemeClr>
              </a:solidFill>
              <a:latin typeface="Georgia"/>
              <a:ea typeface="Georgia"/>
              <a:cs typeface="Georgia"/>
              <a:sym typeface="Georgia"/>
            </a:endParaRPr>
          </a:p>
          <a:p>
            <a:pPr marL="0" indent="0">
              <a:buNone/>
              <a:defRPr/>
            </a:pPr>
            <a:r>
              <a:rPr lang="en" b="1" u="sng" dirty="0">
                <a:solidFill>
                  <a:srgbClr val="002060"/>
                </a:solidFill>
                <a:latin typeface="Georgia"/>
                <a:ea typeface="Georgia"/>
                <a:cs typeface="Georgia"/>
                <a:sym typeface="Georgia"/>
              </a:rPr>
              <a:t>Agenda</a:t>
            </a:r>
            <a:r>
              <a:rPr lang="en" b="1" dirty="0">
                <a:solidFill>
                  <a:srgbClr val="002060"/>
                </a:solidFill>
                <a:latin typeface="Georgia"/>
                <a:ea typeface="Georgia"/>
                <a:cs typeface="Georgia"/>
                <a:sym typeface="Georgia"/>
              </a:rPr>
              <a:t>:</a:t>
            </a:r>
          </a:p>
          <a:p>
            <a:pPr marL="0" indent="0">
              <a:buNone/>
              <a:defRPr/>
            </a:pPr>
            <a:r>
              <a:rPr lang="en" b="1" dirty="0" smtClean="0">
                <a:solidFill>
                  <a:srgbClr val="002060"/>
                </a:solidFill>
                <a:latin typeface="Georgia"/>
                <a:ea typeface="Georgia"/>
                <a:cs typeface="Georgia"/>
                <a:sym typeface="Georgia"/>
              </a:rPr>
              <a:t>1990s Bush and Clinton</a:t>
            </a:r>
            <a:endParaRPr lang="en" b="1" dirty="0">
              <a:solidFill>
                <a:srgbClr val="002060"/>
              </a:solidFill>
              <a:latin typeface="Georgia"/>
              <a:ea typeface="Georgia"/>
              <a:cs typeface="Georgia"/>
              <a:sym typeface="Georgia"/>
            </a:endParaRPr>
          </a:p>
          <a:p>
            <a:pPr marL="0" indent="0">
              <a:buNone/>
              <a:defRPr/>
            </a:pPr>
            <a:endParaRPr lang="en" b="1" dirty="0">
              <a:solidFill>
                <a:srgbClr val="002060"/>
              </a:solidFill>
              <a:latin typeface="Georgia"/>
              <a:ea typeface="Georgia"/>
              <a:cs typeface="Georgia"/>
              <a:sym typeface="Georgia"/>
            </a:endParaRPr>
          </a:p>
          <a:p>
            <a:pPr marL="0" indent="0">
              <a:buNone/>
              <a:defRPr/>
            </a:pPr>
            <a:r>
              <a:rPr lang="en" b="1" u="sng" dirty="0">
                <a:solidFill>
                  <a:schemeClr val="accent6">
                    <a:lumMod val="75000"/>
                  </a:schemeClr>
                </a:solidFill>
                <a:latin typeface="Georgia" panose="02040502050405020303" pitchFamily="18" charset="0"/>
                <a:ea typeface="Georgia"/>
                <a:cs typeface="Georgia"/>
                <a:sym typeface="Georgia"/>
              </a:rPr>
              <a:t>Skills: </a:t>
            </a:r>
            <a:endParaRPr lang="en" b="1" u="sng" dirty="0" smtClean="0">
              <a:solidFill>
                <a:schemeClr val="accent6">
                  <a:lumMod val="75000"/>
                </a:schemeClr>
              </a:solidFill>
              <a:latin typeface="Georgia" panose="02040502050405020303" pitchFamily="18" charset="0"/>
              <a:ea typeface="Georgia"/>
              <a:cs typeface="Georgia"/>
              <a:sym typeface="Georgia"/>
            </a:endParaRPr>
          </a:p>
          <a:p>
            <a:pPr marL="0" indent="0">
              <a:buNone/>
              <a:defRPr/>
            </a:pPr>
            <a:endParaRPr lang="en" sz="900" b="1" u="sng" dirty="0">
              <a:solidFill>
                <a:schemeClr val="bg2">
                  <a:lumMod val="10000"/>
                  <a:lumOff val="90000"/>
                </a:schemeClr>
              </a:solidFill>
              <a:latin typeface="Georgia"/>
              <a:ea typeface="Georgia"/>
              <a:cs typeface="Georgia"/>
              <a:sym typeface="Georgia"/>
            </a:endParaRPr>
          </a:p>
        </p:txBody>
      </p:sp>
      <p:sp>
        <p:nvSpPr>
          <p:cNvPr id="8" name="Content Placeholder 7"/>
          <p:cNvSpPr>
            <a:spLocks noGrp="1"/>
          </p:cNvSpPr>
          <p:nvPr>
            <p:ph sz="quarter" idx="4"/>
          </p:nvPr>
        </p:nvSpPr>
        <p:spPr>
          <a:xfrm>
            <a:off x="4036423" y="838201"/>
            <a:ext cx="5015502" cy="5889625"/>
          </a:xfrm>
        </p:spPr>
        <p:txBody>
          <a:bodyPr>
            <a:noAutofit/>
          </a:bodyPr>
          <a:lstStyle/>
          <a:p>
            <a:pPr marL="82294" indent="0">
              <a:buNone/>
              <a:defRPr/>
            </a:pPr>
            <a:r>
              <a:rPr lang="en" b="1" u="sng" dirty="0" smtClean="0">
                <a:solidFill>
                  <a:schemeClr val="accent6">
                    <a:lumMod val="75000"/>
                  </a:schemeClr>
                </a:solidFill>
                <a:latin typeface="Georgia" panose="02040502050405020303" pitchFamily="18" charset="0"/>
                <a:ea typeface="Georgia"/>
                <a:cs typeface="Georgia"/>
                <a:sym typeface="Georgia"/>
              </a:rPr>
              <a:t>Learning Target (I can…)</a:t>
            </a:r>
            <a:r>
              <a:rPr lang="en" b="1" dirty="0" smtClean="0">
                <a:solidFill>
                  <a:schemeClr val="accent6">
                    <a:lumMod val="75000"/>
                  </a:schemeClr>
                </a:solidFill>
                <a:latin typeface="Georgia" panose="02040502050405020303" pitchFamily="18" charset="0"/>
                <a:ea typeface="Georgia"/>
                <a:cs typeface="Georgia"/>
                <a:sym typeface="Georgia"/>
              </a:rPr>
              <a:t>:</a:t>
            </a:r>
            <a:endParaRPr lang="en" b="1" dirty="0">
              <a:solidFill>
                <a:schemeClr val="accent6">
                  <a:lumMod val="75000"/>
                </a:schemeClr>
              </a:solidFill>
              <a:latin typeface="Georgia" panose="02040502050405020303" pitchFamily="18" charset="0"/>
              <a:ea typeface="Georgia"/>
              <a:cs typeface="Georgia"/>
              <a:sym typeface="Georgia"/>
            </a:endParaRPr>
          </a:p>
          <a:p>
            <a:pPr>
              <a:defRPr/>
            </a:pPr>
            <a:r>
              <a:rPr lang="en-US" b="1" dirty="0" smtClean="0">
                <a:latin typeface="Georgia" panose="02040502050405020303" pitchFamily="18" charset="0"/>
                <a:ea typeface="Georgia"/>
                <a:cs typeface="Georgia"/>
                <a:sym typeface="Georgia"/>
              </a:rPr>
              <a:t>Explain the changing politics and major events of the 1990s</a:t>
            </a:r>
            <a:endParaRPr lang="en" b="1" dirty="0" smtClean="0">
              <a:latin typeface="Georgia" panose="02040502050405020303" pitchFamily="18" charset="0"/>
              <a:ea typeface="Georgia"/>
              <a:cs typeface="Georgia"/>
              <a:sym typeface="Georgia"/>
            </a:endParaRPr>
          </a:p>
          <a:p>
            <a:pPr marL="82294" indent="0">
              <a:buNone/>
              <a:defRPr/>
            </a:pPr>
            <a:endParaRPr lang="en" sz="788" b="1" dirty="0">
              <a:solidFill>
                <a:schemeClr val="bg2">
                  <a:lumMod val="10000"/>
                  <a:lumOff val="90000"/>
                </a:schemeClr>
              </a:solidFill>
              <a:latin typeface="Georgia" panose="02040502050405020303" pitchFamily="18" charset="0"/>
              <a:ea typeface="Georgia"/>
              <a:cs typeface="Georgia"/>
              <a:sym typeface="Georgia"/>
            </a:endParaRPr>
          </a:p>
          <a:p>
            <a:pPr marL="82294" indent="0">
              <a:buNone/>
              <a:defRPr/>
            </a:pPr>
            <a:r>
              <a:rPr lang="en" b="1" u="sng" dirty="0" smtClean="0">
                <a:solidFill>
                  <a:srgbClr val="FF0000"/>
                </a:solidFill>
                <a:latin typeface="Georgia" panose="02040502050405020303" pitchFamily="18" charset="0"/>
                <a:ea typeface="Georgia"/>
                <a:cs typeface="Georgia"/>
                <a:sym typeface="Georgia"/>
              </a:rPr>
              <a:t>Upcoming Dates</a:t>
            </a:r>
          </a:p>
          <a:p>
            <a:pPr marL="82294" indent="0">
              <a:buNone/>
              <a:defRPr/>
            </a:pPr>
            <a:r>
              <a:rPr lang="en" sz="2400" b="1" dirty="0" smtClean="0">
                <a:solidFill>
                  <a:srgbClr val="FF0000"/>
                </a:solidFill>
                <a:latin typeface="Georgia" panose="02040502050405020303" pitchFamily="18" charset="0"/>
                <a:ea typeface="Georgia"/>
                <a:cs typeface="Georgia"/>
                <a:sym typeface="Georgia"/>
              </a:rPr>
              <a:t>6/4: </a:t>
            </a:r>
            <a:r>
              <a:rPr lang="en" sz="2400" b="1" dirty="0" smtClean="0">
                <a:latin typeface="Georgia" panose="02040502050405020303" pitchFamily="18" charset="0"/>
                <a:ea typeface="Georgia"/>
                <a:cs typeface="Georgia"/>
                <a:sym typeface="Georgia"/>
              </a:rPr>
              <a:t>Bush v. Gore reading due</a:t>
            </a:r>
          </a:p>
          <a:p>
            <a:pPr marL="82294" indent="0">
              <a:buNone/>
              <a:defRPr/>
            </a:pPr>
            <a:r>
              <a:rPr lang="en" b="1" dirty="0" smtClean="0">
                <a:solidFill>
                  <a:srgbClr val="FF0000"/>
                </a:solidFill>
                <a:latin typeface="Georgia" panose="02040502050405020303" pitchFamily="18" charset="0"/>
                <a:sym typeface="Georgia"/>
              </a:rPr>
              <a:t>6/13: </a:t>
            </a:r>
            <a:r>
              <a:rPr lang="en" b="1" dirty="0" smtClean="0">
                <a:latin typeface="Georgia" panose="02040502050405020303" pitchFamily="18" charset="0"/>
                <a:sym typeface="Georgia"/>
              </a:rPr>
              <a:t>Final due date for all late work for semester 2 due</a:t>
            </a:r>
            <a:endParaRPr lang="en-US" b="1" dirty="0">
              <a:latin typeface="Georgia" panose="02040502050405020303" pitchFamily="18" charset="0"/>
            </a:endParaRPr>
          </a:p>
        </p:txBody>
      </p:sp>
    </p:spTree>
    <p:extLst>
      <p:ext uri="{BB962C8B-B14F-4D97-AF65-F5344CB8AC3E}">
        <p14:creationId xmlns:p14="http://schemas.microsoft.com/office/powerpoint/2010/main" val="50583958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78" y="191181"/>
            <a:ext cx="8054438" cy="718024"/>
          </a:xfrm>
        </p:spPr>
        <p:txBody>
          <a:bodyPr>
            <a:normAutofit fontScale="90000"/>
          </a:bodyPr>
          <a:lstStyle/>
          <a:p>
            <a:r>
              <a:rPr lang="en-US" sz="6600" b="1" dirty="0" smtClean="0">
                <a:solidFill>
                  <a:srgbClr val="0000FF"/>
                </a:solidFill>
                <a:latin typeface="Times New Roman" panose="02020603050405020304" pitchFamily="18" charset="0"/>
                <a:cs typeface="Times New Roman" panose="02020603050405020304" pitchFamily="18" charset="0"/>
              </a:rPr>
              <a:t>The Brief Bush Years</a:t>
            </a:r>
            <a:endParaRPr lang="en-US" sz="66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9541" y="1076325"/>
            <a:ext cx="8265226" cy="4876800"/>
          </a:xfrm>
        </p:spPr>
        <p:txBody>
          <a:bodyPr>
            <a:normAutofit/>
          </a:bodyPr>
          <a:lstStyle/>
          <a:p>
            <a:pPr marL="514350" indent="-514350" algn="l">
              <a:buFont typeface="Arial" panose="020B0604020202020204" pitchFamily="34" charset="0"/>
              <a:buChar char="•"/>
            </a:pPr>
            <a:r>
              <a:rPr lang="en-US" sz="3600" dirty="0" smtClean="0"/>
              <a:t>George H. W. Bush wins election of ‘88</a:t>
            </a:r>
          </a:p>
          <a:p>
            <a:pPr marL="514350" indent="-514350" algn="l">
              <a:buFont typeface="Arial" panose="020B0604020202020204" pitchFamily="34" charset="0"/>
              <a:buChar char="•"/>
            </a:pPr>
            <a:r>
              <a:rPr lang="en-US" sz="3600" b="1" dirty="0" smtClean="0">
                <a:solidFill>
                  <a:srgbClr val="FF0000"/>
                </a:solidFill>
              </a:rPr>
              <a:t>Persian Gulf War </a:t>
            </a:r>
            <a:r>
              <a:rPr lang="en-US" sz="3600" dirty="0" smtClean="0"/>
              <a:t>1991</a:t>
            </a:r>
          </a:p>
          <a:p>
            <a:pPr marL="971550" lvl="1" indent="-514350" algn="l">
              <a:buFont typeface="Arial" panose="020B0604020202020204" pitchFamily="34" charset="0"/>
              <a:buChar char="•"/>
            </a:pPr>
            <a:r>
              <a:rPr lang="en-US" sz="2800" dirty="0" smtClean="0"/>
              <a:t>Iraq invades Kuwait and head towards oil fields of Saudi Arabia</a:t>
            </a:r>
          </a:p>
          <a:p>
            <a:pPr marL="971550" lvl="1" indent="-514350" algn="l">
              <a:buFont typeface="Arial" panose="020B0604020202020204" pitchFamily="34" charset="0"/>
              <a:buChar char="•"/>
            </a:pPr>
            <a:r>
              <a:rPr lang="en-US" sz="2800" b="1" dirty="0" smtClean="0"/>
              <a:t>U.S. fearing Iraqi control of ½ the world’s oil, launches </a:t>
            </a:r>
            <a:r>
              <a:rPr lang="en-US" sz="2800" b="1" dirty="0" smtClean="0">
                <a:solidFill>
                  <a:srgbClr val="FF0000"/>
                </a:solidFill>
              </a:rPr>
              <a:t>Operation Desert Storm </a:t>
            </a:r>
            <a:r>
              <a:rPr lang="en-US" sz="2800" b="1" dirty="0" smtClean="0"/>
              <a:t>to free Kuwait</a:t>
            </a:r>
          </a:p>
          <a:p>
            <a:pPr marL="1428750" lvl="2" indent="-514350" algn="l">
              <a:buFont typeface="Arial" panose="020B0604020202020204" pitchFamily="34" charset="0"/>
              <a:buChar char="•"/>
            </a:pPr>
            <a:r>
              <a:rPr lang="en-US" sz="2400" dirty="0" smtClean="0"/>
              <a:t>Led by </a:t>
            </a:r>
            <a:r>
              <a:rPr lang="en-US" sz="2400" dirty="0" smtClean="0">
                <a:solidFill>
                  <a:srgbClr val="FF0000"/>
                </a:solidFill>
              </a:rPr>
              <a:t>Norman Schwarzkopf </a:t>
            </a:r>
            <a:r>
              <a:rPr lang="en-US" sz="2400" dirty="0" smtClean="0"/>
              <a:t>(</a:t>
            </a:r>
            <a:r>
              <a:rPr lang="en-US" sz="2400" dirty="0" err="1" smtClean="0"/>
              <a:t>Stormin</a:t>
            </a:r>
            <a:r>
              <a:rPr lang="en-US" sz="2400" dirty="0" smtClean="0"/>
              <a:t> Norman)</a:t>
            </a:r>
          </a:p>
          <a:p>
            <a:pPr marL="971550" lvl="1" indent="-514350" algn="l">
              <a:buFont typeface="Arial" panose="020B0604020202020204" pitchFamily="34" charset="0"/>
              <a:buChar char="•"/>
            </a:pPr>
            <a:r>
              <a:rPr lang="en-US" sz="2800" dirty="0" smtClean="0"/>
              <a:t>Praised for quick success, ignoring heavy casualties suffered by mostly civilians in Iraq</a:t>
            </a:r>
            <a:endParaRPr lang="en-US" sz="2800"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1105704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78" y="191181"/>
            <a:ext cx="8054438" cy="718024"/>
          </a:xfrm>
        </p:spPr>
        <p:txBody>
          <a:bodyPr>
            <a:normAutofit fontScale="90000"/>
          </a:bodyPr>
          <a:lstStyle/>
          <a:p>
            <a:r>
              <a:rPr lang="en-US" sz="6600" b="1" dirty="0" smtClean="0">
                <a:solidFill>
                  <a:srgbClr val="0000FF"/>
                </a:solidFill>
                <a:latin typeface="Times New Roman" panose="02020603050405020304" pitchFamily="18" charset="0"/>
                <a:cs typeface="Times New Roman" panose="02020603050405020304" pitchFamily="18" charset="0"/>
              </a:rPr>
              <a:t>The Brief Bush Years</a:t>
            </a:r>
            <a:endParaRPr lang="en-US" sz="66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9541" y="1076325"/>
            <a:ext cx="8265226" cy="4876800"/>
          </a:xfrm>
        </p:spPr>
        <p:txBody>
          <a:bodyPr>
            <a:normAutofit/>
          </a:bodyPr>
          <a:lstStyle/>
          <a:p>
            <a:pPr marL="514350" indent="-514350" algn="l">
              <a:buFont typeface="Arial" panose="020B0604020202020204" pitchFamily="34" charset="0"/>
              <a:buChar char="•"/>
            </a:pPr>
            <a:r>
              <a:rPr lang="en-US" sz="3600" dirty="0" smtClean="0"/>
              <a:t>H. W. failed to address problems of a continued recession at home</a:t>
            </a:r>
          </a:p>
          <a:p>
            <a:pPr marL="971550" lvl="1" indent="-514350" algn="l">
              <a:buFont typeface="Arial" panose="020B0604020202020204" pitchFamily="34" charset="0"/>
              <a:buChar char="•"/>
            </a:pPr>
            <a:r>
              <a:rPr lang="en-US" sz="2800" dirty="0" smtClean="0"/>
              <a:t>Forced to renege on campaign promises and raise taxes</a:t>
            </a:r>
          </a:p>
          <a:p>
            <a:pPr marL="971550" lvl="1" indent="-514350" algn="l">
              <a:buFont typeface="Arial" panose="020B0604020202020204" pitchFamily="34" charset="0"/>
              <a:buChar char="•"/>
            </a:pPr>
            <a:r>
              <a:rPr lang="en-US" sz="2800" dirty="0" smtClean="0"/>
              <a:t>Lack of action loses him the election of ‘92</a:t>
            </a:r>
            <a:endParaRPr lang="en-US" sz="2800"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1026" name="Picture 2" descr="Image result for george h.w. b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350" y="3719512"/>
            <a:ext cx="20955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8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78" y="191181"/>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329541" y="1076325"/>
            <a:ext cx="8265226" cy="4876800"/>
          </a:xfrm>
        </p:spPr>
        <p:txBody>
          <a:bodyPr>
            <a:normAutofit/>
          </a:bodyPr>
          <a:lstStyle/>
          <a:p>
            <a:pPr marL="514350" indent="-514350" algn="l">
              <a:buFont typeface="Arial" panose="020B0604020202020204" pitchFamily="34" charset="0"/>
              <a:buChar char="•"/>
            </a:pPr>
            <a:r>
              <a:rPr lang="en-US" sz="3600" dirty="0"/>
              <a:t>1993-2001</a:t>
            </a:r>
          </a:p>
          <a:p>
            <a:pPr marL="514350" indent="-514350" algn="l">
              <a:buFont typeface="Arial" panose="020B0604020202020204" pitchFamily="34" charset="0"/>
              <a:buChar char="•"/>
            </a:pPr>
            <a:r>
              <a:rPr lang="en-US" sz="3600" dirty="0"/>
              <a:t>Former governor of Arkansas</a:t>
            </a:r>
          </a:p>
          <a:p>
            <a:pPr marL="857250" lvl="1" indent="-514350" algn="l">
              <a:buFont typeface="Arial" panose="020B0604020202020204" pitchFamily="34" charset="0"/>
              <a:buChar char="•"/>
            </a:pPr>
            <a:r>
              <a:rPr lang="en-US" sz="3300" dirty="0"/>
              <a:t>Highly successful</a:t>
            </a:r>
          </a:p>
          <a:p>
            <a:pPr marL="857250" lvl="1" indent="-514350" algn="l">
              <a:buFont typeface="Arial" panose="020B0604020202020204" pitchFamily="34" charset="0"/>
              <a:buChar char="•"/>
            </a:pPr>
            <a:r>
              <a:rPr lang="en-US" sz="3300" dirty="0"/>
              <a:t>Plagued with rumors of scandal</a:t>
            </a:r>
            <a:endParaRPr lang="en-US" sz="3600" dirty="0"/>
          </a:p>
          <a:p>
            <a:pPr marL="514350" indent="-514350" algn="l">
              <a:buFont typeface="Arial" panose="020B0604020202020204" pitchFamily="34" charset="0"/>
              <a:buChar char="•"/>
            </a:pPr>
            <a:r>
              <a:rPr lang="en-US" sz="3600" dirty="0"/>
              <a:t>First Democrat to win 2 terms since FDR</a:t>
            </a:r>
          </a:p>
          <a:p>
            <a:pPr marL="514350" indent="-514350" algn="l">
              <a:buFont typeface="Arial" panose="020B0604020202020204" pitchFamily="34" charset="0"/>
              <a:buChar char="•"/>
            </a:pPr>
            <a:r>
              <a:rPr lang="en-US" sz="3600" dirty="0"/>
              <a:t>Ran as “New Democrat”</a:t>
            </a:r>
          </a:p>
          <a:p>
            <a:r>
              <a:rPr lang="en-US" dirty="0">
                <a:hlinkClick r:id="rId2"/>
              </a:rPr>
              <a:t>https://</a:t>
            </a:r>
            <a:r>
              <a:rPr lang="en-US" dirty="0" smtClean="0">
                <a:hlinkClick r:id="rId2"/>
              </a:rPr>
              <a:t>youtu.be/XoBFL6iwid4</a:t>
            </a:r>
            <a:r>
              <a:rPr lang="en-US" dirty="0" smtClean="0"/>
              <a:t> </a:t>
            </a:r>
            <a:endParaRPr lang="en-US" dirty="0"/>
          </a:p>
          <a:p>
            <a:r>
              <a:rPr lang="en-US" dirty="0">
                <a:hlinkClick r:id="rId3"/>
              </a:rPr>
              <a:t>https://</a:t>
            </a:r>
            <a:r>
              <a:rPr lang="en-US" dirty="0" smtClean="0">
                <a:hlinkClick r:id="rId3"/>
              </a:rPr>
              <a:t>youtu.be/Pt-LDpxS5iQ</a:t>
            </a:r>
            <a:r>
              <a:rPr lang="en-US" dirty="0" smtClean="0"/>
              <a:t> </a:t>
            </a: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1076325"/>
            <a:ext cx="2046590" cy="206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24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35" y="143556"/>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37235" y="985405"/>
            <a:ext cx="4868140" cy="4091420"/>
          </a:xfrm>
        </p:spPr>
        <p:txBody>
          <a:bodyPr>
            <a:normAutofit/>
          </a:bodyPr>
          <a:lstStyle/>
          <a:p>
            <a:pPr marL="514350" indent="-514350" algn="l">
              <a:buFont typeface="Arial" panose="020B0604020202020204" pitchFamily="34" charset="0"/>
              <a:buChar char="•"/>
            </a:pPr>
            <a:r>
              <a:rPr lang="en-US" sz="3300" b="1" dirty="0"/>
              <a:t>Democratic policies</a:t>
            </a:r>
          </a:p>
          <a:p>
            <a:pPr marL="857250" lvl="1" indent="-514350" algn="l">
              <a:buFont typeface="Arial" panose="020B0604020202020204" pitchFamily="34" charset="0"/>
              <a:buChar char="•"/>
            </a:pPr>
            <a:r>
              <a:rPr lang="en-US" sz="3000" dirty="0">
                <a:solidFill>
                  <a:srgbClr val="FF0000"/>
                </a:solidFill>
              </a:rPr>
              <a:t>Universal Health Care</a:t>
            </a:r>
          </a:p>
          <a:p>
            <a:pPr marL="1200150" lvl="2" indent="-514350" algn="l">
              <a:buFont typeface="Arial" panose="020B0604020202020204" pitchFamily="34" charset="0"/>
              <a:buChar char="•"/>
            </a:pPr>
            <a:r>
              <a:rPr lang="en-US" sz="2850" dirty="0"/>
              <a:t>Ultimately failed</a:t>
            </a:r>
          </a:p>
          <a:p>
            <a:pPr marL="1200150" lvl="2" indent="-514350" algn="l">
              <a:buFont typeface="Arial" panose="020B0604020202020204" pitchFamily="34" charset="0"/>
              <a:buChar char="•"/>
            </a:pPr>
            <a:r>
              <a:rPr lang="en-US" sz="2850" dirty="0"/>
              <a:t>Appointment of Hillary controversial</a:t>
            </a:r>
          </a:p>
          <a:p>
            <a:pPr marL="1200150" lvl="2" indent="-514350" algn="l">
              <a:buFont typeface="Arial" panose="020B0604020202020204" pitchFamily="34" charset="0"/>
              <a:buChar char="•"/>
            </a:pPr>
            <a:r>
              <a:rPr lang="en-US" sz="2850" dirty="0"/>
              <a:t>Seen as too socialist</a:t>
            </a:r>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745" y="1251348"/>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492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612" y="210231"/>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150299" y="1076072"/>
            <a:ext cx="6155251" cy="3547753"/>
          </a:xfrm>
        </p:spPr>
        <p:txBody>
          <a:bodyPr>
            <a:normAutofit/>
          </a:bodyPr>
          <a:lstStyle/>
          <a:p>
            <a:pPr marL="514350" indent="-514350" algn="l">
              <a:buFont typeface="Arial" panose="020B0604020202020204" pitchFamily="34" charset="0"/>
              <a:buChar char="•"/>
            </a:pPr>
            <a:r>
              <a:rPr lang="en-US" sz="3300" b="1" dirty="0"/>
              <a:t>Democratic policies</a:t>
            </a:r>
          </a:p>
          <a:p>
            <a:pPr marL="857250" lvl="1" indent="-514350" algn="l">
              <a:buFont typeface="Arial" panose="020B0604020202020204" pitchFamily="34" charset="0"/>
              <a:buChar char="•"/>
            </a:pPr>
            <a:r>
              <a:rPr lang="en-US" sz="3000" dirty="0">
                <a:solidFill>
                  <a:srgbClr val="FF0000"/>
                </a:solidFill>
              </a:rPr>
              <a:t>Female appointments</a:t>
            </a:r>
          </a:p>
          <a:p>
            <a:pPr marL="1200150" lvl="2" indent="-514350" algn="l">
              <a:buFont typeface="Arial" panose="020B0604020202020204" pitchFamily="34" charset="0"/>
              <a:buChar char="•"/>
            </a:pPr>
            <a:r>
              <a:rPr lang="en-US" sz="2700" dirty="0"/>
              <a:t>Janet </a:t>
            </a:r>
            <a:r>
              <a:rPr lang="en-US" sz="2700" dirty="0" smtClean="0"/>
              <a:t>Reno (attorney general)</a:t>
            </a:r>
            <a:endParaRPr lang="en-US" sz="2700" dirty="0"/>
          </a:p>
          <a:p>
            <a:pPr marL="1200150" lvl="2" indent="-514350" algn="l">
              <a:buFont typeface="Arial" panose="020B0604020202020204" pitchFamily="34" charset="0"/>
              <a:buChar char="•"/>
            </a:pPr>
            <a:r>
              <a:rPr lang="en-US" sz="2700" dirty="0"/>
              <a:t>Madeleine </a:t>
            </a:r>
            <a:r>
              <a:rPr lang="en-US" sz="2700" dirty="0" smtClean="0"/>
              <a:t>Albright (Sec. of State)</a:t>
            </a:r>
            <a:endParaRPr lang="en-US" sz="2700" dirty="0"/>
          </a:p>
          <a:p>
            <a:pPr marL="1200150" lvl="2" indent="-514350" algn="l">
              <a:buFont typeface="Arial" panose="020B0604020202020204" pitchFamily="34" charset="0"/>
              <a:buChar char="•"/>
            </a:pPr>
            <a:r>
              <a:rPr lang="en-US" sz="2700" dirty="0"/>
              <a:t>Ruth Bader </a:t>
            </a:r>
            <a:r>
              <a:rPr lang="en-US" sz="2700" dirty="0" smtClean="0"/>
              <a:t>Ginsburg (2</a:t>
            </a:r>
            <a:r>
              <a:rPr lang="en-US" sz="2700" baseline="30000" dirty="0" smtClean="0"/>
              <a:t>nd</a:t>
            </a:r>
            <a:r>
              <a:rPr lang="en-US" sz="2700" dirty="0" smtClean="0"/>
              <a:t> female justice)</a:t>
            </a:r>
            <a:endParaRPr lang="en-US" sz="270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2050" name="Picture 2" descr="Image result for janet r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3733" y="1279510"/>
            <a:ext cx="1930328" cy="23514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adeleine albr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324" y="3583474"/>
            <a:ext cx="2055797" cy="2295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uth bader ginsbu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043" y="4359483"/>
            <a:ext cx="1820013" cy="2348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269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78" y="153081"/>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243816" y="1080655"/>
            <a:ext cx="5271159" cy="3547753"/>
          </a:xfrm>
        </p:spPr>
        <p:txBody>
          <a:bodyPr>
            <a:normAutofit/>
          </a:bodyPr>
          <a:lstStyle/>
          <a:p>
            <a:pPr marL="514350" indent="-514350" algn="l">
              <a:buFont typeface="Arial" panose="020B0604020202020204" pitchFamily="34" charset="0"/>
              <a:buChar char="•"/>
            </a:pPr>
            <a:r>
              <a:rPr lang="en-US" sz="3300" b="1" dirty="0"/>
              <a:t>Democratic policies</a:t>
            </a:r>
          </a:p>
          <a:p>
            <a:pPr marL="857250" lvl="1" indent="-514350" algn="l">
              <a:buFont typeface="Arial" panose="020B0604020202020204" pitchFamily="34" charset="0"/>
              <a:buChar char="•"/>
            </a:pPr>
            <a:r>
              <a:rPr lang="en-US" sz="3000" dirty="0">
                <a:solidFill>
                  <a:srgbClr val="FF0000"/>
                </a:solidFill>
              </a:rPr>
              <a:t>Social Reform</a:t>
            </a:r>
          </a:p>
          <a:p>
            <a:pPr marL="1200150" lvl="2" indent="-514350" algn="l">
              <a:buFont typeface="Arial" panose="020B0604020202020204" pitchFamily="34" charset="0"/>
              <a:buChar char="•"/>
            </a:pPr>
            <a:r>
              <a:rPr lang="en-US" sz="2550" dirty="0"/>
              <a:t>Violence Against Women Act</a:t>
            </a:r>
          </a:p>
          <a:p>
            <a:pPr marL="1200150" lvl="2" indent="-514350" algn="l">
              <a:buFont typeface="Arial" panose="020B0604020202020204" pitchFamily="34" charset="0"/>
              <a:buChar char="•"/>
            </a:pPr>
            <a:r>
              <a:rPr lang="en-US" sz="2550" dirty="0"/>
              <a:t>Family and Medical Leave Act</a:t>
            </a:r>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3915672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853" y="324531"/>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329540" y="1304925"/>
            <a:ext cx="8690635" cy="4705350"/>
          </a:xfrm>
        </p:spPr>
        <p:txBody>
          <a:bodyPr>
            <a:normAutofit/>
          </a:bodyPr>
          <a:lstStyle/>
          <a:p>
            <a:pPr marL="514350" indent="-514350" algn="l">
              <a:buFont typeface="Arial" panose="020B0604020202020204" pitchFamily="34" charset="0"/>
              <a:buChar char="•"/>
            </a:pPr>
            <a:r>
              <a:rPr lang="en-US" sz="3300" b="1" dirty="0"/>
              <a:t>Right/Centrist Compromises</a:t>
            </a:r>
          </a:p>
          <a:p>
            <a:pPr marL="857250" lvl="1" indent="-514350" algn="l">
              <a:buFont typeface="Arial" panose="020B0604020202020204" pitchFamily="34" charset="0"/>
              <a:buChar char="•"/>
            </a:pPr>
            <a:r>
              <a:rPr lang="en-US" sz="3000" dirty="0">
                <a:solidFill>
                  <a:srgbClr val="FF0000"/>
                </a:solidFill>
              </a:rPr>
              <a:t>Don’t Ask Don’t Tell</a:t>
            </a:r>
          </a:p>
          <a:p>
            <a:pPr marL="857250" lvl="1" indent="-514350" algn="l">
              <a:buFont typeface="Arial" panose="020B0604020202020204" pitchFamily="34" charset="0"/>
              <a:buChar char="•"/>
            </a:pPr>
            <a:r>
              <a:rPr lang="en-US" sz="3000" dirty="0">
                <a:solidFill>
                  <a:srgbClr val="FF0000"/>
                </a:solidFill>
              </a:rPr>
              <a:t>Defense of Marriage Act </a:t>
            </a:r>
            <a:r>
              <a:rPr lang="en-US" sz="3000" dirty="0"/>
              <a:t>(ironic much?)</a:t>
            </a:r>
          </a:p>
          <a:p>
            <a:pPr marL="857250" lvl="1" indent="-514350" algn="l">
              <a:buFont typeface="Arial" panose="020B0604020202020204" pitchFamily="34" charset="0"/>
              <a:buChar char="•"/>
            </a:pPr>
            <a:r>
              <a:rPr lang="en-US" sz="3000" dirty="0"/>
              <a:t>Strict Immigration laws</a:t>
            </a:r>
          </a:p>
          <a:p>
            <a:pPr marL="857250" lvl="1" indent="-514350" algn="l">
              <a:buFont typeface="Arial" panose="020B0604020202020204" pitchFamily="34" charset="0"/>
              <a:buChar char="•"/>
            </a:pPr>
            <a:r>
              <a:rPr lang="en-US" sz="3000" b="1" dirty="0">
                <a:solidFill>
                  <a:srgbClr val="FF0000"/>
                </a:solidFill>
              </a:rPr>
              <a:t>Repeal of </a:t>
            </a:r>
            <a:r>
              <a:rPr lang="en-US" sz="3000" b="1" dirty="0" smtClean="0">
                <a:solidFill>
                  <a:srgbClr val="FF0000"/>
                </a:solidFill>
              </a:rPr>
              <a:t>Glass-Steagall</a:t>
            </a:r>
          </a:p>
          <a:p>
            <a:pPr marL="1314450" lvl="2" indent="-514350" algn="l">
              <a:buFont typeface="Arial" panose="020B0604020202020204" pitchFamily="34" charset="0"/>
              <a:buChar char="•"/>
            </a:pPr>
            <a:r>
              <a:rPr lang="en-US" sz="2800" dirty="0" smtClean="0"/>
              <a:t>No longer required to separate commercial/investment banks, eventually leading to </a:t>
            </a:r>
            <a:r>
              <a:rPr lang="en-US" sz="2800" smtClean="0"/>
              <a:t>2008 economic </a:t>
            </a:r>
            <a:r>
              <a:rPr lang="en-US" sz="2800" dirty="0" smtClean="0"/>
              <a:t>collapse</a:t>
            </a:r>
            <a:endParaRPr lang="en-US" sz="2800" dirty="0"/>
          </a:p>
          <a:p>
            <a:pPr lvl="1"/>
            <a:r>
              <a:rPr lang="en-US" sz="1800" dirty="0">
                <a:hlinkClick r:id="rId2"/>
              </a:rPr>
              <a:t>https://youtu.be/gCVFWWZ-gRM</a:t>
            </a:r>
            <a:r>
              <a:rPr lang="en-US" sz="1800" dirty="0"/>
              <a:t> </a:t>
            </a:r>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3407726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03" y="162606"/>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329540" y="1133475"/>
            <a:ext cx="7380515" cy="4123583"/>
          </a:xfrm>
        </p:spPr>
        <p:txBody>
          <a:bodyPr>
            <a:normAutofit/>
          </a:bodyPr>
          <a:lstStyle/>
          <a:p>
            <a:pPr marL="514350" indent="-514350" algn="l">
              <a:buFont typeface="Arial" panose="020B0604020202020204" pitchFamily="34" charset="0"/>
              <a:buChar char="•"/>
            </a:pPr>
            <a:r>
              <a:rPr lang="en-US" sz="3300" b="1" dirty="0"/>
              <a:t>Plagued by Scandal</a:t>
            </a:r>
          </a:p>
          <a:p>
            <a:pPr marL="857250" lvl="1" indent="-514350" algn="l">
              <a:buFont typeface="Arial" panose="020B0604020202020204" pitchFamily="34" charset="0"/>
              <a:buChar char="•"/>
            </a:pPr>
            <a:r>
              <a:rPr lang="en-US" sz="2700" dirty="0"/>
              <a:t>Early appointments resigned</a:t>
            </a:r>
          </a:p>
          <a:p>
            <a:pPr marL="857250" lvl="1" indent="-514350" algn="l">
              <a:buFont typeface="Arial" panose="020B0604020202020204" pitchFamily="34" charset="0"/>
              <a:buChar char="•"/>
            </a:pPr>
            <a:r>
              <a:rPr lang="en-US" sz="2700" dirty="0"/>
              <a:t>Monica Lewinsky</a:t>
            </a:r>
          </a:p>
          <a:p>
            <a:pPr marL="857250" lvl="1" indent="-514350" algn="l">
              <a:buFont typeface="Arial" panose="020B0604020202020204" pitchFamily="34" charset="0"/>
              <a:buChar char="•"/>
            </a:pPr>
            <a:r>
              <a:rPr lang="en-US" sz="2700" dirty="0">
                <a:solidFill>
                  <a:srgbClr val="FF0000"/>
                </a:solidFill>
              </a:rPr>
              <a:t>Impeachment</a:t>
            </a:r>
          </a:p>
          <a:p>
            <a:pPr marL="1200150" lvl="2" indent="-514350" algn="l">
              <a:buFont typeface="Arial" panose="020B0604020202020204" pitchFamily="34" charset="0"/>
              <a:buChar char="•"/>
            </a:pPr>
            <a:r>
              <a:rPr lang="en-US" sz="2550" b="1" dirty="0"/>
              <a:t>Not for having the affair, but for lying about it</a:t>
            </a:r>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4" name="Picture 4" descr="bclinton-lewins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419" y="3514724"/>
            <a:ext cx="2503606" cy="333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b="1" dirty="0" smtClean="0">
                <a:solidFill>
                  <a:srgbClr val="0000FF"/>
                </a:solidFill>
                <a:latin typeface="Times New Roman" panose="02020603050405020304" pitchFamily="18" charset="0"/>
                <a:cs typeface="Times New Roman" panose="02020603050405020304" pitchFamily="18" charset="0"/>
              </a:rPr>
              <a:t>The 1990s</a:t>
            </a:r>
          </a:p>
        </p:txBody>
      </p:sp>
      <p:sp>
        <p:nvSpPr>
          <p:cNvPr id="3075" name="Rectangle 5"/>
          <p:cNvSpPr>
            <a:spLocks noGrp="1" noChangeArrowheads="1"/>
          </p:cNvSpPr>
          <p:nvPr>
            <p:ph type="subTitle" idx="1"/>
          </p:nvPr>
        </p:nvSpPr>
        <p:spPr/>
        <p:txBody>
          <a:bodyPr/>
          <a:lstStyle/>
          <a:p>
            <a:pPr eaLnBrk="1" hangingPunct="1"/>
            <a:endParaRPr lang="en-US" altLang="en-US" smtClean="0"/>
          </a:p>
        </p:txBody>
      </p:sp>
    </p:spTree>
    <p:extLst>
      <p:ext uri="{BB962C8B-B14F-4D97-AF65-F5344CB8AC3E}">
        <p14:creationId xmlns:p14="http://schemas.microsoft.com/office/powerpoint/2010/main" val="139573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03" y="162606"/>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The Clinton Presidency</a:t>
            </a:r>
          </a:p>
        </p:txBody>
      </p:sp>
      <p:sp>
        <p:nvSpPr>
          <p:cNvPr id="3" name="Subtitle 2"/>
          <p:cNvSpPr>
            <a:spLocks noGrp="1"/>
          </p:cNvSpPr>
          <p:nvPr>
            <p:ph type="subTitle" idx="1"/>
          </p:nvPr>
        </p:nvSpPr>
        <p:spPr>
          <a:xfrm>
            <a:off x="205715" y="880630"/>
            <a:ext cx="8452510" cy="4123583"/>
          </a:xfrm>
        </p:spPr>
        <p:txBody>
          <a:bodyPr>
            <a:normAutofit/>
          </a:bodyPr>
          <a:lstStyle/>
          <a:p>
            <a:pPr marL="514350" indent="-514350" algn="l">
              <a:buFont typeface="Arial" panose="020B0604020202020204" pitchFamily="34" charset="0"/>
              <a:buChar char="•"/>
            </a:pPr>
            <a:r>
              <a:rPr lang="en-US" sz="4000" b="1" dirty="0" smtClean="0"/>
              <a:t>Foreign Policy</a:t>
            </a:r>
          </a:p>
          <a:p>
            <a:pPr marL="971550" lvl="1" indent="-514350" algn="l">
              <a:buFont typeface="Arial" panose="020B0604020202020204" pitchFamily="34" charset="0"/>
              <a:buChar char="•"/>
            </a:pPr>
            <a:r>
              <a:rPr lang="en-US" sz="2800" b="1" dirty="0" smtClean="0">
                <a:solidFill>
                  <a:srgbClr val="FF0000"/>
                </a:solidFill>
              </a:rPr>
              <a:t>NAFTA</a:t>
            </a:r>
          </a:p>
          <a:p>
            <a:pPr marL="1428750" lvl="2" indent="-514350" algn="l">
              <a:buFont typeface="Arial" panose="020B0604020202020204" pitchFamily="34" charset="0"/>
              <a:buChar char="•"/>
            </a:pPr>
            <a:r>
              <a:rPr lang="en-US" sz="2600" dirty="0" smtClean="0"/>
              <a:t>North </a:t>
            </a:r>
            <a:r>
              <a:rPr lang="en-US" sz="2600" dirty="0" smtClean="0"/>
              <a:t>American </a:t>
            </a:r>
            <a:r>
              <a:rPr lang="en-US" sz="2600" dirty="0" smtClean="0"/>
              <a:t>Free Trade Agreement</a:t>
            </a:r>
          </a:p>
          <a:p>
            <a:pPr marL="971550" lvl="1" indent="-514350" algn="l">
              <a:buFont typeface="Arial" panose="020B0604020202020204" pitchFamily="34" charset="0"/>
              <a:buChar char="•"/>
            </a:pPr>
            <a:r>
              <a:rPr lang="en-US" sz="2800" b="1" dirty="0" smtClean="0">
                <a:solidFill>
                  <a:srgbClr val="FF0000"/>
                </a:solidFill>
              </a:rPr>
              <a:t>Peace-keeping during Bosnian genocide</a:t>
            </a:r>
          </a:p>
          <a:p>
            <a:pPr marL="971550" lvl="1" indent="-514350" algn="l">
              <a:buFont typeface="Arial" panose="020B0604020202020204" pitchFamily="34" charset="0"/>
              <a:buChar char="•"/>
            </a:pPr>
            <a:r>
              <a:rPr lang="en-US" sz="2800" b="1" dirty="0" smtClean="0">
                <a:solidFill>
                  <a:srgbClr val="FF0000"/>
                </a:solidFill>
              </a:rPr>
              <a:t>Oslo Peace Accords</a:t>
            </a:r>
          </a:p>
          <a:p>
            <a:pPr marL="1428750" lvl="2" indent="-514350" algn="l">
              <a:buFont typeface="Arial" panose="020B0604020202020204" pitchFamily="34" charset="0"/>
              <a:buChar char="•"/>
            </a:pPr>
            <a:r>
              <a:rPr lang="en-US" sz="2600" dirty="0" smtClean="0"/>
              <a:t>Attempted peace talk agreement between Israeli-Palestinian leadership</a:t>
            </a:r>
          </a:p>
          <a:p>
            <a:pPr marL="971550" lvl="1" indent="-514350" algn="l">
              <a:buFont typeface="Arial" panose="020B0604020202020204" pitchFamily="34" charset="0"/>
              <a:buChar char="•"/>
            </a:pPr>
            <a:endParaRPr lang="en-US" sz="21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1026" name="Picture 2" descr="Image result for oslo peace acc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349" y="4085976"/>
            <a:ext cx="3936999" cy="2687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817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5031"/>
            <a:ext cx="8054438" cy="718024"/>
          </a:xfrm>
        </p:spPr>
        <p:txBody>
          <a:bodyPr>
            <a:noAutofit/>
          </a:bodyPr>
          <a:lstStyle/>
          <a:p>
            <a:pPr algn="l"/>
            <a:r>
              <a:rPr lang="en-US" sz="4400" b="1" dirty="0" smtClean="0">
                <a:solidFill>
                  <a:srgbClr val="0000FF"/>
                </a:solidFill>
                <a:latin typeface="Times New Roman" panose="02020603050405020304" pitchFamily="18" charset="0"/>
                <a:cs typeface="Times New Roman" panose="02020603050405020304" pitchFamily="18" charset="0"/>
              </a:rPr>
              <a:t>Newt Gingrich and the change in American Politics</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90500" y="1314450"/>
            <a:ext cx="8404266" cy="5105400"/>
          </a:xfrm>
        </p:spPr>
        <p:txBody>
          <a:bodyPr>
            <a:normAutofit/>
          </a:bodyPr>
          <a:lstStyle/>
          <a:p>
            <a:pPr marL="428625" indent="-428625" algn="l">
              <a:buFont typeface="Arial" panose="020B0604020202020204" pitchFamily="34" charset="0"/>
              <a:buChar char="•"/>
            </a:pPr>
            <a:r>
              <a:rPr lang="en-US" sz="3600" dirty="0">
                <a:solidFill>
                  <a:srgbClr val="FF0000"/>
                </a:solidFill>
              </a:rPr>
              <a:t>1994 Contract with America</a:t>
            </a:r>
          </a:p>
          <a:p>
            <a:pPr marL="771525" lvl="1" indent="-428625" algn="l">
              <a:buFont typeface="Arial" panose="020B0604020202020204" pitchFamily="34" charset="0"/>
              <a:buChar char="•"/>
            </a:pPr>
            <a:r>
              <a:rPr lang="en-US" sz="2800" dirty="0"/>
              <a:t>detailed </a:t>
            </a:r>
            <a:r>
              <a:rPr lang="en-US" sz="2800" b="1" dirty="0"/>
              <a:t>the actions the Republicans promised to take if they became the majority party </a:t>
            </a:r>
            <a:r>
              <a:rPr lang="en-US" sz="2800" dirty="0"/>
              <a:t>in the United States House of Representatives</a:t>
            </a:r>
          </a:p>
          <a:p>
            <a:pPr marL="1114425" lvl="2" indent="-428625" algn="l">
              <a:buFont typeface="Arial" panose="020B0604020202020204" pitchFamily="34" charset="0"/>
              <a:buChar char="•"/>
            </a:pPr>
            <a:r>
              <a:rPr lang="en-US" sz="2800" dirty="0"/>
              <a:t>in part using text from former President Ronald Reagan's 1985 State of the Union Address</a:t>
            </a:r>
            <a:endParaRPr lang="en-US" sz="3200" dirty="0"/>
          </a:p>
          <a:p>
            <a:pPr marL="771525" lvl="1" indent="-428625" algn="l">
              <a:buFont typeface="Arial" panose="020B0604020202020204" pitchFamily="34" charset="0"/>
              <a:buChar char="•"/>
            </a:pPr>
            <a:r>
              <a:rPr lang="en-US" sz="2800" dirty="0"/>
              <a:t>Offered specific legislation in detail</a:t>
            </a:r>
          </a:p>
          <a:p>
            <a:pPr marL="771525" lvl="1" indent="-428625" algn="l">
              <a:buFont typeface="Arial" panose="020B0604020202020204" pitchFamily="34" charset="0"/>
              <a:buChar char="•"/>
            </a:pPr>
            <a:r>
              <a:rPr lang="en-US" sz="2800" dirty="0">
                <a:solidFill>
                  <a:srgbClr val="FF0000"/>
                </a:solidFill>
              </a:rPr>
              <a:t>Nationalized the Congressional Election</a:t>
            </a:r>
            <a:endParaRPr lang="en-US" sz="3200" b="1" dirty="0"/>
          </a:p>
          <a:p>
            <a:pPr marL="514350" indent="-514350" algn="l">
              <a:buFont typeface="Arial" panose="020B0604020202020204" pitchFamily="34" charset="0"/>
              <a:buChar char="•"/>
            </a:pPr>
            <a:endParaRPr lang="en-US" sz="25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pic>
        <p:nvPicPr>
          <p:cNvPr id="2050" name="Picture 2" descr="Image result for newt gingri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9121" y="4276725"/>
            <a:ext cx="2090633" cy="247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580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328" y="143556"/>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Gingrich Politics</a:t>
            </a:r>
          </a:p>
        </p:txBody>
      </p:sp>
      <p:sp>
        <p:nvSpPr>
          <p:cNvPr id="3" name="Subtitle 2"/>
          <p:cNvSpPr>
            <a:spLocks noGrp="1"/>
          </p:cNvSpPr>
          <p:nvPr>
            <p:ph type="subTitle" idx="1"/>
          </p:nvPr>
        </p:nvSpPr>
        <p:spPr>
          <a:xfrm>
            <a:off x="381000" y="1095376"/>
            <a:ext cx="8553450" cy="5210174"/>
          </a:xfrm>
        </p:spPr>
        <p:txBody>
          <a:bodyPr>
            <a:normAutofit fontScale="92500" lnSpcReduction="20000"/>
          </a:bodyPr>
          <a:lstStyle/>
          <a:p>
            <a:r>
              <a:rPr lang="en-US" dirty="0"/>
              <a:t>Gingrich literally created the vocabulary of modern conservatism. During the 1980s, he hired marketing professionals to identify issues, “65 percenters,” that would resonate with a majority of the public. He then turned to a political action committee, GOPAC, to create tapes that were distributed to aspiring Republican candidates. The tapes developed a </a:t>
            </a:r>
            <a:r>
              <a:rPr lang="en-US" dirty="0">
                <a:solidFill>
                  <a:srgbClr val="FF0000"/>
                </a:solidFill>
              </a:rPr>
              <a:t>vocabulary of positive words (magnets) to use to describe Republican initiatives — liberty, freedom, truth, opportunity — while using “bad” words (wedges) to label the Democrats — decay, corrupt, permissive, and pathetic</a:t>
            </a:r>
            <a:r>
              <a:rPr lang="en-US" dirty="0"/>
              <a:t>. The tapes taught an entire generation of young, combative Republicans to speak “Gingrich.”</a:t>
            </a:r>
          </a:p>
          <a:p>
            <a:r>
              <a:rPr lang="en-US" dirty="0"/>
              <a:t>The “wedges” and “magnets” would find their way into the 1994 “</a:t>
            </a:r>
            <a:r>
              <a:rPr lang="en-US" dirty="0">
                <a:solidFill>
                  <a:srgbClr val="FF0000"/>
                </a:solidFill>
              </a:rPr>
              <a:t>Contract with America</a:t>
            </a:r>
            <a:r>
              <a:rPr lang="en-US" dirty="0"/>
              <a:t>” — perhaps Gingrich’s greatest political achievement. The contract </a:t>
            </a:r>
            <a:r>
              <a:rPr lang="en-US" dirty="0">
                <a:solidFill>
                  <a:srgbClr val="FF0000"/>
                </a:solidFill>
              </a:rPr>
              <a:t>turned</a:t>
            </a:r>
            <a:r>
              <a:rPr lang="en-US" dirty="0"/>
              <a:t> Tip O’Neill’s </a:t>
            </a:r>
            <a:r>
              <a:rPr lang="en-US" dirty="0">
                <a:solidFill>
                  <a:srgbClr val="FF0000"/>
                </a:solidFill>
              </a:rPr>
              <a:t>dictum that “all politics is local” on its head</a:t>
            </a:r>
            <a:r>
              <a:rPr lang="en-US" dirty="0"/>
              <a:t>. Instead, Gingrich nationalized 435 local races, turning them into a referendum on President Bill Clinton. Using GOPAC as a recruitment and training organization, Gingrich spent more than $8 million identifying the strongest potential Republican challengers and providing them with the themes, the “wedges and magnets,” to use against their Democratic opponents. Every month, GOPAC sent tapes to Republican candidates with ideas, tips, and advice from Gingrich.</a:t>
            </a:r>
          </a:p>
          <a:p>
            <a:pPr marL="771525" lvl="1" indent="-428625" algn="l">
              <a:buFont typeface="Arial" panose="020B0604020202020204" pitchFamily="34" charset="0"/>
              <a:buChar char="•"/>
            </a:pPr>
            <a:endParaRPr lang="en-US" sz="2700" b="1" dirty="0"/>
          </a:p>
          <a:p>
            <a:pPr marL="514350" indent="-514350" algn="l">
              <a:buFont typeface="Arial" panose="020B0604020202020204" pitchFamily="34" charset="0"/>
              <a:buChar char="•"/>
            </a:pPr>
            <a:endParaRPr lang="en-US" sz="25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3969724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2" y="109105"/>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Gingrich Politics</a:t>
            </a:r>
          </a:p>
        </p:txBody>
      </p:sp>
      <p:sp>
        <p:nvSpPr>
          <p:cNvPr id="3" name="Subtitle 2"/>
          <p:cNvSpPr>
            <a:spLocks noGrp="1"/>
          </p:cNvSpPr>
          <p:nvPr>
            <p:ph type="subTitle" idx="1"/>
          </p:nvPr>
        </p:nvSpPr>
        <p:spPr>
          <a:xfrm>
            <a:off x="342900" y="1066800"/>
            <a:ext cx="8478982" cy="5400675"/>
          </a:xfrm>
        </p:spPr>
        <p:txBody>
          <a:bodyPr>
            <a:normAutofit fontScale="92500"/>
          </a:bodyPr>
          <a:lstStyle/>
          <a:p>
            <a:r>
              <a:rPr lang="en-US" sz="2625" dirty="0"/>
              <a:t>Turning Government officials into full time politicians:</a:t>
            </a:r>
          </a:p>
          <a:p>
            <a:r>
              <a:rPr lang="en-US" sz="2100" dirty="0"/>
              <a:t>Gingrich’s acceleration of congressional money grubbing. As Lawrence </a:t>
            </a:r>
            <a:r>
              <a:rPr lang="en-US" sz="2100" dirty="0" err="1"/>
              <a:t>Lessig</a:t>
            </a:r>
            <a:r>
              <a:rPr lang="en-US" sz="2100" dirty="0"/>
              <a:t>, a Harvard Law professor and campaign-finance-reform obsessive, charged during Newt’s 2012 presidential run: “The transformation to this ‘Fundraising Congress’ began in 1993. Newt Gingrich was its leader.” Having ridden to power on a flood of money, Gingrich had every intention of staying there, noted </a:t>
            </a:r>
            <a:r>
              <a:rPr lang="en-US" sz="2100" dirty="0" err="1"/>
              <a:t>Lessig</a:t>
            </a:r>
            <a:r>
              <a:rPr lang="en-US" sz="2100" dirty="0"/>
              <a:t>. “The four years between 1994 and 1998, Republican candidates and party committees would raise over $1 billion. Never before had a party come anywhere close to raising that amount of money, because </a:t>
            </a:r>
            <a:r>
              <a:rPr lang="en-US" sz="2100" dirty="0">
                <a:solidFill>
                  <a:srgbClr val="FF0000"/>
                </a:solidFill>
              </a:rPr>
              <a:t>never before had any party’s leaders so effectively focused the energy of their members on this single task: fundraising</a:t>
            </a:r>
            <a:r>
              <a:rPr lang="en-US" sz="2100" dirty="0"/>
              <a:t>.”</a:t>
            </a:r>
          </a:p>
          <a:p>
            <a:r>
              <a:rPr lang="en-US" sz="2100" dirty="0"/>
              <a:t>Then, of course, there was </a:t>
            </a:r>
            <a:r>
              <a:rPr lang="en-US" sz="2100" dirty="0">
                <a:solidFill>
                  <a:srgbClr val="FF0000"/>
                </a:solidFill>
              </a:rPr>
              <a:t>Gingrich’s push to nationalize congressional elections, making the qualities of any individual candidate less important than voters’ devotion to the overall party</a:t>
            </a:r>
            <a:r>
              <a:rPr lang="en-US" sz="2100" dirty="0"/>
              <a:t> (or at least their antipathy toward the opposing team). And let us not forget Gingrich’s shortening of the congressional work “week” to three days. (Do </a:t>
            </a:r>
            <a:r>
              <a:rPr lang="en-US" sz="2100" i="1" dirty="0"/>
              <a:t>not</a:t>
            </a:r>
            <a:r>
              <a:rPr lang="en-US" sz="2100" dirty="0"/>
              <a:t> get House conservatives started on the insanity of the current schedule!)</a:t>
            </a:r>
            <a:endParaRPr lang="en-US" sz="2850" dirty="0"/>
          </a:p>
          <a:p>
            <a:r>
              <a:rPr lang="en-US" sz="1500" dirty="0">
                <a:hlinkClick r:id="rId3"/>
              </a:rPr>
              <a:t>http://fortune.com/2016/04/04/john-oliver-congress-fundraising-money/</a:t>
            </a:r>
            <a:r>
              <a:rPr lang="en-US" sz="1500" dirty="0"/>
              <a:t> </a:t>
            </a:r>
            <a:endParaRPr lang="en-US" dirty="0"/>
          </a:p>
          <a:p>
            <a:r>
              <a:rPr lang="en-US" sz="1500" dirty="0">
                <a:hlinkClick r:id="rId4"/>
              </a:rPr>
              <a:t>https://www.cbsnews.com/news/60-minutes-are-members-of-congress-becoming-telemarketers/</a:t>
            </a:r>
            <a:r>
              <a:rPr lang="en-US" sz="1500" dirty="0"/>
              <a:t> </a:t>
            </a:r>
          </a:p>
          <a:p>
            <a:pPr marL="771525" lvl="1" indent="-428625" algn="l">
              <a:buFont typeface="Arial" panose="020B0604020202020204" pitchFamily="34" charset="0"/>
              <a:buChar char="•"/>
            </a:pPr>
            <a:endParaRPr lang="en-US" sz="2700" b="1" dirty="0"/>
          </a:p>
          <a:p>
            <a:pPr marL="514350" indent="-514350" algn="l">
              <a:buFont typeface="Arial" panose="020B0604020202020204" pitchFamily="34" charset="0"/>
              <a:buChar char="•"/>
            </a:pPr>
            <a:endParaRPr lang="en-US" sz="25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2948224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0281" y="647701"/>
            <a:ext cx="7492848" cy="5438774"/>
          </a:xfrm>
          <a:prstGeom prst="rect">
            <a:avLst/>
          </a:prstGeom>
        </p:spPr>
      </p:pic>
    </p:spTree>
    <p:extLst>
      <p:ext uri="{BB962C8B-B14F-4D97-AF65-F5344CB8AC3E}">
        <p14:creationId xmlns:p14="http://schemas.microsoft.com/office/powerpoint/2010/main" val="1248404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2" y="229281"/>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Gingrich Politics</a:t>
            </a:r>
          </a:p>
        </p:txBody>
      </p:sp>
      <p:sp>
        <p:nvSpPr>
          <p:cNvPr id="3" name="Subtitle 2"/>
          <p:cNvSpPr>
            <a:spLocks noGrp="1"/>
          </p:cNvSpPr>
          <p:nvPr>
            <p:ph type="subTitle" idx="1"/>
          </p:nvPr>
        </p:nvSpPr>
        <p:spPr>
          <a:xfrm>
            <a:off x="342900" y="947304"/>
            <a:ext cx="8478982" cy="5586845"/>
          </a:xfrm>
        </p:spPr>
        <p:txBody>
          <a:bodyPr>
            <a:normAutofit fontScale="85000" lnSpcReduction="10000"/>
          </a:bodyPr>
          <a:lstStyle/>
          <a:p>
            <a:r>
              <a:rPr lang="en-US" dirty="0"/>
              <a:t>Gingrich’s strategy succeeded brilliantly. Not a single Republican incumbent for Congress or governor was defeated. Republicans seized control of both houses of Congress for the first time in 40 years. In Senate races, they won all nine open elections and defeated two incumbent Democrats. Republicans also scored well in the states, where they controlled the governor’s mansions in eight of the nine most populous states.</a:t>
            </a:r>
          </a:p>
          <a:p>
            <a:r>
              <a:rPr lang="en-US" dirty="0"/>
              <a:t>The </a:t>
            </a:r>
            <a:r>
              <a:rPr lang="en-US" dirty="0">
                <a:solidFill>
                  <a:srgbClr val="FF0000"/>
                </a:solidFill>
              </a:rPr>
              <a:t>new freshmen</a:t>
            </a:r>
            <a:r>
              <a:rPr lang="en-US" dirty="0"/>
              <a:t> were “Gingrich’s children,” and they </a:t>
            </a:r>
            <a:r>
              <a:rPr lang="en-US" dirty="0">
                <a:solidFill>
                  <a:srgbClr val="FF0000"/>
                </a:solidFill>
              </a:rPr>
              <a:t>reflected his combative style of politics</a:t>
            </a:r>
            <a:r>
              <a:rPr lang="en-US" dirty="0"/>
              <a:t>. They were young — over half were under the age of 45. They viewed themselves as outsiders, not professional politicians. Since they all won election in 1994 campaigning on the same platform of balancing the budget, reforming welfare, and cutting taxes, they were convinced they had a mandate to change the way politics was practiced in Washington. </a:t>
            </a:r>
            <a:r>
              <a:rPr lang="en-US" dirty="0">
                <a:solidFill>
                  <a:srgbClr val="FF0000"/>
                </a:solidFill>
              </a:rPr>
              <a:t>They were going to force change, not make deals</a:t>
            </a:r>
            <a:r>
              <a:rPr lang="en-US" dirty="0"/>
              <a:t>.</a:t>
            </a:r>
          </a:p>
          <a:p>
            <a:r>
              <a:rPr lang="en-US" dirty="0"/>
              <a:t>On election night, Gingrich sat in his Atlanta headquarters waiting for the results. “How are we doing?” he asked one of his advisors. “Do you want the good news or the bad news?” the advisor responded. “Both,” Gingrich said. “The good news is that we are going to pick up a lot of seats.” Gingrich then asked for the bad news. “Wait until you meet them,” the advisor responded. “You won’t believe what a bunch of ideologues you are going to have to deal with,” he said, predicting: “They are going to kill you</a:t>
            </a:r>
            <a:r>
              <a:rPr lang="en-US" dirty="0" smtClean="0"/>
              <a:t>.”</a:t>
            </a:r>
          </a:p>
          <a:p>
            <a:pPr marL="771525" lvl="1" indent="-428625" algn="l">
              <a:buFont typeface="Arial" panose="020B0604020202020204" pitchFamily="34" charset="0"/>
              <a:buChar char="•"/>
            </a:pPr>
            <a:endParaRPr lang="en-US" sz="2700" b="1" dirty="0"/>
          </a:p>
          <a:p>
            <a:pPr marL="514350" indent="-514350" algn="l">
              <a:buFont typeface="Arial" panose="020B0604020202020204" pitchFamily="34" charset="0"/>
              <a:buChar char="•"/>
            </a:pPr>
            <a:endParaRPr lang="en-US" sz="25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3335882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2" y="86406"/>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Gingrich Politics</a:t>
            </a:r>
          </a:p>
        </p:txBody>
      </p:sp>
      <p:sp>
        <p:nvSpPr>
          <p:cNvPr id="3" name="Subtitle 2"/>
          <p:cNvSpPr>
            <a:spLocks noGrp="1"/>
          </p:cNvSpPr>
          <p:nvPr>
            <p:ph type="subTitle" idx="1"/>
          </p:nvPr>
        </p:nvSpPr>
        <p:spPr>
          <a:xfrm>
            <a:off x="342900" y="1076325"/>
            <a:ext cx="8478982" cy="4830906"/>
          </a:xfrm>
        </p:spPr>
        <p:txBody>
          <a:bodyPr>
            <a:normAutofit/>
          </a:bodyPr>
          <a:lstStyle/>
          <a:p>
            <a:r>
              <a:rPr lang="en-US" dirty="0"/>
              <a:t>Unfortunately for him, an entire generation of Republicans have come to power adopting his strategy and his message, but failing to appreciate the distinction between means and ends. Today’s “Freedom Caucus” has embraced Gingrich’s strident political style, but they lack his appreciation of the art of governance. They seem nostalgic about the Gingrich-led government shutdowns in his first year as Speaker, but they forget that after initially overreaching, Gingrich worked closely with Clinton on a number of important legislative achievements, including a balanced budget </a:t>
            </a:r>
            <a:r>
              <a:rPr lang="en-US" dirty="0" smtClean="0"/>
              <a:t>bill…</a:t>
            </a:r>
          </a:p>
          <a:p>
            <a:endParaRPr lang="en-US" sz="1425" dirty="0">
              <a:hlinkClick r:id="rId3"/>
            </a:endParaRPr>
          </a:p>
          <a:p>
            <a:r>
              <a:rPr lang="en-US" sz="1425" dirty="0">
                <a:hlinkClick r:id="rId3"/>
              </a:rPr>
              <a:t>http://abcnews.go.com/Politics/government-shutdown-president-obama-threatens-veto-house-republican/story?id=13314777</a:t>
            </a:r>
            <a:r>
              <a:rPr lang="en-US" sz="1425" dirty="0"/>
              <a:t> </a:t>
            </a:r>
          </a:p>
          <a:p>
            <a:endParaRPr lang="en-US" sz="1425" dirty="0"/>
          </a:p>
          <a:p>
            <a:r>
              <a:rPr lang="en-US" u="sng" dirty="0">
                <a:hlinkClick r:id="rId4"/>
              </a:rPr>
              <a:t>https://www.youtube.com/watch?v=Gj5-G01iRyk</a:t>
            </a:r>
            <a:endParaRPr lang="en-US" dirty="0"/>
          </a:p>
          <a:p>
            <a:endParaRPr lang="en-US" sz="1425" dirty="0"/>
          </a:p>
          <a:p>
            <a:pPr marL="771525" lvl="1" indent="-428625" algn="l">
              <a:buFont typeface="Arial" panose="020B0604020202020204" pitchFamily="34" charset="0"/>
              <a:buChar char="•"/>
            </a:pPr>
            <a:endParaRPr lang="en-US" sz="2700" b="1" dirty="0"/>
          </a:p>
          <a:p>
            <a:pPr marL="514350" indent="-514350" algn="l">
              <a:buFont typeface="Arial" panose="020B0604020202020204" pitchFamily="34" charset="0"/>
              <a:buChar char="•"/>
            </a:pPr>
            <a:endParaRPr lang="en-US" sz="25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3001347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72" y="286431"/>
            <a:ext cx="8054438" cy="718024"/>
          </a:xfrm>
        </p:spPr>
        <p:txBody>
          <a:bodyPr>
            <a:normAutofit fontScale="90000"/>
          </a:bodyPr>
          <a:lstStyle/>
          <a:p>
            <a:r>
              <a:rPr lang="en-US" sz="6600" b="1" dirty="0">
                <a:solidFill>
                  <a:srgbClr val="0000FF"/>
                </a:solidFill>
                <a:latin typeface="Times New Roman" panose="02020603050405020304" pitchFamily="18" charset="0"/>
                <a:cs typeface="Times New Roman" panose="02020603050405020304" pitchFamily="18" charset="0"/>
              </a:rPr>
              <a:t>Gingrich Politics</a:t>
            </a:r>
          </a:p>
        </p:txBody>
      </p:sp>
      <p:sp>
        <p:nvSpPr>
          <p:cNvPr id="3" name="Subtitle 2"/>
          <p:cNvSpPr>
            <a:spLocks noGrp="1"/>
          </p:cNvSpPr>
          <p:nvPr>
            <p:ph type="subTitle" idx="1"/>
          </p:nvPr>
        </p:nvSpPr>
        <p:spPr>
          <a:xfrm>
            <a:off x="342900" y="1381125"/>
            <a:ext cx="8478982" cy="4526106"/>
          </a:xfrm>
        </p:spPr>
        <p:txBody>
          <a:bodyPr>
            <a:normAutofit/>
          </a:bodyPr>
          <a:lstStyle/>
          <a:p>
            <a:r>
              <a:rPr lang="en-US" dirty="0"/>
              <a:t>Gingrich’s willingness to work with Clinton outraged conservatives — many of whom he had helped elect — who attacked him for making deals with the devil. After an abortive coup, they eventually forced him out of office</a:t>
            </a:r>
          </a:p>
          <a:p>
            <a:pPr marL="771525" lvl="1" indent="-428625" algn="l">
              <a:buFont typeface="Arial" panose="020B0604020202020204" pitchFamily="34" charset="0"/>
              <a:buChar char="•"/>
            </a:pPr>
            <a:endParaRPr lang="en-US" sz="2700" b="1" dirty="0"/>
          </a:p>
          <a:p>
            <a:pPr marL="514350" indent="-514350" algn="l">
              <a:buFont typeface="Arial" panose="020B0604020202020204" pitchFamily="34" charset="0"/>
              <a:buChar char="•"/>
            </a:pPr>
            <a:endParaRPr lang="en-US" sz="2550" dirty="0"/>
          </a:p>
          <a:p>
            <a:pPr marL="857250" lvl="1" indent="-514350" algn="l">
              <a:buFont typeface="Arial" panose="020B0604020202020204" pitchFamily="34" charset="0"/>
              <a:buChar char="•"/>
            </a:pPr>
            <a:endParaRPr lang="en-US" dirty="0"/>
          </a:p>
          <a:p>
            <a:pPr marL="514350" indent="-514350" algn="l">
              <a:buFont typeface="Arial" panose="020B0604020202020204" pitchFamily="34" charset="0"/>
              <a:buChar char="•"/>
            </a:pPr>
            <a:endParaRPr lang="en-US" sz="3600" dirty="0"/>
          </a:p>
          <a:p>
            <a:pPr marL="514350" indent="-514350" algn="l">
              <a:buFont typeface="Arial" panose="020B0604020202020204" pitchFamily="34" charset="0"/>
              <a:buChar char="•"/>
            </a:pPr>
            <a:endParaRPr lang="en-US" sz="3600" dirty="0"/>
          </a:p>
        </p:txBody>
      </p:sp>
    </p:spTree>
    <p:extLst>
      <p:ext uri="{BB962C8B-B14F-4D97-AF65-F5344CB8AC3E}">
        <p14:creationId xmlns:p14="http://schemas.microsoft.com/office/powerpoint/2010/main" val="3609766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b="1" dirty="0" smtClean="0">
                <a:solidFill>
                  <a:srgbClr val="0000FF"/>
                </a:solidFill>
                <a:latin typeface="Times New Roman" panose="02020603050405020304" pitchFamily="18" charset="0"/>
                <a:cs typeface="Times New Roman" panose="02020603050405020304" pitchFamily="18" charset="0"/>
              </a:rPr>
              <a:t>Big Events</a:t>
            </a:r>
          </a:p>
        </p:txBody>
      </p:sp>
      <p:sp>
        <p:nvSpPr>
          <p:cNvPr id="3075" name="Rectangle 5"/>
          <p:cNvSpPr>
            <a:spLocks noGrp="1" noChangeArrowheads="1"/>
          </p:cNvSpPr>
          <p:nvPr>
            <p:ph type="subTitle" idx="1"/>
          </p:nvPr>
        </p:nvSpPr>
        <p:spPr/>
        <p:txBody>
          <a:bodyPr/>
          <a:lstStyle/>
          <a:p>
            <a:pPr eaLnBrk="1" hangingPunct="1"/>
            <a:endParaRPr lang="en-US" altLang="en-US" smtClean="0"/>
          </a:p>
        </p:txBody>
      </p:sp>
    </p:spTree>
    <p:extLst>
      <p:ext uri="{BB962C8B-B14F-4D97-AF65-F5344CB8AC3E}">
        <p14:creationId xmlns:p14="http://schemas.microsoft.com/office/powerpoint/2010/main" val="47183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amx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70104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srebre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2524125"/>
            <a:ext cx="687705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wtc400_0226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219200"/>
            <a:ext cx="65532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1994_0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0"/>
            <a:ext cx="5183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667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ssolve">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Effect transition="in" filter="dissolve">
                                      <p:cBhvr>
                                        <p:cTn id="12" dur="500"/>
                                        <p:tgtEl>
                                          <p:spTgt spid="81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dissolve">
                                      <p:cBhvr>
                                        <p:cTn id="17" dur="500"/>
                                        <p:tgtEl>
                                          <p:spTgt spid="82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203"/>
                                        </p:tgtEl>
                                        <p:attrNameLst>
                                          <p:attrName>style.visibility</p:attrName>
                                        </p:attrNameLst>
                                      </p:cBhvr>
                                      <p:to>
                                        <p:strVal val="visible"/>
                                      </p:to>
                                    </p:set>
                                    <p:animEffect transition="in" filter="dissolve">
                                      <p:cBhvr>
                                        <p:cTn id="22"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clinton-lewin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205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ritann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075" y="642937"/>
            <a:ext cx="762000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Columbine-shooting-survei-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62200"/>
            <a:ext cx="5867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692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dissolve">
                                      <p:cBhvr>
                                        <p:cTn id="12" dur="500"/>
                                        <p:tgtEl>
                                          <p:spTgt spid="102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46"/>
                                        </p:tgtEl>
                                        <p:attrNameLst>
                                          <p:attrName>style.visibility</p:attrName>
                                        </p:attrNameLst>
                                      </p:cBhvr>
                                      <p:to>
                                        <p:strVal val="visible"/>
                                      </p:to>
                                    </p:set>
                                    <p:animEffect transition="in" filter="dissolve">
                                      <p:cBhvr>
                                        <p:cTn id="1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1lond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120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par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2152222881_451db51b2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95500"/>
            <a:ext cx="381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5redsq.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828800"/>
            <a:ext cx="46482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7athe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1828800"/>
            <a:ext cx="5715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8ri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71838"/>
            <a:ext cx="55626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0119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1800" y="0"/>
            <a:ext cx="36322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ssolve">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dissolve">
                                      <p:cBhvr>
                                        <p:cTn id="12" dur="500"/>
                                        <p:tgtEl>
                                          <p:spTgt spid="12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dissolve">
                                      <p:cBhvr>
                                        <p:cTn id="17" dur="500"/>
                                        <p:tgtEl>
                                          <p:spTgt spid="12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299"/>
                                        </p:tgtEl>
                                        <p:attrNameLst>
                                          <p:attrName>style.visibility</p:attrName>
                                        </p:attrNameLst>
                                      </p:cBhvr>
                                      <p:to>
                                        <p:strVal val="visible"/>
                                      </p:to>
                                    </p:set>
                                    <p:animEffect transition="in" filter="dissolve">
                                      <p:cBhvr>
                                        <p:cTn id="22" dur="500"/>
                                        <p:tgtEl>
                                          <p:spTgt spid="122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dissolve">
                                      <p:cBhvr>
                                        <p:cTn id="27" dur="500"/>
                                        <p:tgtEl>
                                          <p:spTgt spid="1230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303"/>
                                        </p:tgtEl>
                                        <p:attrNameLst>
                                          <p:attrName>style.visibility</p:attrName>
                                        </p:attrNameLst>
                                      </p:cBhvr>
                                      <p:to>
                                        <p:strVal val="visible"/>
                                      </p:to>
                                    </p:set>
                                    <p:animEffect transition="in" filter="dissolve">
                                      <p:cBhvr>
                                        <p:cTn id="32" dur="500"/>
                                        <p:tgtEl>
                                          <p:spTgt spid="123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2305"/>
                                        </p:tgtEl>
                                        <p:attrNameLst>
                                          <p:attrName>style.visibility</p:attrName>
                                        </p:attrNameLst>
                                      </p:cBhvr>
                                      <p:to>
                                        <p:strVal val="visible"/>
                                      </p:to>
                                    </p:set>
                                    <p:animEffect transition="in" filter="dissolve">
                                      <p:cBhvr>
                                        <p:cTn id="37"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p:txBody>
          <a:bodyPr/>
          <a:lstStyle/>
          <a:p>
            <a:pPr eaLnBrk="1" hangingPunct="1"/>
            <a:r>
              <a:rPr lang="en-US" altLang="en-US" b="1" dirty="0" smtClean="0">
                <a:solidFill>
                  <a:srgbClr val="0000FF"/>
                </a:solidFill>
                <a:latin typeface="Times New Roman" panose="02020603050405020304" pitchFamily="18" charset="0"/>
                <a:cs typeface="Times New Roman" panose="02020603050405020304" pitchFamily="18" charset="0"/>
              </a:rPr>
              <a:t>1990s Society</a:t>
            </a:r>
          </a:p>
        </p:txBody>
      </p:sp>
      <p:sp>
        <p:nvSpPr>
          <p:cNvPr id="8195" name="Rectangle 5"/>
          <p:cNvSpPr>
            <a:spLocks noGrp="1" noChangeArrowheads="1"/>
          </p:cNvSpPr>
          <p:nvPr>
            <p:ph type="subTitle" idx="1"/>
          </p:nvPr>
        </p:nvSpPr>
        <p:spPr/>
        <p:txBody>
          <a:bodyPr/>
          <a:lstStyle/>
          <a:p>
            <a:pPr eaLnBrk="1" hangingPunct="1"/>
            <a:endParaRPr lang="en-US" altLang="en-US" smtClean="0"/>
          </a:p>
        </p:txBody>
      </p:sp>
    </p:spTree>
    <p:extLst>
      <p:ext uri="{BB962C8B-B14F-4D97-AF65-F5344CB8AC3E}">
        <p14:creationId xmlns:p14="http://schemas.microsoft.com/office/powerpoint/2010/main" val="1177127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US" altLang="en-US" smtClean="0"/>
              <a:t>Fashion</a:t>
            </a:r>
          </a:p>
        </p:txBody>
      </p:sp>
      <p:pic>
        <p:nvPicPr>
          <p:cNvPr id="19462" name="Picture 6" descr="Hilfiger_tommy_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3733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dkny-sunglasses-logo-section-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970463"/>
            <a:ext cx="57912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descr="y1pUPBV0KyypKSuLdk5GxynP43u1QiaqwU_70TrHUxgEzVArAXjMkf_PCe2TRsBVuZUWbfwVq8C0l8MR4InBDkG5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066800"/>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AAAAAvpF7PcAAAAAADqAM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83000"/>
            <a:ext cx="35814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docmartensand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2819400"/>
            <a:ext cx="25431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768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dissolve">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64"/>
                                        </p:tgtEl>
                                        <p:attrNameLst>
                                          <p:attrName>style.visibility</p:attrName>
                                        </p:attrNameLst>
                                      </p:cBhvr>
                                      <p:to>
                                        <p:strVal val="visible"/>
                                      </p:to>
                                    </p:set>
                                    <p:animEffect transition="in" filter="dissolve">
                                      <p:cBhvr>
                                        <p:cTn id="12" dur="500"/>
                                        <p:tgtEl>
                                          <p:spTgt spid="1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66"/>
                                        </p:tgtEl>
                                        <p:attrNameLst>
                                          <p:attrName>style.visibility</p:attrName>
                                        </p:attrNameLst>
                                      </p:cBhvr>
                                      <p:to>
                                        <p:strVal val="visible"/>
                                      </p:to>
                                    </p:set>
                                    <p:animEffect transition="in" filter="dissolve">
                                      <p:cBhvr>
                                        <p:cTn id="17" dur="500"/>
                                        <p:tgtEl>
                                          <p:spTgt spid="19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68"/>
                                        </p:tgtEl>
                                        <p:attrNameLst>
                                          <p:attrName>style.visibility</p:attrName>
                                        </p:attrNameLst>
                                      </p:cBhvr>
                                      <p:to>
                                        <p:strVal val="visible"/>
                                      </p:to>
                                    </p:set>
                                    <p:animEffect transition="in" filter="dissolve">
                                      <p:cBhvr>
                                        <p:cTn id="22" dur="500"/>
                                        <p:tgtEl>
                                          <p:spTgt spid="194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70"/>
                                        </p:tgtEl>
                                        <p:attrNameLst>
                                          <p:attrName>style.visibility</p:attrName>
                                        </p:attrNameLst>
                                      </p:cBhvr>
                                      <p:to>
                                        <p:strVal val="visible"/>
                                      </p:to>
                                    </p:set>
                                    <p:animEffect transition="in" filter="dissolve">
                                      <p:cBhvr>
                                        <p:cTn id="27" dur="5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TotalTime>
  <Words>1180</Words>
  <Application>Microsoft Office PowerPoint</Application>
  <PresentationFormat>On-screen Show (4:3)</PresentationFormat>
  <Paragraphs>168</Paragraphs>
  <Slides>37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Times New Roman</vt:lpstr>
      <vt:lpstr>Office Theme</vt:lpstr>
      <vt:lpstr>Homework Due 6/1</vt:lpstr>
      <vt:lpstr>Warm Up 5/30</vt:lpstr>
      <vt:lpstr>The 1990s</vt:lpstr>
      <vt:lpstr>Big Events</vt:lpstr>
      <vt:lpstr>PowerPoint Presentation</vt:lpstr>
      <vt:lpstr>PowerPoint Presentation</vt:lpstr>
      <vt:lpstr>PowerPoint Presentation</vt:lpstr>
      <vt:lpstr>1990s Society</vt:lpstr>
      <vt:lpstr>Fashion</vt:lpstr>
      <vt:lpstr>Fashion</vt:lpstr>
      <vt:lpstr>Fads</vt:lpstr>
      <vt:lpstr>PowerPoint Presentation</vt:lpstr>
      <vt:lpstr>PowerPoint Presentation</vt:lpstr>
      <vt:lpstr>Books</vt:lpstr>
      <vt:lpstr>Movies</vt:lpstr>
      <vt:lpstr>PowerPoint Presentation</vt:lpstr>
      <vt:lpstr>T.V.</vt:lpstr>
      <vt:lpstr>Music</vt:lpstr>
      <vt:lpstr>Music</vt:lpstr>
      <vt:lpstr>Warm Up 6/1</vt:lpstr>
      <vt:lpstr>June 1, 2018</vt:lpstr>
      <vt:lpstr>The Brief Bush Years</vt:lpstr>
      <vt:lpstr>The Brief Bush Years</vt:lpstr>
      <vt:lpstr>The Clinton Presidency</vt:lpstr>
      <vt:lpstr>The Clinton Presidency</vt:lpstr>
      <vt:lpstr>The Clinton Presidency</vt:lpstr>
      <vt:lpstr>The Clinton Presidency</vt:lpstr>
      <vt:lpstr>The Clinton Presidency</vt:lpstr>
      <vt:lpstr>The Clinton Presidency</vt:lpstr>
      <vt:lpstr>The Clinton Presidency</vt:lpstr>
      <vt:lpstr>Newt Gingrich and the change in American Politics</vt:lpstr>
      <vt:lpstr>Gingrich Politics</vt:lpstr>
      <vt:lpstr>Gingrich Politics</vt:lpstr>
      <vt:lpstr>PowerPoint Presentation</vt:lpstr>
      <vt:lpstr>Gingrich Politics</vt:lpstr>
      <vt:lpstr>Gingrich Politics</vt:lpstr>
      <vt:lpstr>Gingrich Politics</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Santos, Megan    SHS - Staff</dc:creator>
  <cp:lastModifiedBy>Santos, Megan    SHS - Staff</cp:lastModifiedBy>
  <cp:revision>26</cp:revision>
  <cp:lastPrinted>2018-06-01T16:03:02Z</cp:lastPrinted>
  <dcterms:created xsi:type="dcterms:W3CDTF">2018-05-29T17:05:00Z</dcterms:created>
  <dcterms:modified xsi:type="dcterms:W3CDTF">2018-06-01T16:20:42Z</dcterms:modified>
</cp:coreProperties>
</file>