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1" r:id="rId6"/>
    <p:sldId id="263" r:id="rId7"/>
    <p:sldId id="262" r:id="rId8"/>
    <p:sldId id="264" r:id="rId9"/>
    <p:sldId id="265" r:id="rId10"/>
    <p:sldId id="266" r:id="rId11"/>
    <p:sldId id="267" r:id="rId12"/>
    <p:sldId id="271" r:id="rId13"/>
    <p:sldId id="270" r:id="rId14"/>
    <p:sldId id="272" r:id="rId15"/>
    <p:sldId id="268" r:id="rId16"/>
    <p:sldId id="273" r:id="rId17"/>
    <p:sldId id="269"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6CA63-3683-4B89-9A7D-510B5D13C14D}" type="datetimeFigureOut">
              <a:rPr lang="en-US" smtClean="0"/>
              <a:t>5/8/2018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85585-7D91-48AA-B580-059D30EB7330}" type="slidenum">
              <a:rPr lang="en-US" smtClean="0"/>
              <a:t>‹#›</a:t>
            </a:fld>
            <a:endParaRPr lang="en-US"/>
          </a:p>
        </p:txBody>
      </p:sp>
    </p:spTree>
    <p:extLst>
      <p:ext uri="{BB962C8B-B14F-4D97-AF65-F5344CB8AC3E}">
        <p14:creationId xmlns:p14="http://schemas.microsoft.com/office/powerpoint/2010/main" val="126813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D77975-AA84-4F11-9E52-E796DF63E7DE}" type="slidenum">
              <a:rPr lang="en-US" altLang="en-US" smtClean="0">
                <a:solidFill>
                  <a:srgbClr val="000000"/>
                </a:solidFill>
                <a:latin typeface="Times New Roman" panose="02020603050405020304" pitchFamily="18" charset="0"/>
              </a:rPr>
              <a:pPr fontAlgn="base">
                <a:spcBef>
                  <a:spcPct val="0"/>
                </a:spcBef>
                <a:spcAft>
                  <a:spcPct val="0"/>
                </a:spcAft>
              </a:pPr>
              <a:t>2</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85416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a:t>
            </a:r>
            <a:r>
              <a:rPr lang="en-US" baseline="0" dirty="0" err="1" smtClean="0"/>
              <a:t>lai</a:t>
            </a:r>
            <a:r>
              <a:rPr lang="en-US" baseline="0" dirty="0" smtClean="0"/>
              <a:t> effect on America http://www.pbs.org/video/american-experience-my-lai-massacre-national-shame/ </a:t>
            </a:r>
            <a:endParaRPr lang="en-US" dirty="0"/>
          </a:p>
        </p:txBody>
      </p:sp>
      <p:sp>
        <p:nvSpPr>
          <p:cNvPr id="4" name="Slide Number Placeholder 3"/>
          <p:cNvSpPr>
            <a:spLocks noGrp="1"/>
          </p:cNvSpPr>
          <p:nvPr>
            <p:ph type="sldNum" sz="quarter" idx="10"/>
          </p:nvPr>
        </p:nvSpPr>
        <p:spPr/>
        <p:txBody>
          <a:bodyPr/>
          <a:lstStyle/>
          <a:p>
            <a:fld id="{62285585-7D91-48AA-B580-059D30EB7330}" type="slidenum">
              <a:rPr lang="en-US" smtClean="0"/>
              <a:t>15</a:t>
            </a:fld>
            <a:endParaRPr lang="en-US"/>
          </a:p>
        </p:txBody>
      </p:sp>
    </p:spTree>
    <p:extLst>
      <p:ext uri="{BB962C8B-B14F-4D97-AF65-F5344CB8AC3E}">
        <p14:creationId xmlns:p14="http://schemas.microsoft.com/office/powerpoint/2010/main" val="3075154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a:t>
            </a:r>
            <a:r>
              <a:rPr lang="en-US" baseline="0" dirty="0" err="1" smtClean="0"/>
              <a:t>lai</a:t>
            </a:r>
            <a:r>
              <a:rPr lang="en-US" baseline="0" dirty="0" smtClean="0"/>
              <a:t> effect on America http://www.pbs.org/video/american-experience-my-lai-massacre-national-shame/ </a:t>
            </a:r>
            <a:endParaRPr lang="en-US" dirty="0"/>
          </a:p>
        </p:txBody>
      </p:sp>
      <p:sp>
        <p:nvSpPr>
          <p:cNvPr id="4" name="Slide Number Placeholder 3"/>
          <p:cNvSpPr>
            <a:spLocks noGrp="1"/>
          </p:cNvSpPr>
          <p:nvPr>
            <p:ph type="sldNum" sz="quarter" idx="10"/>
          </p:nvPr>
        </p:nvSpPr>
        <p:spPr/>
        <p:txBody>
          <a:bodyPr/>
          <a:lstStyle/>
          <a:p>
            <a:fld id="{62285585-7D91-48AA-B580-059D30EB7330}" type="slidenum">
              <a:rPr lang="en-US" smtClean="0"/>
              <a:t>16</a:t>
            </a:fld>
            <a:endParaRPr lang="en-US"/>
          </a:p>
        </p:txBody>
      </p:sp>
    </p:spTree>
    <p:extLst>
      <p:ext uri="{BB962C8B-B14F-4D97-AF65-F5344CB8AC3E}">
        <p14:creationId xmlns:p14="http://schemas.microsoft.com/office/powerpoint/2010/main" val="2074538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a:t>
            </a:r>
            <a:r>
              <a:rPr lang="en-US" baseline="0" dirty="0" err="1" smtClean="0"/>
              <a:t>lai</a:t>
            </a:r>
            <a:r>
              <a:rPr lang="en-US" baseline="0" dirty="0" smtClean="0"/>
              <a:t> effect on America http://www.pbs.org/video/american-experience-my-lai-massacre-national-shame/ </a:t>
            </a:r>
            <a:endParaRPr lang="en-US" dirty="0"/>
          </a:p>
        </p:txBody>
      </p:sp>
      <p:sp>
        <p:nvSpPr>
          <p:cNvPr id="4" name="Slide Number Placeholder 3"/>
          <p:cNvSpPr>
            <a:spLocks noGrp="1"/>
          </p:cNvSpPr>
          <p:nvPr>
            <p:ph type="sldNum" sz="quarter" idx="10"/>
          </p:nvPr>
        </p:nvSpPr>
        <p:spPr/>
        <p:txBody>
          <a:bodyPr/>
          <a:lstStyle/>
          <a:p>
            <a:fld id="{62285585-7D91-48AA-B580-059D30EB7330}" type="slidenum">
              <a:rPr lang="en-US" smtClean="0"/>
              <a:t>17</a:t>
            </a:fld>
            <a:endParaRPr lang="en-US"/>
          </a:p>
        </p:txBody>
      </p:sp>
    </p:spTree>
    <p:extLst>
      <p:ext uri="{BB962C8B-B14F-4D97-AF65-F5344CB8AC3E}">
        <p14:creationId xmlns:p14="http://schemas.microsoft.com/office/powerpoint/2010/main" val="3484471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a:t>
            </a:r>
            <a:r>
              <a:rPr lang="en-US" baseline="0" dirty="0" err="1" smtClean="0"/>
              <a:t>lai</a:t>
            </a:r>
            <a:r>
              <a:rPr lang="en-US" baseline="0" dirty="0" smtClean="0"/>
              <a:t> effect on America http://www.pbs.org/video/american-experience-my-lai-massacre-national-shame/ </a:t>
            </a:r>
            <a:endParaRPr lang="en-US" dirty="0"/>
          </a:p>
        </p:txBody>
      </p:sp>
      <p:sp>
        <p:nvSpPr>
          <p:cNvPr id="4" name="Slide Number Placeholder 3"/>
          <p:cNvSpPr>
            <a:spLocks noGrp="1"/>
          </p:cNvSpPr>
          <p:nvPr>
            <p:ph type="sldNum" sz="quarter" idx="10"/>
          </p:nvPr>
        </p:nvSpPr>
        <p:spPr/>
        <p:txBody>
          <a:bodyPr/>
          <a:lstStyle/>
          <a:p>
            <a:fld id="{62285585-7D91-48AA-B580-059D30EB7330}" type="slidenum">
              <a:rPr lang="en-US" smtClean="0"/>
              <a:t>18</a:t>
            </a:fld>
            <a:endParaRPr lang="en-US"/>
          </a:p>
        </p:txBody>
      </p:sp>
    </p:spTree>
    <p:extLst>
      <p:ext uri="{BB962C8B-B14F-4D97-AF65-F5344CB8AC3E}">
        <p14:creationId xmlns:p14="http://schemas.microsoft.com/office/powerpoint/2010/main" val="2806247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a:t>
            </a:r>
            <a:r>
              <a:rPr lang="en-US" baseline="0" dirty="0" err="1" smtClean="0"/>
              <a:t>lai</a:t>
            </a:r>
            <a:r>
              <a:rPr lang="en-US" baseline="0" dirty="0" smtClean="0"/>
              <a:t> effect on America http://www.pbs.org/video/american-experience-my-lai-massacre-national-shame/ </a:t>
            </a:r>
            <a:endParaRPr lang="en-US" dirty="0"/>
          </a:p>
        </p:txBody>
      </p:sp>
      <p:sp>
        <p:nvSpPr>
          <p:cNvPr id="4" name="Slide Number Placeholder 3"/>
          <p:cNvSpPr>
            <a:spLocks noGrp="1"/>
          </p:cNvSpPr>
          <p:nvPr>
            <p:ph type="sldNum" sz="quarter" idx="10"/>
          </p:nvPr>
        </p:nvSpPr>
        <p:spPr/>
        <p:txBody>
          <a:bodyPr/>
          <a:lstStyle/>
          <a:p>
            <a:fld id="{62285585-7D91-48AA-B580-059D30EB7330}" type="slidenum">
              <a:rPr lang="en-US" smtClean="0"/>
              <a:t>3</a:t>
            </a:fld>
            <a:endParaRPr lang="en-US"/>
          </a:p>
        </p:txBody>
      </p:sp>
    </p:spTree>
    <p:extLst>
      <p:ext uri="{BB962C8B-B14F-4D97-AF65-F5344CB8AC3E}">
        <p14:creationId xmlns:p14="http://schemas.microsoft.com/office/powerpoint/2010/main" val="410233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a:t>
            </a:r>
            <a:r>
              <a:rPr lang="en-US" baseline="0" dirty="0" err="1" smtClean="0"/>
              <a:t>lai</a:t>
            </a:r>
            <a:r>
              <a:rPr lang="en-US" baseline="0" dirty="0" smtClean="0"/>
              <a:t> effect on America http://www.pbs.org/video/american-experience-my-lai-massacre-national-shame/ </a:t>
            </a:r>
            <a:endParaRPr lang="en-US" dirty="0"/>
          </a:p>
        </p:txBody>
      </p:sp>
      <p:sp>
        <p:nvSpPr>
          <p:cNvPr id="4" name="Slide Number Placeholder 3"/>
          <p:cNvSpPr>
            <a:spLocks noGrp="1"/>
          </p:cNvSpPr>
          <p:nvPr>
            <p:ph type="sldNum" sz="quarter" idx="10"/>
          </p:nvPr>
        </p:nvSpPr>
        <p:spPr/>
        <p:txBody>
          <a:bodyPr/>
          <a:lstStyle/>
          <a:p>
            <a:fld id="{62285585-7D91-48AA-B580-059D30EB7330}" type="slidenum">
              <a:rPr lang="en-US" smtClean="0"/>
              <a:t>4</a:t>
            </a:fld>
            <a:endParaRPr lang="en-US"/>
          </a:p>
        </p:txBody>
      </p:sp>
    </p:spTree>
    <p:extLst>
      <p:ext uri="{BB962C8B-B14F-4D97-AF65-F5344CB8AC3E}">
        <p14:creationId xmlns:p14="http://schemas.microsoft.com/office/powerpoint/2010/main" val="311524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a:t>
            </a:r>
            <a:r>
              <a:rPr lang="en-US" baseline="0" dirty="0" err="1" smtClean="0"/>
              <a:t>lai</a:t>
            </a:r>
            <a:r>
              <a:rPr lang="en-US" baseline="0" dirty="0" smtClean="0"/>
              <a:t> effect on America http://www.pbs.org/video/american-experience-my-lai-massacre-national-shame/ </a:t>
            </a:r>
            <a:endParaRPr lang="en-US" dirty="0"/>
          </a:p>
        </p:txBody>
      </p:sp>
      <p:sp>
        <p:nvSpPr>
          <p:cNvPr id="4" name="Slide Number Placeholder 3"/>
          <p:cNvSpPr>
            <a:spLocks noGrp="1"/>
          </p:cNvSpPr>
          <p:nvPr>
            <p:ph type="sldNum" sz="quarter" idx="10"/>
          </p:nvPr>
        </p:nvSpPr>
        <p:spPr/>
        <p:txBody>
          <a:bodyPr/>
          <a:lstStyle/>
          <a:p>
            <a:fld id="{62285585-7D91-48AA-B580-059D30EB7330}" type="slidenum">
              <a:rPr lang="en-US" smtClean="0"/>
              <a:t>5</a:t>
            </a:fld>
            <a:endParaRPr lang="en-US"/>
          </a:p>
        </p:txBody>
      </p:sp>
    </p:spTree>
    <p:extLst>
      <p:ext uri="{BB962C8B-B14F-4D97-AF65-F5344CB8AC3E}">
        <p14:creationId xmlns:p14="http://schemas.microsoft.com/office/powerpoint/2010/main" val="108654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a:t>
            </a:r>
            <a:r>
              <a:rPr lang="en-US" baseline="0" dirty="0" err="1" smtClean="0"/>
              <a:t>lai</a:t>
            </a:r>
            <a:r>
              <a:rPr lang="en-US" baseline="0" dirty="0" smtClean="0"/>
              <a:t> effect on America http://www.pbs.org/video/american-experience-my-lai-massacre-national-shame/ </a:t>
            </a:r>
            <a:endParaRPr lang="en-US" dirty="0"/>
          </a:p>
        </p:txBody>
      </p:sp>
      <p:sp>
        <p:nvSpPr>
          <p:cNvPr id="4" name="Slide Number Placeholder 3"/>
          <p:cNvSpPr>
            <a:spLocks noGrp="1"/>
          </p:cNvSpPr>
          <p:nvPr>
            <p:ph type="sldNum" sz="quarter" idx="10"/>
          </p:nvPr>
        </p:nvSpPr>
        <p:spPr/>
        <p:txBody>
          <a:bodyPr/>
          <a:lstStyle/>
          <a:p>
            <a:fld id="{62285585-7D91-48AA-B580-059D30EB7330}" type="slidenum">
              <a:rPr lang="en-US" smtClean="0"/>
              <a:t>8</a:t>
            </a:fld>
            <a:endParaRPr lang="en-US"/>
          </a:p>
        </p:txBody>
      </p:sp>
    </p:spTree>
    <p:extLst>
      <p:ext uri="{BB962C8B-B14F-4D97-AF65-F5344CB8AC3E}">
        <p14:creationId xmlns:p14="http://schemas.microsoft.com/office/powerpoint/2010/main" val="178023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a:t>
            </a:r>
            <a:r>
              <a:rPr lang="en-US" baseline="0" dirty="0" err="1" smtClean="0"/>
              <a:t>lai</a:t>
            </a:r>
            <a:r>
              <a:rPr lang="en-US" baseline="0" dirty="0" smtClean="0"/>
              <a:t> effect on America http://www.pbs.org/video/american-experience-my-lai-massacre-national-shame/ </a:t>
            </a:r>
            <a:endParaRPr lang="en-US" dirty="0"/>
          </a:p>
        </p:txBody>
      </p:sp>
      <p:sp>
        <p:nvSpPr>
          <p:cNvPr id="4" name="Slide Number Placeholder 3"/>
          <p:cNvSpPr>
            <a:spLocks noGrp="1"/>
          </p:cNvSpPr>
          <p:nvPr>
            <p:ph type="sldNum" sz="quarter" idx="10"/>
          </p:nvPr>
        </p:nvSpPr>
        <p:spPr/>
        <p:txBody>
          <a:bodyPr/>
          <a:lstStyle/>
          <a:p>
            <a:fld id="{62285585-7D91-48AA-B580-059D30EB7330}" type="slidenum">
              <a:rPr lang="en-US" smtClean="0"/>
              <a:t>9</a:t>
            </a:fld>
            <a:endParaRPr lang="en-US"/>
          </a:p>
        </p:txBody>
      </p:sp>
    </p:spTree>
    <p:extLst>
      <p:ext uri="{BB962C8B-B14F-4D97-AF65-F5344CB8AC3E}">
        <p14:creationId xmlns:p14="http://schemas.microsoft.com/office/powerpoint/2010/main" val="51397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85585-7D91-48AA-B580-059D30EB7330}" type="slidenum">
              <a:rPr lang="en-US" smtClean="0"/>
              <a:t>11</a:t>
            </a:fld>
            <a:endParaRPr lang="en-US"/>
          </a:p>
        </p:txBody>
      </p:sp>
    </p:spTree>
    <p:extLst>
      <p:ext uri="{BB962C8B-B14F-4D97-AF65-F5344CB8AC3E}">
        <p14:creationId xmlns:p14="http://schemas.microsoft.com/office/powerpoint/2010/main" val="3871256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a:t>
            </a:r>
            <a:r>
              <a:rPr lang="en-US" baseline="0" dirty="0" err="1" smtClean="0"/>
              <a:t>lai</a:t>
            </a:r>
            <a:r>
              <a:rPr lang="en-US" baseline="0" dirty="0" smtClean="0"/>
              <a:t> effect on America http://www.pbs.org/video/american-experience-my-lai-massacre-national-shame/ </a:t>
            </a:r>
            <a:endParaRPr lang="en-US" dirty="0"/>
          </a:p>
        </p:txBody>
      </p:sp>
      <p:sp>
        <p:nvSpPr>
          <p:cNvPr id="4" name="Slide Number Placeholder 3"/>
          <p:cNvSpPr>
            <a:spLocks noGrp="1"/>
          </p:cNvSpPr>
          <p:nvPr>
            <p:ph type="sldNum" sz="quarter" idx="10"/>
          </p:nvPr>
        </p:nvSpPr>
        <p:spPr/>
        <p:txBody>
          <a:bodyPr/>
          <a:lstStyle/>
          <a:p>
            <a:fld id="{62285585-7D91-48AA-B580-059D30EB7330}" type="slidenum">
              <a:rPr lang="en-US" smtClean="0"/>
              <a:t>12</a:t>
            </a:fld>
            <a:endParaRPr lang="en-US"/>
          </a:p>
        </p:txBody>
      </p:sp>
    </p:spTree>
    <p:extLst>
      <p:ext uri="{BB962C8B-B14F-4D97-AF65-F5344CB8AC3E}">
        <p14:creationId xmlns:p14="http://schemas.microsoft.com/office/powerpoint/2010/main" val="1516718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a:t>
            </a:r>
            <a:r>
              <a:rPr lang="en-US" baseline="0" dirty="0" err="1" smtClean="0"/>
              <a:t>lai</a:t>
            </a:r>
            <a:r>
              <a:rPr lang="en-US" baseline="0" dirty="0" smtClean="0"/>
              <a:t> effect on America http://www.pbs.org/video/american-experience-my-lai-massacre-national-shame/ </a:t>
            </a:r>
            <a:endParaRPr lang="en-US" dirty="0"/>
          </a:p>
        </p:txBody>
      </p:sp>
      <p:sp>
        <p:nvSpPr>
          <p:cNvPr id="4" name="Slide Number Placeholder 3"/>
          <p:cNvSpPr>
            <a:spLocks noGrp="1"/>
          </p:cNvSpPr>
          <p:nvPr>
            <p:ph type="sldNum" sz="quarter" idx="10"/>
          </p:nvPr>
        </p:nvSpPr>
        <p:spPr/>
        <p:txBody>
          <a:bodyPr/>
          <a:lstStyle/>
          <a:p>
            <a:fld id="{62285585-7D91-48AA-B580-059D30EB7330}" type="slidenum">
              <a:rPr lang="en-US" smtClean="0"/>
              <a:t>13</a:t>
            </a:fld>
            <a:endParaRPr lang="en-US"/>
          </a:p>
        </p:txBody>
      </p:sp>
    </p:spTree>
    <p:extLst>
      <p:ext uri="{BB962C8B-B14F-4D97-AF65-F5344CB8AC3E}">
        <p14:creationId xmlns:p14="http://schemas.microsoft.com/office/powerpoint/2010/main" val="294105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B47079-8F65-4D1F-A83A-58B9398899B3}"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42B75-3FE5-4281-9F9B-706AE875B6B0}" type="slidenum">
              <a:rPr lang="en-US" smtClean="0"/>
              <a:t>‹#›</a:t>
            </a:fld>
            <a:endParaRPr lang="en-US"/>
          </a:p>
        </p:txBody>
      </p:sp>
    </p:spTree>
    <p:extLst>
      <p:ext uri="{BB962C8B-B14F-4D97-AF65-F5344CB8AC3E}">
        <p14:creationId xmlns:p14="http://schemas.microsoft.com/office/powerpoint/2010/main" val="267279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B47079-8F65-4D1F-A83A-58B9398899B3}"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42B75-3FE5-4281-9F9B-706AE875B6B0}" type="slidenum">
              <a:rPr lang="en-US" smtClean="0"/>
              <a:t>‹#›</a:t>
            </a:fld>
            <a:endParaRPr lang="en-US"/>
          </a:p>
        </p:txBody>
      </p:sp>
    </p:spTree>
    <p:extLst>
      <p:ext uri="{BB962C8B-B14F-4D97-AF65-F5344CB8AC3E}">
        <p14:creationId xmlns:p14="http://schemas.microsoft.com/office/powerpoint/2010/main" val="63631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B47079-8F65-4D1F-A83A-58B9398899B3}"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42B75-3FE5-4281-9F9B-706AE875B6B0}" type="slidenum">
              <a:rPr lang="en-US" smtClean="0"/>
              <a:t>‹#›</a:t>
            </a:fld>
            <a:endParaRPr lang="en-US"/>
          </a:p>
        </p:txBody>
      </p:sp>
    </p:spTree>
    <p:extLst>
      <p:ext uri="{BB962C8B-B14F-4D97-AF65-F5344CB8AC3E}">
        <p14:creationId xmlns:p14="http://schemas.microsoft.com/office/powerpoint/2010/main" val="303588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B47079-8F65-4D1F-A83A-58B9398899B3}"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42B75-3FE5-4281-9F9B-706AE875B6B0}" type="slidenum">
              <a:rPr lang="en-US" smtClean="0"/>
              <a:t>‹#›</a:t>
            </a:fld>
            <a:endParaRPr lang="en-US"/>
          </a:p>
        </p:txBody>
      </p:sp>
    </p:spTree>
    <p:extLst>
      <p:ext uri="{BB962C8B-B14F-4D97-AF65-F5344CB8AC3E}">
        <p14:creationId xmlns:p14="http://schemas.microsoft.com/office/powerpoint/2010/main" val="388436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B47079-8F65-4D1F-A83A-58B9398899B3}"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42B75-3FE5-4281-9F9B-706AE875B6B0}" type="slidenum">
              <a:rPr lang="en-US" smtClean="0"/>
              <a:t>‹#›</a:t>
            </a:fld>
            <a:endParaRPr lang="en-US"/>
          </a:p>
        </p:txBody>
      </p:sp>
    </p:spTree>
    <p:extLst>
      <p:ext uri="{BB962C8B-B14F-4D97-AF65-F5344CB8AC3E}">
        <p14:creationId xmlns:p14="http://schemas.microsoft.com/office/powerpoint/2010/main" val="17855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B47079-8F65-4D1F-A83A-58B9398899B3}"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42B75-3FE5-4281-9F9B-706AE875B6B0}" type="slidenum">
              <a:rPr lang="en-US" smtClean="0"/>
              <a:t>‹#›</a:t>
            </a:fld>
            <a:endParaRPr lang="en-US"/>
          </a:p>
        </p:txBody>
      </p:sp>
    </p:spTree>
    <p:extLst>
      <p:ext uri="{BB962C8B-B14F-4D97-AF65-F5344CB8AC3E}">
        <p14:creationId xmlns:p14="http://schemas.microsoft.com/office/powerpoint/2010/main" val="33238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B47079-8F65-4D1F-A83A-58B9398899B3}"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42B75-3FE5-4281-9F9B-706AE875B6B0}" type="slidenum">
              <a:rPr lang="en-US" smtClean="0"/>
              <a:t>‹#›</a:t>
            </a:fld>
            <a:endParaRPr lang="en-US"/>
          </a:p>
        </p:txBody>
      </p:sp>
    </p:spTree>
    <p:extLst>
      <p:ext uri="{BB962C8B-B14F-4D97-AF65-F5344CB8AC3E}">
        <p14:creationId xmlns:p14="http://schemas.microsoft.com/office/powerpoint/2010/main" val="98576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B47079-8F65-4D1F-A83A-58B9398899B3}"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42B75-3FE5-4281-9F9B-706AE875B6B0}" type="slidenum">
              <a:rPr lang="en-US" smtClean="0"/>
              <a:t>‹#›</a:t>
            </a:fld>
            <a:endParaRPr lang="en-US"/>
          </a:p>
        </p:txBody>
      </p:sp>
    </p:spTree>
    <p:extLst>
      <p:ext uri="{BB962C8B-B14F-4D97-AF65-F5344CB8AC3E}">
        <p14:creationId xmlns:p14="http://schemas.microsoft.com/office/powerpoint/2010/main" val="80429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47079-8F65-4D1F-A83A-58B9398899B3}"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42B75-3FE5-4281-9F9B-706AE875B6B0}" type="slidenum">
              <a:rPr lang="en-US" smtClean="0"/>
              <a:t>‹#›</a:t>
            </a:fld>
            <a:endParaRPr lang="en-US"/>
          </a:p>
        </p:txBody>
      </p:sp>
    </p:spTree>
    <p:extLst>
      <p:ext uri="{BB962C8B-B14F-4D97-AF65-F5344CB8AC3E}">
        <p14:creationId xmlns:p14="http://schemas.microsoft.com/office/powerpoint/2010/main" val="40148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B47079-8F65-4D1F-A83A-58B9398899B3}"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42B75-3FE5-4281-9F9B-706AE875B6B0}" type="slidenum">
              <a:rPr lang="en-US" smtClean="0"/>
              <a:t>‹#›</a:t>
            </a:fld>
            <a:endParaRPr lang="en-US"/>
          </a:p>
        </p:txBody>
      </p:sp>
    </p:spTree>
    <p:extLst>
      <p:ext uri="{BB962C8B-B14F-4D97-AF65-F5344CB8AC3E}">
        <p14:creationId xmlns:p14="http://schemas.microsoft.com/office/powerpoint/2010/main" val="290066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B47079-8F65-4D1F-A83A-58B9398899B3}"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42B75-3FE5-4281-9F9B-706AE875B6B0}" type="slidenum">
              <a:rPr lang="en-US" smtClean="0"/>
              <a:t>‹#›</a:t>
            </a:fld>
            <a:endParaRPr lang="en-US"/>
          </a:p>
        </p:txBody>
      </p:sp>
    </p:spTree>
    <p:extLst>
      <p:ext uri="{BB962C8B-B14F-4D97-AF65-F5344CB8AC3E}">
        <p14:creationId xmlns:p14="http://schemas.microsoft.com/office/powerpoint/2010/main" val="330350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47079-8F65-4D1F-A83A-58B9398899B3}" type="datetimeFigureOut">
              <a:rPr lang="en-US" smtClean="0"/>
              <a:t>5/8/2018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42B75-3FE5-4281-9F9B-706AE875B6B0}" type="slidenum">
              <a:rPr lang="en-US" smtClean="0"/>
              <a:t>‹#›</a:t>
            </a:fld>
            <a:endParaRPr lang="en-US"/>
          </a:p>
        </p:txBody>
      </p:sp>
    </p:spTree>
    <p:extLst>
      <p:ext uri="{BB962C8B-B14F-4D97-AF65-F5344CB8AC3E}">
        <p14:creationId xmlns:p14="http://schemas.microsoft.com/office/powerpoint/2010/main" val="2273406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Nn4w-ud-Ty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bs.org/video/american-experience-my-lai-massacre-national-sham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571" y="377780"/>
            <a:ext cx="8131629" cy="1294266"/>
          </a:xfrm>
        </p:spPr>
        <p:txBody>
          <a:bodyPr>
            <a:normAutofit/>
          </a:bodyPr>
          <a:lstStyle/>
          <a:p>
            <a:r>
              <a:rPr lang="en-US" sz="7200" b="1" dirty="0" smtClean="0">
                <a:solidFill>
                  <a:srgbClr val="0000FF"/>
                </a:solidFill>
                <a:latin typeface="Times New Roman" panose="02020603050405020304" pitchFamily="18" charset="0"/>
                <a:cs typeface="Times New Roman" panose="02020603050405020304" pitchFamily="18" charset="0"/>
              </a:rPr>
              <a:t>Warm Up 5/8 (#4)</a:t>
            </a:r>
            <a:endParaRPr lang="en-US" sz="72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26571" y="1802674"/>
            <a:ext cx="8373292" cy="4232366"/>
          </a:xfrm>
        </p:spPr>
        <p:txBody>
          <a:bodyPr>
            <a:normAutofit/>
          </a:bodyPr>
          <a:lstStyle/>
          <a:p>
            <a:pPr lvl="1"/>
            <a:r>
              <a:rPr lang="en-US" sz="4400" i="1" dirty="0"/>
              <a:t>“We are the unwilling working for the unqualified to do the unnecessary for the ungrateful</a:t>
            </a:r>
            <a:r>
              <a:rPr lang="en-US" sz="4400" i="1" dirty="0" smtClean="0"/>
              <a:t>.”</a:t>
            </a:r>
          </a:p>
          <a:p>
            <a:pPr lvl="1"/>
            <a:endParaRPr lang="en-US" sz="3200" i="1" dirty="0" smtClean="0"/>
          </a:p>
          <a:p>
            <a:pPr lvl="1"/>
            <a:r>
              <a:rPr lang="en-US" sz="3200" b="1" dirty="0" smtClean="0"/>
              <a:t>What does this quote tell us about conditions and sentiments during the Vietnam War?</a:t>
            </a:r>
            <a:endParaRPr lang="en-US" sz="3200" b="1" dirty="0"/>
          </a:p>
        </p:txBody>
      </p:sp>
    </p:spTree>
    <p:extLst>
      <p:ext uri="{BB962C8B-B14F-4D97-AF65-F5344CB8AC3E}">
        <p14:creationId xmlns:p14="http://schemas.microsoft.com/office/powerpoint/2010/main" val="1904072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185" y="1818652"/>
            <a:ext cx="8131629" cy="1294266"/>
          </a:xfrm>
        </p:spPr>
        <p:txBody>
          <a:bodyPr>
            <a:normAutofit/>
          </a:bodyPr>
          <a:lstStyle/>
          <a:p>
            <a:r>
              <a:rPr lang="en-US" sz="7200" b="1" dirty="0" smtClean="0">
                <a:solidFill>
                  <a:srgbClr val="0000FF"/>
                </a:solidFill>
                <a:latin typeface="Times New Roman" panose="02020603050405020304" pitchFamily="18" charset="0"/>
                <a:cs typeface="Times New Roman" panose="02020603050405020304" pitchFamily="18" charset="0"/>
              </a:rPr>
              <a:t>1968 Shifts the War</a:t>
            </a:r>
            <a:endParaRPr lang="en-US" sz="7200" b="1" dirty="0">
              <a:solidFill>
                <a:srgbClr val="0000FF"/>
              </a:solidFill>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29006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61" y="0"/>
            <a:ext cx="7543800" cy="858982"/>
          </a:xfrm>
        </p:spPr>
        <p:txBody>
          <a:bodyPr>
            <a:normAutofit/>
          </a:bodyPr>
          <a:lstStyle/>
          <a:p>
            <a:r>
              <a:rPr lang="en-US" b="1" dirty="0" smtClean="0">
                <a:solidFill>
                  <a:srgbClr val="0000FF"/>
                </a:solidFill>
                <a:latin typeface="Times New Roman" panose="02020603050405020304" pitchFamily="18" charset="0"/>
                <a:cs typeface="Times New Roman" panose="02020603050405020304" pitchFamily="18" charset="0"/>
              </a:rPr>
              <a:t>Americans begin to Question</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7818" y="858982"/>
            <a:ext cx="8698057" cy="5860473"/>
          </a:xfrm>
        </p:spPr>
        <p:txBody>
          <a:bodyPr>
            <a:noAutofit/>
          </a:bodyPr>
          <a:lstStyle/>
          <a:p>
            <a:r>
              <a:rPr lang="en-US" sz="3600" b="1" dirty="0" smtClean="0">
                <a:solidFill>
                  <a:srgbClr val="FF0000"/>
                </a:solidFill>
                <a:cs typeface="Arial" panose="020B0604020202020204" pitchFamily="34" charset="0"/>
              </a:rPr>
              <a:t>Living room war</a:t>
            </a:r>
          </a:p>
          <a:p>
            <a:pPr lvl="1"/>
            <a:r>
              <a:rPr lang="en-US" sz="2800" dirty="0" smtClean="0">
                <a:cs typeface="Arial" panose="020B0604020202020204" pitchFamily="34" charset="0"/>
              </a:rPr>
              <a:t>Constant television coverage of the war</a:t>
            </a:r>
          </a:p>
          <a:p>
            <a:pPr lvl="1"/>
            <a:r>
              <a:rPr lang="en-US" sz="2800" dirty="0" smtClean="0">
                <a:cs typeface="Arial" panose="020B0604020202020204" pitchFamily="34" charset="0"/>
              </a:rPr>
              <a:t>People see images and news stories of the atrocities</a:t>
            </a:r>
          </a:p>
          <a:p>
            <a:pPr lvl="1"/>
            <a:r>
              <a:rPr lang="en-US" sz="2800" dirty="0" smtClean="0">
                <a:cs typeface="Arial" panose="020B0604020202020204" pitchFamily="34" charset="0"/>
              </a:rPr>
              <a:t>Televised Fulbright hearings question government policy and create uncertainty about purpose of Vietnam</a:t>
            </a:r>
          </a:p>
          <a:p>
            <a:r>
              <a:rPr lang="en-US" sz="3200" b="1" dirty="0" smtClean="0">
                <a:solidFill>
                  <a:srgbClr val="FF0000"/>
                </a:solidFill>
                <a:cs typeface="Arial" panose="020B0604020202020204" pitchFamily="34" charset="0"/>
              </a:rPr>
              <a:t>Credibility Gap</a:t>
            </a:r>
          </a:p>
          <a:p>
            <a:pPr lvl="1"/>
            <a:r>
              <a:rPr lang="en-US" sz="2800" dirty="0" smtClean="0">
                <a:cs typeface="Arial" panose="020B0604020202020204" pitchFamily="34" charset="0"/>
              </a:rPr>
              <a:t>Government constantly giving positive view of successes in Vietnam</a:t>
            </a:r>
          </a:p>
          <a:p>
            <a:pPr lvl="1"/>
            <a:r>
              <a:rPr lang="en-US" sz="2800" b="1" dirty="0" smtClean="0">
                <a:cs typeface="Arial" panose="020B0604020202020204" pitchFamily="34" charset="0"/>
              </a:rPr>
              <a:t>Television journalists emphasize the difference between government portrayal and reality of the toll of the war</a:t>
            </a:r>
          </a:p>
          <a:p>
            <a:pPr lvl="1"/>
            <a:endParaRPr lang="en-US" sz="3200" dirty="0" smtClean="0">
              <a:cs typeface="Arial" panose="020B0604020202020204" pitchFamily="34" charset="0"/>
            </a:endParaRPr>
          </a:p>
        </p:txBody>
      </p:sp>
    </p:spTree>
    <p:extLst>
      <p:ext uri="{BB962C8B-B14F-4D97-AF65-F5344CB8AC3E}">
        <p14:creationId xmlns:p14="http://schemas.microsoft.com/office/powerpoint/2010/main" val="907770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61" y="0"/>
            <a:ext cx="7543800" cy="858982"/>
          </a:xfrm>
        </p:spPr>
        <p:txBody>
          <a:bodyPr>
            <a:normAutofit/>
          </a:bodyPr>
          <a:lstStyle/>
          <a:p>
            <a:r>
              <a:rPr lang="en-US" b="1" dirty="0" smtClean="0">
                <a:solidFill>
                  <a:srgbClr val="0000FF"/>
                </a:solidFill>
                <a:latin typeface="Times New Roman" panose="02020603050405020304" pitchFamily="18" charset="0"/>
                <a:cs typeface="Times New Roman" panose="02020603050405020304" pitchFamily="18" charset="0"/>
              </a:rPr>
              <a:t>Tet </a:t>
            </a:r>
            <a:r>
              <a:rPr lang="en-US" b="1" dirty="0" smtClean="0">
                <a:solidFill>
                  <a:srgbClr val="0000FF"/>
                </a:solidFill>
                <a:latin typeface="Times New Roman" panose="02020603050405020304" pitchFamily="18" charset="0"/>
                <a:cs typeface="Times New Roman" panose="02020603050405020304" pitchFamily="18" charset="0"/>
              </a:rPr>
              <a:t>Offensive 1968</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7818" y="858982"/>
            <a:ext cx="8698057" cy="5860473"/>
          </a:xfrm>
        </p:spPr>
        <p:txBody>
          <a:bodyPr>
            <a:noAutofit/>
          </a:bodyPr>
          <a:lstStyle/>
          <a:p>
            <a:r>
              <a:rPr lang="en-US" sz="3600" dirty="0" smtClean="0">
                <a:cs typeface="Arial" panose="020B0604020202020204" pitchFamily="34" charset="0"/>
              </a:rPr>
              <a:t>Pacification not going well</a:t>
            </a:r>
          </a:p>
          <a:p>
            <a:pPr lvl="1"/>
            <a:r>
              <a:rPr lang="en-US" sz="3200" dirty="0" smtClean="0">
                <a:cs typeface="Arial" panose="020B0604020202020204" pitchFamily="34" charset="0"/>
              </a:rPr>
              <a:t>NVA wants to show it</a:t>
            </a:r>
          </a:p>
          <a:p>
            <a:r>
              <a:rPr lang="en-US" sz="3600" dirty="0" smtClean="0">
                <a:cs typeface="Arial" panose="020B0604020202020204" pitchFamily="34" charset="0"/>
              </a:rPr>
              <a:t>Tet: Vietnamese New Year</a:t>
            </a:r>
          </a:p>
          <a:p>
            <a:r>
              <a:rPr lang="en-US" sz="3600" dirty="0" smtClean="0">
                <a:solidFill>
                  <a:srgbClr val="FF0000"/>
                </a:solidFill>
                <a:cs typeface="Arial" panose="020B0604020202020204" pitchFamily="34" charset="0"/>
              </a:rPr>
              <a:t>Viet Cong and NVA launch simultaneous attack </a:t>
            </a:r>
            <a:r>
              <a:rPr lang="en-US" sz="3600" dirty="0" smtClean="0">
                <a:cs typeface="Arial" panose="020B0604020202020204" pitchFamily="34" charset="0"/>
              </a:rPr>
              <a:t>(now led by </a:t>
            </a:r>
            <a:r>
              <a:rPr lang="en-US" sz="3600" b="1" dirty="0" smtClean="0">
                <a:cs typeface="Arial" panose="020B0604020202020204" pitchFamily="34" charset="0"/>
              </a:rPr>
              <a:t>Vo Nguyen </a:t>
            </a:r>
            <a:r>
              <a:rPr lang="en-US" sz="3600" b="1" dirty="0" err="1" smtClean="0">
                <a:cs typeface="Arial" panose="020B0604020202020204" pitchFamily="34" charset="0"/>
              </a:rPr>
              <a:t>Giap</a:t>
            </a:r>
            <a:r>
              <a:rPr lang="en-US" sz="3600" dirty="0" smtClean="0">
                <a:cs typeface="Arial" panose="020B0604020202020204" pitchFamily="34" charset="0"/>
              </a:rPr>
              <a:t>, hoping to break stalemate)</a:t>
            </a:r>
          </a:p>
          <a:p>
            <a:pPr lvl="1"/>
            <a:r>
              <a:rPr lang="en-US" sz="3200" dirty="0" smtClean="0">
                <a:cs typeface="Arial" panose="020B0604020202020204" pitchFamily="34" charset="0"/>
              </a:rPr>
              <a:t>NVA/VC (mostly VC) </a:t>
            </a:r>
            <a:r>
              <a:rPr lang="en-US" sz="3200" b="1" dirty="0" smtClean="0">
                <a:cs typeface="Arial" panose="020B0604020202020204" pitchFamily="34" charset="0"/>
              </a:rPr>
              <a:t>attack major cities, military bases, </a:t>
            </a:r>
            <a:r>
              <a:rPr lang="en-US" sz="3200" b="1" dirty="0" smtClean="0">
                <a:cs typeface="Arial" panose="020B0604020202020204" pitchFamily="34" charset="0"/>
              </a:rPr>
              <a:t>VC hits villages and attempt uprising in the country</a:t>
            </a:r>
            <a:r>
              <a:rPr lang="en-US" sz="3200" dirty="0" smtClean="0">
                <a:cs typeface="Arial" panose="020B0604020202020204" pitchFamily="34" charset="0"/>
              </a:rPr>
              <a:t> (backfires)</a:t>
            </a:r>
          </a:p>
          <a:p>
            <a:pPr lvl="1"/>
            <a:r>
              <a:rPr lang="en-US" sz="3200" b="1" dirty="0" smtClean="0">
                <a:cs typeface="Arial" panose="020B0604020202020204" pitchFamily="34" charset="0"/>
              </a:rPr>
              <a:t>blow hole in wall around U.S. embassy</a:t>
            </a:r>
          </a:p>
          <a:p>
            <a:pPr lvl="1"/>
            <a:r>
              <a:rPr lang="en-US" sz="3200" dirty="0" smtClean="0">
                <a:cs typeface="Arial" panose="020B0604020202020204" pitchFamily="34" charset="0"/>
              </a:rPr>
              <a:t>Pushed back and VC loses most of its numbers.</a:t>
            </a:r>
          </a:p>
        </p:txBody>
      </p:sp>
    </p:spTree>
    <p:extLst>
      <p:ext uri="{BB962C8B-B14F-4D97-AF65-F5344CB8AC3E}">
        <p14:creationId xmlns:p14="http://schemas.microsoft.com/office/powerpoint/2010/main" val="3825940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61" y="0"/>
            <a:ext cx="7543800" cy="858982"/>
          </a:xfrm>
        </p:spPr>
        <p:txBody>
          <a:bodyPr>
            <a:normAutofit/>
          </a:bodyPr>
          <a:lstStyle/>
          <a:p>
            <a:r>
              <a:rPr lang="en-US" b="1" dirty="0" smtClean="0">
                <a:solidFill>
                  <a:srgbClr val="0000FF"/>
                </a:solidFill>
                <a:latin typeface="Times New Roman" panose="02020603050405020304" pitchFamily="18" charset="0"/>
                <a:cs typeface="Times New Roman" panose="02020603050405020304" pitchFamily="18" charset="0"/>
              </a:rPr>
              <a:t>Tet </a:t>
            </a:r>
            <a:r>
              <a:rPr lang="en-US" b="1" dirty="0" smtClean="0">
                <a:solidFill>
                  <a:srgbClr val="0000FF"/>
                </a:solidFill>
                <a:latin typeface="Times New Roman" panose="02020603050405020304" pitchFamily="18" charset="0"/>
                <a:cs typeface="Times New Roman" panose="02020603050405020304" pitchFamily="18" charset="0"/>
              </a:rPr>
              <a:t>Offensive 1968</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7818" y="858982"/>
            <a:ext cx="8698057" cy="5860473"/>
          </a:xfrm>
        </p:spPr>
        <p:txBody>
          <a:bodyPr>
            <a:noAutofit/>
          </a:bodyPr>
          <a:lstStyle/>
          <a:p>
            <a:r>
              <a:rPr lang="en-US" sz="3200" dirty="0" smtClean="0">
                <a:cs typeface="Arial" panose="020B0604020202020204" pitchFamily="34" charset="0"/>
              </a:rPr>
              <a:t>Credibility gap widens as gov’t paints push back of enemy as a success while Americans are inundated with images of the destruction</a:t>
            </a:r>
          </a:p>
          <a:p>
            <a:pPr lvl="1"/>
            <a:endParaRPr lang="en-US" sz="2800" dirty="0" smtClean="0">
              <a:cs typeface="Arial" panose="020B0604020202020204" pitchFamily="34" charset="0"/>
            </a:endParaRPr>
          </a:p>
        </p:txBody>
      </p:sp>
      <p:pic>
        <p:nvPicPr>
          <p:cNvPr id="1026" name="Picture 2" descr="In this Feb. 5, 1968, file photo, a large section of rubble is all that remains in a one-block-square area of Saigon after fierce Tet Offensive fighting. An Quang Pagoda, location of Viet Cong headquarters during the fighting, is at the top of the photo. Lou Pumphrey, a 25-year-old soldier stationed at Lai Khe base northwest of Saigon, recorded the sounds of the first bombardment as the offensive was unleashed early on Jan. 31, 19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0774"/>
            <a:ext cx="5715000" cy="4467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et offensive u.s. embass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915" y="3557154"/>
            <a:ext cx="476250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292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o could ever forget this famous photograph. Execution of a Viet Cong Guerrilla 1968. With North Vietnam's Tet Offens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97" y="2545969"/>
            <a:ext cx="5474517" cy="39201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365126"/>
            <a:ext cx="7886700" cy="1790245"/>
          </a:xfrm>
        </p:spPr>
        <p:txBody>
          <a:bodyPr>
            <a:noAutofit/>
          </a:bodyPr>
          <a:lstStyle/>
          <a:p>
            <a:pPr algn="ctr"/>
            <a:r>
              <a:rPr lang="en-US" b="1" dirty="0" smtClean="0">
                <a:latin typeface="+mn-lt"/>
              </a:rPr>
              <a:t>What did North Vietnam gain from this?</a:t>
            </a:r>
            <a:r>
              <a:rPr lang="en-US" dirty="0" smtClean="0"/>
              <a:t/>
            </a:r>
            <a:br>
              <a:rPr lang="en-US" dirty="0" smtClean="0"/>
            </a:br>
            <a:r>
              <a:rPr lang="en-US" dirty="0" smtClean="0"/>
              <a:t>What did they lose?</a:t>
            </a:r>
            <a:endParaRPr lang="en-US" dirty="0"/>
          </a:p>
        </p:txBody>
      </p:sp>
    </p:spTree>
    <p:extLst>
      <p:ext uri="{BB962C8B-B14F-4D97-AF65-F5344CB8AC3E}">
        <p14:creationId xmlns:p14="http://schemas.microsoft.com/office/powerpoint/2010/main" val="135018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61" y="0"/>
            <a:ext cx="7543800" cy="858982"/>
          </a:xfrm>
        </p:spPr>
        <p:txBody>
          <a:bodyPr>
            <a:normAutofit/>
          </a:bodyPr>
          <a:lstStyle/>
          <a:p>
            <a:r>
              <a:rPr lang="en-US" b="1" dirty="0" smtClean="0">
                <a:solidFill>
                  <a:srgbClr val="0000FF"/>
                </a:solidFill>
                <a:latin typeface="Times New Roman" panose="02020603050405020304" pitchFamily="18" charset="0"/>
                <a:cs typeface="Times New Roman" panose="02020603050405020304" pitchFamily="18" charset="0"/>
              </a:rPr>
              <a:t>1968 Election</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0861" y="803564"/>
            <a:ext cx="8595014" cy="5874327"/>
          </a:xfrm>
        </p:spPr>
        <p:txBody>
          <a:bodyPr>
            <a:noAutofit/>
          </a:bodyPr>
          <a:lstStyle/>
          <a:p>
            <a:r>
              <a:rPr lang="en-US" sz="3600" dirty="0" smtClean="0">
                <a:cs typeface="Arial" panose="020B0604020202020204" pitchFamily="34" charset="0"/>
              </a:rPr>
              <a:t>High </a:t>
            </a:r>
            <a:r>
              <a:rPr lang="en-US" sz="3600" dirty="0" smtClean="0">
                <a:cs typeface="Arial" panose="020B0604020202020204" pitchFamily="34" charset="0"/>
              </a:rPr>
              <a:t>casualty </a:t>
            </a:r>
            <a:r>
              <a:rPr lang="en-US" sz="3600" dirty="0" smtClean="0">
                <a:cs typeface="Arial" panose="020B0604020202020204" pitchFamily="34" charset="0"/>
              </a:rPr>
              <a:t>counts</a:t>
            </a:r>
          </a:p>
          <a:p>
            <a:r>
              <a:rPr lang="en-US" sz="3600" dirty="0" smtClean="0">
                <a:cs typeface="Arial" panose="020B0604020202020204" pitchFamily="34" charset="0"/>
              </a:rPr>
              <a:t>Public </a:t>
            </a:r>
            <a:r>
              <a:rPr lang="en-US" sz="3600" dirty="0" smtClean="0">
                <a:cs typeface="Arial" panose="020B0604020202020204" pitchFamily="34" charset="0"/>
              </a:rPr>
              <a:t>perception </a:t>
            </a:r>
            <a:r>
              <a:rPr lang="en-US" sz="3600" dirty="0" smtClean="0">
                <a:cs typeface="Arial" panose="020B0604020202020204" pitchFamily="34" charset="0"/>
              </a:rPr>
              <a:t>shifting</a:t>
            </a:r>
          </a:p>
          <a:p>
            <a:pPr lvl="1"/>
            <a:r>
              <a:rPr lang="en-US" sz="3200" dirty="0" smtClean="0">
                <a:cs typeface="Arial" panose="020B0604020202020204" pitchFamily="34" charset="0"/>
              </a:rPr>
              <a:t>Protests for peace rise around the country as war becomes known as Johnson’s war</a:t>
            </a:r>
          </a:p>
          <a:p>
            <a:pPr marL="914400" lvl="2" indent="0">
              <a:buNone/>
            </a:pPr>
            <a:r>
              <a:rPr lang="en-US" sz="2800" i="1" dirty="0" smtClean="0">
                <a:cs typeface="Arial" panose="020B0604020202020204" pitchFamily="34" charset="0"/>
              </a:rPr>
              <a:t>“Hey </a:t>
            </a:r>
            <a:r>
              <a:rPr lang="en-US" sz="2800" i="1" dirty="0" err="1" smtClean="0">
                <a:cs typeface="Arial" panose="020B0604020202020204" pitchFamily="34" charset="0"/>
              </a:rPr>
              <a:t>Hey</a:t>
            </a:r>
            <a:r>
              <a:rPr lang="en-US" sz="2800" i="1" dirty="0" smtClean="0">
                <a:cs typeface="Arial" panose="020B0604020202020204" pitchFamily="34" charset="0"/>
              </a:rPr>
              <a:t> LBJ! How many kids did you kill today?”</a:t>
            </a:r>
            <a:endParaRPr lang="en-US" sz="2800" i="1" dirty="0" smtClean="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371851" y="3463428"/>
            <a:ext cx="4857750" cy="3394572"/>
          </a:xfrm>
          <a:prstGeom prst="rect">
            <a:avLst/>
          </a:prstGeom>
        </p:spPr>
      </p:pic>
    </p:spTree>
    <p:extLst>
      <p:ext uri="{BB962C8B-B14F-4D97-AF65-F5344CB8AC3E}">
        <p14:creationId xmlns:p14="http://schemas.microsoft.com/office/powerpoint/2010/main" val="2703585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61" y="0"/>
            <a:ext cx="7543800" cy="858982"/>
          </a:xfrm>
        </p:spPr>
        <p:txBody>
          <a:bodyPr>
            <a:normAutofit/>
          </a:bodyPr>
          <a:lstStyle/>
          <a:p>
            <a:r>
              <a:rPr lang="en-US" b="1" dirty="0" smtClean="0">
                <a:solidFill>
                  <a:srgbClr val="0000FF"/>
                </a:solidFill>
                <a:latin typeface="Times New Roman" panose="02020603050405020304" pitchFamily="18" charset="0"/>
                <a:cs typeface="Times New Roman" panose="02020603050405020304" pitchFamily="18" charset="0"/>
              </a:rPr>
              <a:t>1968 Election</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0861" y="983673"/>
            <a:ext cx="8595014" cy="5874327"/>
          </a:xfrm>
        </p:spPr>
        <p:txBody>
          <a:bodyPr>
            <a:noAutofit/>
          </a:bodyPr>
          <a:lstStyle/>
          <a:p>
            <a:r>
              <a:rPr lang="en-US" sz="3600" b="1" dirty="0" smtClean="0">
                <a:solidFill>
                  <a:srgbClr val="FF0000"/>
                </a:solidFill>
                <a:cs typeface="Arial" panose="020B0604020202020204" pitchFamily="34" charset="0"/>
              </a:rPr>
              <a:t>Walter </a:t>
            </a:r>
            <a:r>
              <a:rPr lang="en-US" sz="3600" b="1" dirty="0">
                <a:solidFill>
                  <a:srgbClr val="FF0000"/>
                </a:solidFill>
                <a:cs typeface="Arial" panose="020B0604020202020204" pitchFamily="34" charset="0"/>
              </a:rPr>
              <a:t>Cronkite</a:t>
            </a:r>
            <a:r>
              <a:rPr lang="en-US" sz="3600" b="1" dirty="0">
                <a:cs typeface="Arial" panose="020B0604020202020204" pitchFamily="34" charset="0"/>
              </a:rPr>
              <a:t>, while reporting on Vietnam, basically declares the war to be unwinnable </a:t>
            </a:r>
            <a:r>
              <a:rPr lang="en-US" sz="2000" dirty="0">
                <a:cs typeface="Arial" panose="020B0604020202020204" pitchFamily="34" charset="0"/>
                <a:hlinkClick r:id="rId3"/>
              </a:rPr>
              <a:t>https://youtu.be/Nn4w-ud-TyE</a:t>
            </a:r>
            <a:r>
              <a:rPr lang="en-US" sz="2000" dirty="0">
                <a:cs typeface="Arial" panose="020B0604020202020204" pitchFamily="34" charset="0"/>
              </a:rPr>
              <a:t> </a:t>
            </a:r>
          </a:p>
          <a:p>
            <a:pPr lvl="1"/>
            <a:r>
              <a:rPr lang="en-US" i="1" dirty="0"/>
              <a:t>“That's it. If I've lost Cronkite, I've lost America.” -</a:t>
            </a:r>
            <a:r>
              <a:rPr lang="en-US" i="1" dirty="0" smtClean="0"/>
              <a:t>LBJ</a:t>
            </a:r>
            <a:endParaRPr lang="en-US" sz="3600" b="1" dirty="0" smtClean="0">
              <a:cs typeface="Arial" panose="020B0604020202020204" pitchFamily="34" charset="0"/>
            </a:endParaRPr>
          </a:p>
          <a:p>
            <a:r>
              <a:rPr lang="en-US" sz="3600" b="1" dirty="0" smtClean="0">
                <a:cs typeface="Arial" panose="020B0604020202020204" pitchFamily="34" charset="0"/>
              </a:rPr>
              <a:t>LBJ announces plan to limit war and states he will not seek reelection </a:t>
            </a:r>
            <a:r>
              <a:rPr lang="en-US" sz="3600" dirty="0" smtClean="0">
                <a:cs typeface="Arial" panose="020B0604020202020204" pitchFamily="34" charset="0"/>
              </a:rPr>
              <a:t>even as soldier count reaches all time high of 549,000</a:t>
            </a:r>
            <a:endParaRPr lang="en-US" sz="3600" dirty="0" smtClean="0">
              <a:cs typeface="Arial" panose="020B0604020202020204" pitchFamily="34" charset="0"/>
            </a:endParaRPr>
          </a:p>
        </p:txBody>
      </p:sp>
    </p:spTree>
    <p:extLst>
      <p:ext uri="{BB962C8B-B14F-4D97-AF65-F5344CB8AC3E}">
        <p14:creationId xmlns:p14="http://schemas.microsoft.com/office/powerpoint/2010/main" val="631753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61" y="0"/>
            <a:ext cx="7543800" cy="858982"/>
          </a:xfrm>
        </p:spPr>
        <p:txBody>
          <a:bodyPr>
            <a:normAutofit/>
          </a:bodyPr>
          <a:lstStyle/>
          <a:p>
            <a:r>
              <a:rPr lang="en-US" b="1" dirty="0" smtClean="0">
                <a:solidFill>
                  <a:srgbClr val="0000FF"/>
                </a:solidFill>
                <a:latin typeface="Times New Roman" panose="02020603050405020304" pitchFamily="18" charset="0"/>
                <a:cs typeface="Times New Roman" panose="02020603050405020304" pitchFamily="18" charset="0"/>
              </a:rPr>
              <a:t>1968 Election</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0861" y="983673"/>
            <a:ext cx="8595014" cy="5874327"/>
          </a:xfrm>
        </p:spPr>
        <p:txBody>
          <a:bodyPr>
            <a:noAutofit/>
          </a:bodyPr>
          <a:lstStyle/>
          <a:p>
            <a:pPr marL="0" indent="0" algn="ctr" fontAlgn="base">
              <a:buNone/>
            </a:pPr>
            <a:r>
              <a:rPr lang="en-US" sz="3200" i="1" dirty="0"/>
              <a:t>When the strongest nation in the world can be tied up for four years in a war in Vietnam with no end in sight, when the richest nation in the world can't manage its own economy, when the nation with the greatest tradition of the rule of law is plagued by unprecedented lawlessness . . . then it's time for new leadership for the United States of America.</a:t>
            </a:r>
          </a:p>
          <a:p>
            <a:pPr marL="0" indent="0" fontAlgn="base">
              <a:buNone/>
            </a:pPr>
            <a:r>
              <a:rPr lang="en-US" dirty="0" smtClean="0"/>
              <a:t>			—</a:t>
            </a:r>
            <a:r>
              <a:rPr lang="en-US" dirty="0"/>
              <a:t>Richard M. Nixon, August 8, 1968</a:t>
            </a:r>
          </a:p>
        </p:txBody>
      </p:sp>
      <p:pic>
        <p:nvPicPr>
          <p:cNvPr id="4098" name="Picture 2" descr="Image result for richard nix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61" y="4192679"/>
            <a:ext cx="2001265" cy="266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70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61" y="0"/>
            <a:ext cx="7543800" cy="858982"/>
          </a:xfrm>
        </p:spPr>
        <p:txBody>
          <a:bodyPr>
            <a:normAutofit/>
          </a:bodyPr>
          <a:lstStyle/>
          <a:p>
            <a:r>
              <a:rPr lang="en-US" b="1" dirty="0" smtClean="0">
                <a:solidFill>
                  <a:srgbClr val="0000FF"/>
                </a:solidFill>
                <a:latin typeface="Times New Roman" panose="02020603050405020304" pitchFamily="18" charset="0"/>
                <a:cs typeface="Times New Roman" panose="02020603050405020304" pitchFamily="18" charset="0"/>
              </a:rPr>
              <a:t>1968 Election</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0861" y="983673"/>
            <a:ext cx="8595014" cy="5874327"/>
          </a:xfrm>
        </p:spPr>
        <p:txBody>
          <a:bodyPr>
            <a:noAutofit/>
          </a:bodyPr>
          <a:lstStyle/>
          <a:p>
            <a:pPr fontAlgn="base"/>
            <a:r>
              <a:rPr lang="en-US" sz="3600" dirty="0" smtClean="0"/>
              <a:t>Nixon promises to maintain </a:t>
            </a:r>
            <a:r>
              <a:rPr lang="en-US" sz="3600" dirty="0" smtClean="0">
                <a:solidFill>
                  <a:srgbClr val="FF0000"/>
                </a:solidFill>
              </a:rPr>
              <a:t>law and order at home</a:t>
            </a:r>
            <a:r>
              <a:rPr lang="en-US" sz="3600" dirty="0" smtClean="0"/>
              <a:t> and obtain </a:t>
            </a:r>
            <a:r>
              <a:rPr lang="en-US" sz="3600" dirty="0" smtClean="0">
                <a:solidFill>
                  <a:srgbClr val="FF0000"/>
                </a:solidFill>
              </a:rPr>
              <a:t>“peace with honor” </a:t>
            </a:r>
            <a:r>
              <a:rPr lang="en-US" sz="3600" dirty="0" smtClean="0"/>
              <a:t>abroad</a:t>
            </a:r>
          </a:p>
          <a:p>
            <a:pPr fontAlgn="base"/>
            <a:r>
              <a:rPr lang="en-US" sz="3600" dirty="0" smtClean="0"/>
              <a:t>After Democrats fail recover from disastrous convention and </a:t>
            </a:r>
            <a:r>
              <a:rPr lang="en-US" sz="3600" dirty="0" smtClean="0">
                <a:solidFill>
                  <a:srgbClr val="FF0000"/>
                </a:solidFill>
              </a:rPr>
              <a:t>Nixon wins election</a:t>
            </a:r>
            <a:endParaRPr lang="en-US" sz="3200" dirty="0">
              <a:solidFill>
                <a:srgbClr val="FF0000"/>
              </a:solidFill>
            </a:endParaRPr>
          </a:p>
        </p:txBody>
      </p:sp>
      <p:pic>
        <p:nvPicPr>
          <p:cNvPr id="3074" name="Picture 2" descr="Image result for nixon 19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062" y="3650741"/>
            <a:ext cx="4440191" cy="306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633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504825" y="152400"/>
            <a:ext cx="6800850" cy="533400"/>
          </a:xfrm>
        </p:spPr>
        <p:txBody>
          <a:bodyPr>
            <a:normAutofit fontScale="90000"/>
          </a:bodyPr>
          <a:lstStyle/>
          <a:p>
            <a:pPr algn="l">
              <a:defRPr/>
            </a:pPr>
            <a:r>
              <a:rPr lang="en-US" altLang="en-US" b="1" dirty="0" smtClean="0">
                <a:solidFill>
                  <a:srgbClr val="002F8E"/>
                </a:solidFill>
                <a:effectLst>
                  <a:outerShdw blurRad="38100" dist="38100" dir="2700000" algn="tl">
                    <a:srgbClr val="000000">
                      <a:alpha val="43137"/>
                    </a:srgbClr>
                  </a:outerShdw>
                </a:effectLst>
              </a:rPr>
              <a:t>May 8, 2018</a:t>
            </a:r>
          </a:p>
        </p:txBody>
      </p:sp>
      <p:sp>
        <p:nvSpPr>
          <p:cNvPr id="6" name="Content Placeholder 5"/>
          <p:cNvSpPr>
            <a:spLocks noGrp="1"/>
          </p:cNvSpPr>
          <p:nvPr>
            <p:ph sz="half" idx="2"/>
          </p:nvPr>
        </p:nvSpPr>
        <p:spPr>
          <a:xfrm>
            <a:off x="322263" y="838200"/>
            <a:ext cx="4240212" cy="5600700"/>
          </a:xfrm>
        </p:spPr>
        <p:txBody>
          <a:bodyPr>
            <a:normAutofit/>
          </a:bodyPr>
          <a:lstStyle/>
          <a:p>
            <a:pPr marL="82294" indent="0">
              <a:buFont typeface="Arial" panose="020B0604020202020204" pitchFamily="34" charset="0"/>
              <a:buNone/>
              <a:defRPr/>
            </a:pPr>
            <a:r>
              <a:rPr lang="en" b="1" u="sng" dirty="0" smtClean="0">
                <a:latin typeface="Georgia"/>
                <a:ea typeface="Georgia"/>
                <a:cs typeface="Georgia"/>
                <a:sym typeface="Georgia"/>
              </a:rPr>
              <a:t>Out for checkoff</a:t>
            </a:r>
            <a:r>
              <a:rPr lang="en" b="1" dirty="0" smtClean="0">
                <a:latin typeface="Georgia"/>
                <a:ea typeface="Georgia"/>
                <a:cs typeface="Georgia"/>
                <a:sym typeface="Georgia"/>
              </a:rPr>
              <a:t>:</a:t>
            </a:r>
          </a:p>
          <a:p>
            <a:pPr marL="82294" indent="0">
              <a:buFont typeface="Arial" panose="020B0604020202020204" pitchFamily="34" charset="0"/>
              <a:buNone/>
              <a:defRPr/>
            </a:pPr>
            <a:r>
              <a:rPr lang="en" b="1" dirty="0" smtClean="0">
                <a:latin typeface="Georgia"/>
                <a:ea typeface="Georgia"/>
                <a:cs typeface="Georgia"/>
                <a:sym typeface="Georgia"/>
              </a:rPr>
              <a:t>Ch. 51 Notes</a:t>
            </a:r>
          </a:p>
          <a:p>
            <a:pPr marL="82294" indent="0">
              <a:buFont typeface="Arial" panose="020B0604020202020204" pitchFamily="34" charset="0"/>
              <a:buNone/>
              <a:defRPr/>
            </a:pPr>
            <a:r>
              <a:rPr lang="en" b="1" smtClean="0">
                <a:latin typeface="Georgia"/>
                <a:ea typeface="Georgia"/>
                <a:cs typeface="Georgia"/>
                <a:sym typeface="Georgia"/>
              </a:rPr>
              <a:t>Into the Dark </a:t>
            </a:r>
            <a:endParaRPr lang="en" b="1" dirty="0">
              <a:latin typeface="Georgia"/>
              <a:ea typeface="Georgia"/>
              <a:cs typeface="Georgia"/>
              <a:sym typeface="Georgia"/>
            </a:endParaRPr>
          </a:p>
          <a:p>
            <a:pPr marL="0" indent="0">
              <a:buFont typeface="Arial" panose="020B0604020202020204" pitchFamily="34" charset="0"/>
              <a:buNone/>
              <a:defRPr/>
            </a:pPr>
            <a:endParaRPr lang="en" sz="1000" b="1" dirty="0">
              <a:solidFill>
                <a:schemeClr val="bg2">
                  <a:lumMod val="10000"/>
                  <a:lumOff val="90000"/>
                </a:schemeClr>
              </a:solidFill>
              <a:latin typeface="Georgia"/>
              <a:ea typeface="Georgia"/>
              <a:cs typeface="Georgia"/>
              <a:sym typeface="Georgia"/>
            </a:endParaRPr>
          </a:p>
          <a:p>
            <a:pPr marL="0" indent="0">
              <a:buFont typeface="Arial" panose="020B0604020202020204" pitchFamily="34" charset="0"/>
              <a:buNone/>
              <a:defRPr/>
            </a:pPr>
            <a:r>
              <a:rPr lang="en" b="1" u="sng" dirty="0">
                <a:solidFill>
                  <a:srgbClr val="002060"/>
                </a:solidFill>
                <a:latin typeface="Georgia"/>
                <a:ea typeface="Georgia"/>
                <a:cs typeface="Georgia"/>
                <a:sym typeface="Georgia"/>
              </a:rPr>
              <a:t>Agenda</a:t>
            </a:r>
            <a:r>
              <a:rPr lang="en" b="1" dirty="0">
                <a:solidFill>
                  <a:srgbClr val="002060"/>
                </a:solidFill>
                <a:latin typeface="Georgia"/>
                <a:ea typeface="Georgia"/>
                <a:cs typeface="Georgia"/>
                <a:sym typeface="Georgia"/>
              </a:rPr>
              <a:t>:</a:t>
            </a:r>
          </a:p>
          <a:p>
            <a:pPr marL="0" indent="0">
              <a:buFont typeface="Arial" panose="020B0604020202020204" pitchFamily="34" charset="0"/>
              <a:buNone/>
              <a:defRPr/>
            </a:pPr>
            <a:r>
              <a:rPr lang="en" b="1" dirty="0" smtClean="0">
                <a:solidFill>
                  <a:srgbClr val="002060"/>
                </a:solidFill>
                <a:latin typeface="Georgia"/>
                <a:ea typeface="Georgia"/>
                <a:cs typeface="Georgia"/>
                <a:sym typeface="Georgia"/>
              </a:rPr>
              <a:t>1968 Changes the War</a:t>
            </a:r>
            <a:endParaRPr lang="en" b="1" dirty="0">
              <a:solidFill>
                <a:srgbClr val="002060"/>
              </a:solidFill>
              <a:latin typeface="Georgia"/>
              <a:ea typeface="Georgia"/>
              <a:cs typeface="Georgia"/>
              <a:sym typeface="Georgia"/>
            </a:endParaRPr>
          </a:p>
          <a:p>
            <a:pPr marL="0" indent="0">
              <a:buFont typeface="Arial" panose="020B0604020202020204" pitchFamily="34" charset="0"/>
              <a:buNone/>
              <a:defRPr/>
            </a:pPr>
            <a:endParaRPr lang="en" b="1" dirty="0">
              <a:solidFill>
                <a:srgbClr val="002060"/>
              </a:solidFill>
              <a:latin typeface="Georgia"/>
              <a:ea typeface="Georgia"/>
              <a:cs typeface="Georgia"/>
              <a:sym typeface="Georgia"/>
            </a:endParaRPr>
          </a:p>
          <a:p>
            <a:pPr marL="0" indent="0">
              <a:buFont typeface="Arial" panose="020B0604020202020204" pitchFamily="34" charset="0"/>
              <a:buNone/>
              <a:defRPr/>
            </a:pPr>
            <a:r>
              <a:rPr lang="en" b="1" u="sng" dirty="0">
                <a:solidFill>
                  <a:schemeClr val="accent6">
                    <a:lumMod val="75000"/>
                  </a:schemeClr>
                </a:solidFill>
                <a:latin typeface="Georgia" panose="02040502050405020303" pitchFamily="18" charset="0"/>
                <a:ea typeface="Georgia"/>
                <a:cs typeface="Georgia"/>
                <a:sym typeface="Georgia"/>
              </a:rPr>
              <a:t>Skills: </a:t>
            </a:r>
            <a:endParaRPr lang="en" b="1" u="sng" dirty="0" smtClean="0">
              <a:solidFill>
                <a:schemeClr val="accent6">
                  <a:lumMod val="75000"/>
                </a:schemeClr>
              </a:solidFill>
              <a:latin typeface="Georgia" panose="02040502050405020303" pitchFamily="18" charset="0"/>
              <a:ea typeface="Georgia"/>
              <a:cs typeface="Georgia"/>
              <a:sym typeface="Georgia"/>
            </a:endParaRPr>
          </a:p>
          <a:p>
            <a:pPr marL="0" indent="0">
              <a:buFont typeface="Arial" panose="020B0604020202020204" pitchFamily="34" charset="0"/>
              <a:buNone/>
              <a:defRPr/>
            </a:pPr>
            <a:r>
              <a:rPr lang="en" b="1" dirty="0" smtClean="0">
                <a:solidFill>
                  <a:schemeClr val="accent6">
                    <a:lumMod val="75000"/>
                  </a:schemeClr>
                </a:solidFill>
                <a:latin typeface="Georgia" panose="02040502050405020303" pitchFamily="18" charset="0"/>
                <a:ea typeface="Georgia"/>
                <a:cs typeface="Georgia"/>
                <a:sym typeface="Georgia"/>
              </a:rPr>
              <a:t>Analyzing events</a:t>
            </a:r>
          </a:p>
          <a:p>
            <a:pPr marL="0" indent="0">
              <a:buFont typeface="Arial" panose="020B0604020202020204" pitchFamily="34" charset="0"/>
              <a:buNone/>
              <a:defRPr/>
            </a:pPr>
            <a:endParaRPr lang="en" sz="900" b="1" u="sng" dirty="0">
              <a:solidFill>
                <a:schemeClr val="bg2">
                  <a:lumMod val="10000"/>
                  <a:lumOff val="90000"/>
                </a:schemeClr>
              </a:solidFill>
              <a:latin typeface="Georgia"/>
              <a:ea typeface="Georgia"/>
              <a:cs typeface="Georgia"/>
              <a:sym typeface="Georgia"/>
            </a:endParaRPr>
          </a:p>
        </p:txBody>
      </p:sp>
      <p:sp>
        <p:nvSpPr>
          <p:cNvPr id="8" name="Content Placeholder 7"/>
          <p:cNvSpPr>
            <a:spLocks noGrp="1"/>
          </p:cNvSpPr>
          <p:nvPr>
            <p:ph sz="quarter" idx="4"/>
          </p:nvPr>
        </p:nvSpPr>
        <p:spPr>
          <a:xfrm>
            <a:off x="4036423" y="838199"/>
            <a:ext cx="5015502" cy="5889625"/>
          </a:xfrm>
        </p:spPr>
        <p:txBody>
          <a:bodyPr>
            <a:noAutofit/>
          </a:bodyPr>
          <a:lstStyle/>
          <a:p>
            <a:pPr marL="82294" indent="0">
              <a:buFont typeface="Arial" panose="020B0604020202020204" pitchFamily="34" charset="0"/>
              <a:buNone/>
              <a:defRPr/>
            </a:pPr>
            <a:r>
              <a:rPr lang="en" b="1" u="sng" dirty="0" smtClean="0">
                <a:solidFill>
                  <a:schemeClr val="accent6">
                    <a:lumMod val="75000"/>
                  </a:schemeClr>
                </a:solidFill>
                <a:latin typeface="Georgia" panose="02040502050405020303" pitchFamily="18" charset="0"/>
                <a:ea typeface="Georgia"/>
                <a:cs typeface="Georgia"/>
                <a:sym typeface="Georgia"/>
              </a:rPr>
              <a:t>Learning Target (I can…)</a:t>
            </a:r>
            <a:r>
              <a:rPr lang="en" b="1" dirty="0" smtClean="0">
                <a:solidFill>
                  <a:schemeClr val="accent6">
                    <a:lumMod val="75000"/>
                  </a:schemeClr>
                </a:solidFill>
                <a:latin typeface="Georgia" panose="02040502050405020303" pitchFamily="18" charset="0"/>
                <a:ea typeface="Georgia"/>
                <a:cs typeface="Georgia"/>
                <a:sym typeface="Georgia"/>
              </a:rPr>
              <a:t>:</a:t>
            </a:r>
            <a:endParaRPr lang="en" b="1" dirty="0">
              <a:solidFill>
                <a:schemeClr val="accent6">
                  <a:lumMod val="75000"/>
                </a:schemeClr>
              </a:solidFill>
              <a:latin typeface="Georgia" panose="02040502050405020303" pitchFamily="18" charset="0"/>
              <a:ea typeface="Georgia"/>
              <a:cs typeface="Georgia"/>
              <a:sym typeface="Georgia"/>
            </a:endParaRPr>
          </a:p>
          <a:p>
            <a:pPr>
              <a:defRPr/>
            </a:pPr>
            <a:r>
              <a:rPr lang="en-US" b="1" dirty="0" smtClean="0">
                <a:latin typeface="Georgia" panose="02040502050405020303" pitchFamily="18" charset="0"/>
                <a:ea typeface="Georgia"/>
                <a:cs typeface="Georgia"/>
                <a:sym typeface="Georgia"/>
              </a:rPr>
              <a:t>Describe the events of 1968 and their impact on the war.</a:t>
            </a:r>
            <a:endParaRPr lang="en" b="1" dirty="0" smtClean="0">
              <a:latin typeface="Georgia" panose="02040502050405020303" pitchFamily="18" charset="0"/>
              <a:ea typeface="Georgia"/>
              <a:cs typeface="Georgia"/>
              <a:sym typeface="Georgia"/>
            </a:endParaRPr>
          </a:p>
          <a:p>
            <a:pPr marL="82294" indent="0">
              <a:buFont typeface="Arial" panose="020B0604020202020204" pitchFamily="34" charset="0"/>
              <a:buNone/>
              <a:defRPr/>
            </a:pPr>
            <a:endParaRPr lang="en" sz="788" b="1" dirty="0" smtClean="0">
              <a:solidFill>
                <a:schemeClr val="bg2">
                  <a:lumMod val="10000"/>
                  <a:lumOff val="90000"/>
                </a:schemeClr>
              </a:solidFill>
              <a:latin typeface="Georgia" panose="02040502050405020303" pitchFamily="18" charset="0"/>
              <a:ea typeface="Georgia"/>
              <a:cs typeface="Georgia"/>
              <a:sym typeface="Georgia"/>
            </a:endParaRPr>
          </a:p>
          <a:p>
            <a:pPr marL="82294" indent="0">
              <a:buFont typeface="Arial" panose="020B0604020202020204" pitchFamily="34" charset="0"/>
              <a:buNone/>
              <a:defRPr/>
            </a:pPr>
            <a:r>
              <a:rPr lang="en" b="1" u="sng" dirty="0" smtClean="0">
                <a:solidFill>
                  <a:srgbClr val="FF0000"/>
                </a:solidFill>
                <a:latin typeface="Georgia" panose="02040502050405020303" pitchFamily="18" charset="0"/>
                <a:ea typeface="Georgia"/>
                <a:cs typeface="Georgia"/>
                <a:sym typeface="Georgia"/>
              </a:rPr>
              <a:t>Upcoming Dates</a:t>
            </a:r>
          </a:p>
          <a:p>
            <a:pPr marL="82294" indent="0">
              <a:buFont typeface="Arial" panose="020B0604020202020204" pitchFamily="34" charset="0"/>
              <a:buNone/>
              <a:defRPr/>
            </a:pPr>
            <a:r>
              <a:rPr lang="en-US" sz="2400" b="1" dirty="0" smtClean="0">
                <a:solidFill>
                  <a:srgbClr val="FF0000"/>
                </a:solidFill>
                <a:latin typeface="Georgia" panose="02040502050405020303" pitchFamily="18" charset="0"/>
                <a:sym typeface="Georgia"/>
              </a:rPr>
              <a:t>5/7: </a:t>
            </a:r>
            <a:r>
              <a:rPr lang="en-US" sz="2400" b="1" dirty="0" smtClean="0">
                <a:latin typeface="Georgia" panose="02040502050405020303" pitchFamily="18" charset="0"/>
                <a:sym typeface="Georgia"/>
              </a:rPr>
              <a:t>Reading Notes TCI 51.1-51.2</a:t>
            </a:r>
          </a:p>
          <a:p>
            <a:pPr marL="82294" indent="0">
              <a:buNone/>
              <a:defRPr/>
            </a:pPr>
            <a:r>
              <a:rPr lang="en-US" sz="2400" b="1" dirty="0" smtClean="0">
                <a:solidFill>
                  <a:srgbClr val="FF0000"/>
                </a:solidFill>
                <a:latin typeface="Georgia" panose="02040502050405020303" pitchFamily="18" charset="0"/>
                <a:sym typeface="Georgia"/>
              </a:rPr>
              <a:t>5/8: </a:t>
            </a:r>
            <a:r>
              <a:rPr lang="en-US" sz="2400" b="1" dirty="0" smtClean="0">
                <a:latin typeface="Georgia" panose="02040502050405020303" pitchFamily="18" charset="0"/>
                <a:sym typeface="Georgia"/>
              </a:rPr>
              <a:t>My Lai Critical Read</a:t>
            </a:r>
            <a:endParaRPr lang="en-US" sz="2400" b="1" dirty="0">
              <a:latin typeface="Georgia" panose="02040502050405020303" pitchFamily="18" charset="0"/>
            </a:endParaRPr>
          </a:p>
          <a:p>
            <a:pPr marL="82294" indent="0">
              <a:buFont typeface="Arial" panose="020B0604020202020204" pitchFamily="34" charset="0"/>
              <a:buNone/>
              <a:defRPr/>
            </a:pPr>
            <a:endParaRPr lang="en-US" sz="2400" b="1" dirty="0">
              <a:latin typeface="Georgia" panose="02040502050405020303" pitchFamily="18" charset="0"/>
            </a:endParaRPr>
          </a:p>
        </p:txBody>
      </p:sp>
    </p:spTree>
    <p:extLst>
      <p:ext uri="{BB962C8B-B14F-4D97-AF65-F5344CB8AC3E}">
        <p14:creationId xmlns:p14="http://schemas.microsoft.com/office/powerpoint/2010/main" val="3111969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0"/>
            <a:ext cx="7543800" cy="473623"/>
          </a:xfrm>
        </p:spPr>
        <p:txBody>
          <a:bodyPr>
            <a:normAutofit fontScale="90000"/>
          </a:bodyPr>
          <a:lstStyle/>
          <a:p>
            <a:pPr algn="ctr"/>
            <a:r>
              <a:rPr lang="en-US" b="1" dirty="0" smtClean="0">
                <a:solidFill>
                  <a:srgbClr val="0000FF"/>
                </a:solidFill>
                <a:latin typeface="Times New Roman" panose="02020603050405020304" pitchFamily="18" charset="0"/>
                <a:cs typeface="Times New Roman" panose="02020603050405020304" pitchFamily="18" charset="0"/>
              </a:rPr>
              <a:t>Essential Questions</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850" y="781049"/>
            <a:ext cx="8582025" cy="5686425"/>
          </a:xfrm>
        </p:spPr>
        <p:txBody>
          <a:bodyPr>
            <a:noAutofit/>
          </a:bodyPr>
          <a:lstStyle/>
          <a:p>
            <a:pPr marL="257175" indent="-257175">
              <a:buFont typeface="+mj-lt"/>
              <a:buAutoNum type="arabicPeriod"/>
            </a:pPr>
            <a:r>
              <a:rPr lang="en-US" sz="3200" dirty="0">
                <a:cs typeface="Arial" panose="020B0604020202020204" pitchFamily="34" charset="0"/>
              </a:rPr>
              <a:t>What evidence is necessary in order to support an armed conflict?</a:t>
            </a:r>
          </a:p>
          <a:p>
            <a:pPr marL="0" indent="0">
              <a:buNone/>
            </a:pPr>
            <a:endParaRPr lang="en-US" sz="3200" dirty="0">
              <a:cs typeface="Arial" panose="020B0604020202020204" pitchFamily="34" charset="0"/>
            </a:endParaRPr>
          </a:p>
          <a:p>
            <a:pPr marL="0" indent="0">
              <a:buNone/>
            </a:pPr>
            <a:r>
              <a:rPr lang="en-US" sz="3200" dirty="0">
                <a:cs typeface="Arial" panose="020B0604020202020204" pitchFamily="34" charset="0"/>
              </a:rPr>
              <a:t>2. Is it better to support a foreign leader who serves American purposes, but may not have the support of their people, or a foreign leader who serves their people, but is against American Ideals?</a:t>
            </a:r>
          </a:p>
          <a:p>
            <a:pPr marL="0" indent="0">
              <a:buNone/>
            </a:pPr>
            <a:endParaRPr lang="en-US" sz="3200" dirty="0">
              <a:cs typeface="Arial" panose="020B0604020202020204" pitchFamily="34" charset="0"/>
            </a:endParaRPr>
          </a:p>
          <a:p>
            <a:pPr marL="0" indent="0">
              <a:buNone/>
            </a:pPr>
            <a:r>
              <a:rPr lang="en-US" sz="3200" dirty="0">
                <a:cs typeface="Arial" panose="020B0604020202020204" pitchFamily="34" charset="0"/>
              </a:rPr>
              <a:t>3. What role should the U.S./Western Countries have in other parts of the world?</a:t>
            </a:r>
          </a:p>
        </p:txBody>
      </p:sp>
    </p:spTree>
    <p:extLst>
      <p:ext uri="{BB962C8B-B14F-4D97-AF65-F5344CB8AC3E}">
        <p14:creationId xmlns:p14="http://schemas.microsoft.com/office/powerpoint/2010/main" val="4083106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0"/>
            <a:ext cx="7543800" cy="473623"/>
          </a:xfrm>
        </p:spPr>
        <p:txBody>
          <a:bodyPr>
            <a:normAutofit fontScale="90000"/>
          </a:bodyPr>
          <a:lstStyle/>
          <a:p>
            <a:pPr algn="ctr"/>
            <a:r>
              <a:rPr lang="en-US" b="1" dirty="0" smtClean="0">
                <a:solidFill>
                  <a:srgbClr val="0000FF"/>
                </a:solidFill>
                <a:latin typeface="Times New Roman" panose="02020603050405020304" pitchFamily="18" charset="0"/>
                <a:cs typeface="Times New Roman" panose="02020603050405020304" pitchFamily="18" charset="0"/>
              </a:rPr>
              <a:t>My Lai</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473623"/>
            <a:ext cx="8905875" cy="6384377"/>
          </a:xfrm>
        </p:spPr>
        <p:txBody>
          <a:bodyPr>
            <a:noAutofit/>
          </a:bodyPr>
          <a:lstStyle/>
          <a:p>
            <a:r>
              <a:rPr lang="en-US" sz="3200" b="1" dirty="0" smtClean="0">
                <a:cs typeface="Arial" panose="020B0604020202020204" pitchFamily="34" charset="0"/>
              </a:rPr>
              <a:t>With your table group, discuss each of the following:</a:t>
            </a:r>
          </a:p>
          <a:p>
            <a:pPr lvl="1"/>
            <a:r>
              <a:rPr lang="en-US" sz="3600" dirty="0" smtClean="0">
                <a:cs typeface="Arial" panose="020B0604020202020204" pitchFamily="34" charset="0"/>
              </a:rPr>
              <a:t>What happened at My Lai?</a:t>
            </a:r>
          </a:p>
          <a:p>
            <a:pPr lvl="1"/>
            <a:r>
              <a:rPr lang="en-US" sz="3600" dirty="0" smtClean="0">
                <a:cs typeface="Arial" panose="020B0604020202020204" pitchFamily="34" charset="0"/>
              </a:rPr>
              <a:t>Why did it happen and who was involved?</a:t>
            </a:r>
          </a:p>
          <a:p>
            <a:pPr lvl="1"/>
            <a:r>
              <a:rPr lang="en-US" sz="3600" dirty="0" smtClean="0">
                <a:cs typeface="Arial" panose="020B0604020202020204" pitchFamily="34" charset="0"/>
              </a:rPr>
              <a:t>Why was it covered up?</a:t>
            </a:r>
          </a:p>
          <a:p>
            <a:pPr lvl="1"/>
            <a:r>
              <a:rPr lang="en-US" sz="3600" dirty="0" smtClean="0">
                <a:cs typeface="Arial" panose="020B0604020202020204" pitchFamily="34" charset="0"/>
              </a:rPr>
              <a:t>What is something that stood out to you in the reading?</a:t>
            </a:r>
          </a:p>
          <a:p>
            <a:pPr lvl="1"/>
            <a:r>
              <a:rPr lang="en-US" sz="3600" dirty="0" smtClean="0">
                <a:cs typeface="Arial" panose="020B0604020202020204" pitchFamily="34" charset="0"/>
              </a:rPr>
              <a:t>What does the story of My Lai tell us about the nature of the Vietnam War?</a:t>
            </a:r>
          </a:p>
          <a:p>
            <a:pPr lvl="1"/>
            <a:r>
              <a:rPr lang="en-US" sz="3600" dirty="0" smtClean="0">
                <a:cs typeface="Arial" panose="020B0604020202020204" pitchFamily="34" charset="0"/>
              </a:rPr>
              <a:t>How will this affect public perception of the war?</a:t>
            </a:r>
            <a:endParaRPr lang="en-US" sz="3600" dirty="0">
              <a:cs typeface="Arial" panose="020B0604020202020204" pitchFamily="34" charset="0"/>
            </a:endParaRPr>
          </a:p>
        </p:txBody>
      </p:sp>
    </p:spTree>
    <p:extLst>
      <p:ext uri="{BB962C8B-B14F-4D97-AF65-F5344CB8AC3E}">
        <p14:creationId xmlns:p14="http://schemas.microsoft.com/office/powerpoint/2010/main" val="383694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0"/>
            <a:ext cx="7543800" cy="473623"/>
          </a:xfrm>
        </p:spPr>
        <p:txBody>
          <a:bodyPr>
            <a:normAutofit fontScale="90000"/>
          </a:bodyPr>
          <a:lstStyle/>
          <a:p>
            <a:pPr algn="ctr"/>
            <a:r>
              <a:rPr lang="en-US" b="1" dirty="0" smtClean="0">
                <a:solidFill>
                  <a:srgbClr val="0000FF"/>
                </a:solidFill>
                <a:latin typeface="Times New Roman" panose="02020603050405020304" pitchFamily="18" charset="0"/>
                <a:cs typeface="Times New Roman" panose="02020603050405020304" pitchFamily="18" charset="0"/>
              </a:rPr>
              <a:t>My Lai</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473623"/>
            <a:ext cx="8905875" cy="6384377"/>
          </a:xfrm>
        </p:spPr>
        <p:txBody>
          <a:bodyPr>
            <a:noAutofit/>
          </a:bodyPr>
          <a:lstStyle/>
          <a:p>
            <a:r>
              <a:rPr lang="en-US" sz="4000" dirty="0" smtClean="0">
                <a:cs typeface="Arial" panose="020B0604020202020204" pitchFamily="34" charset="0"/>
              </a:rPr>
              <a:t>What happened at My Lai?</a:t>
            </a:r>
          </a:p>
          <a:p>
            <a:pPr lvl="1"/>
            <a:r>
              <a:rPr lang="en-US" sz="3600" dirty="0">
                <a:cs typeface="Andalus" panose="02020603050405020304" pitchFamily="18" charset="-78"/>
              </a:rPr>
              <a:t>Small village in South Vietnam </a:t>
            </a:r>
          </a:p>
          <a:p>
            <a:pPr lvl="1"/>
            <a:r>
              <a:rPr lang="en-US" sz="3600" dirty="0">
                <a:cs typeface="Andalus" panose="02020603050405020304" pitchFamily="18" charset="-78"/>
              </a:rPr>
              <a:t>Rumor VC were being sheltered there</a:t>
            </a:r>
          </a:p>
          <a:p>
            <a:pPr lvl="1"/>
            <a:r>
              <a:rPr lang="en-US" sz="3600" dirty="0">
                <a:cs typeface="Andalus" panose="02020603050405020304" pitchFamily="18" charset="-78"/>
              </a:rPr>
              <a:t>Lt. William </a:t>
            </a:r>
            <a:r>
              <a:rPr lang="en-US" sz="3600" dirty="0" err="1">
                <a:cs typeface="Andalus" panose="02020603050405020304" pitchFamily="18" charset="-78"/>
              </a:rPr>
              <a:t>Calley</a:t>
            </a:r>
            <a:r>
              <a:rPr lang="en-US" sz="3600" dirty="0">
                <a:cs typeface="Andalus" panose="02020603050405020304" pitchFamily="18" charset="-78"/>
              </a:rPr>
              <a:t> was in </a:t>
            </a:r>
            <a:r>
              <a:rPr lang="en-US" sz="3600" dirty="0" smtClean="0">
                <a:cs typeface="Andalus" panose="02020603050405020304" pitchFamily="18" charset="-78"/>
              </a:rPr>
              <a:t>charge (claimed to be following orders from superior)</a:t>
            </a:r>
            <a:endParaRPr lang="en-US" sz="3600" dirty="0">
              <a:cs typeface="Andalus" panose="02020603050405020304" pitchFamily="18" charset="-78"/>
            </a:endParaRPr>
          </a:p>
          <a:p>
            <a:pPr lvl="2"/>
            <a:r>
              <a:rPr lang="en-US" sz="3200" dirty="0">
                <a:cs typeface="Andalus" panose="02020603050405020304" pitchFamily="18" charset="-78"/>
              </a:rPr>
              <a:t>Attacked women, children and old men </a:t>
            </a:r>
          </a:p>
          <a:p>
            <a:pPr lvl="2"/>
            <a:r>
              <a:rPr lang="en-US" sz="3200" dirty="0">
                <a:cs typeface="Andalus" panose="02020603050405020304" pitchFamily="18" charset="-78"/>
              </a:rPr>
              <a:t>More than </a:t>
            </a:r>
            <a:r>
              <a:rPr lang="en-US" sz="3200" dirty="0" smtClean="0">
                <a:cs typeface="Andalus" panose="02020603050405020304" pitchFamily="18" charset="-78"/>
              </a:rPr>
              <a:t>500 killed</a:t>
            </a:r>
          </a:p>
          <a:p>
            <a:pPr lvl="2"/>
            <a:r>
              <a:rPr lang="en-US" sz="3200" dirty="0" smtClean="0">
                <a:cs typeface="Andalus" panose="02020603050405020304" pitchFamily="18" charset="-78"/>
              </a:rPr>
              <a:t>None were armed and no enemy soldiers were found</a:t>
            </a:r>
            <a:endParaRPr lang="en-US" sz="3200" dirty="0">
              <a:cs typeface="Andalus" panose="02020603050405020304" pitchFamily="18" charset="-78"/>
            </a:endParaRPr>
          </a:p>
          <a:p>
            <a:pPr lvl="1"/>
            <a:endParaRPr lang="en-US" sz="3600" dirty="0" smtClean="0">
              <a:cs typeface="Arial" panose="020B0604020202020204" pitchFamily="34" charset="0"/>
            </a:endParaRPr>
          </a:p>
        </p:txBody>
      </p:sp>
    </p:spTree>
    <p:extLst>
      <p:ext uri="{BB962C8B-B14F-4D97-AF65-F5344CB8AC3E}">
        <p14:creationId xmlns:p14="http://schemas.microsoft.com/office/powerpoint/2010/main" val="477775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54" y="1012535"/>
            <a:ext cx="8920017" cy="446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14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s of my lai massac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02" y="531957"/>
            <a:ext cx="857250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360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0"/>
            <a:ext cx="7543800" cy="473623"/>
          </a:xfrm>
        </p:spPr>
        <p:txBody>
          <a:bodyPr>
            <a:normAutofit fontScale="90000"/>
          </a:bodyPr>
          <a:lstStyle/>
          <a:p>
            <a:pPr algn="ctr"/>
            <a:r>
              <a:rPr lang="en-US" b="1" dirty="0" smtClean="0">
                <a:solidFill>
                  <a:srgbClr val="0000FF"/>
                </a:solidFill>
                <a:latin typeface="Times New Roman" panose="02020603050405020304" pitchFamily="18" charset="0"/>
                <a:cs typeface="Times New Roman" panose="02020603050405020304" pitchFamily="18" charset="0"/>
              </a:rPr>
              <a:t>My Lai</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473623"/>
            <a:ext cx="9144000" cy="6384377"/>
          </a:xfrm>
        </p:spPr>
        <p:txBody>
          <a:bodyPr>
            <a:noAutofit/>
          </a:bodyPr>
          <a:lstStyle/>
          <a:p>
            <a:r>
              <a:rPr lang="en-US" sz="4000" dirty="0" smtClean="0">
                <a:cs typeface="Arial" panose="020B0604020202020204" pitchFamily="34" charset="0"/>
              </a:rPr>
              <a:t>Why did it happen and who was involved?</a:t>
            </a:r>
          </a:p>
          <a:p>
            <a:pPr lvl="1"/>
            <a:r>
              <a:rPr lang="en-US" sz="3600" dirty="0" smtClean="0">
                <a:cs typeface="Arial" panose="020B0604020202020204" pitchFamily="34" charset="0"/>
              </a:rPr>
              <a:t>Charlie Company</a:t>
            </a:r>
          </a:p>
          <a:p>
            <a:pPr lvl="1"/>
            <a:r>
              <a:rPr lang="en-US" sz="3600" dirty="0" smtClean="0">
                <a:cs typeface="Arial" panose="020B0604020202020204" pitchFamily="34" charset="0"/>
              </a:rPr>
              <a:t>Tensions high, war brutal, hard to say who really gave the order</a:t>
            </a:r>
          </a:p>
          <a:p>
            <a:endParaRPr lang="en-US" sz="4000" dirty="0" smtClean="0">
              <a:cs typeface="Arial" panose="020B0604020202020204" pitchFamily="34" charset="0"/>
            </a:endParaRPr>
          </a:p>
        </p:txBody>
      </p:sp>
      <p:pic>
        <p:nvPicPr>
          <p:cNvPr id="3074" name="Picture 2" descr="Image result for charlie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589" y="2996839"/>
            <a:ext cx="5826702" cy="386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326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0"/>
            <a:ext cx="7543800" cy="473623"/>
          </a:xfrm>
        </p:spPr>
        <p:txBody>
          <a:bodyPr>
            <a:normAutofit fontScale="90000"/>
          </a:bodyPr>
          <a:lstStyle/>
          <a:p>
            <a:pPr algn="ctr"/>
            <a:r>
              <a:rPr lang="en-US" b="1" dirty="0" smtClean="0">
                <a:solidFill>
                  <a:srgbClr val="0000FF"/>
                </a:solidFill>
                <a:latin typeface="Times New Roman" panose="02020603050405020304" pitchFamily="18" charset="0"/>
                <a:cs typeface="Times New Roman" panose="02020603050405020304" pitchFamily="18" charset="0"/>
              </a:rPr>
              <a:t>My Lai</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473623"/>
            <a:ext cx="8905875" cy="6384377"/>
          </a:xfrm>
        </p:spPr>
        <p:txBody>
          <a:bodyPr>
            <a:noAutofit/>
          </a:bodyPr>
          <a:lstStyle/>
          <a:p>
            <a:r>
              <a:rPr lang="en-US" sz="4000" dirty="0" smtClean="0">
                <a:cs typeface="Arial" panose="020B0604020202020204" pitchFamily="34" charset="0"/>
              </a:rPr>
              <a:t>Why was it covered up?</a:t>
            </a:r>
          </a:p>
          <a:p>
            <a:r>
              <a:rPr lang="en-US" sz="4000" dirty="0" smtClean="0">
                <a:cs typeface="Arial" panose="020B0604020202020204" pitchFamily="34" charset="0"/>
              </a:rPr>
              <a:t>What is something that stood out to you in the reading?</a:t>
            </a:r>
          </a:p>
          <a:p>
            <a:r>
              <a:rPr lang="en-US" sz="4000" dirty="0" smtClean="0">
                <a:cs typeface="Arial" panose="020B0604020202020204" pitchFamily="34" charset="0"/>
              </a:rPr>
              <a:t>What does the story of My Lai tell us about the nature of the Vietnam War?</a:t>
            </a:r>
          </a:p>
          <a:p>
            <a:r>
              <a:rPr lang="en-US" sz="4000" dirty="0" smtClean="0">
                <a:cs typeface="Arial" panose="020B0604020202020204" pitchFamily="34" charset="0"/>
              </a:rPr>
              <a:t>How will this affect public perception of the war</a:t>
            </a:r>
            <a:r>
              <a:rPr lang="en-US" sz="4000" dirty="0" smtClean="0">
                <a:cs typeface="Arial" panose="020B0604020202020204" pitchFamily="34" charset="0"/>
              </a:rPr>
              <a:t>?</a:t>
            </a:r>
          </a:p>
          <a:p>
            <a:endParaRPr lang="en-US" sz="4000" dirty="0">
              <a:cs typeface="Arial" panose="020B0604020202020204" pitchFamily="34" charset="0"/>
            </a:endParaRPr>
          </a:p>
          <a:p>
            <a:pPr marL="0" indent="0">
              <a:buNone/>
            </a:pPr>
            <a:r>
              <a:rPr lang="en-US" sz="2000" dirty="0">
                <a:hlinkClick r:id="rId3"/>
              </a:rPr>
              <a:t>http://www.pbs.org/video/american-experience-my-lai-massacre-national-shame</a:t>
            </a:r>
            <a:r>
              <a:rPr lang="en-US" sz="2000" dirty="0" smtClean="0">
                <a:hlinkClick r:id="rId3"/>
              </a:rPr>
              <a:t>/</a:t>
            </a:r>
            <a:r>
              <a:rPr lang="en-US" sz="2000" dirty="0" smtClean="0"/>
              <a:t> </a:t>
            </a:r>
            <a:endParaRPr lang="en-US" sz="2000" dirty="0">
              <a:cs typeface="Arial" panose="020B0604020202020204" pitchFamily="34" charset="0"/>
            </a:endParaRPr>
          </a:p>
        </p:txBody>
      </p:sp>
    </p:spTree>
    <p:extLst>
      <p:ext uri="{BB962C8B-B14F-4D97-AF65-F5344CB8AC3E}">
        <p14:creationId xmlns:p14="http://schemas.microsoft.com/office/powerpoint/2010/main" val="223534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810</Words>
  <Application>Microsoft Office PowerPoint</Application>
  <PresentationFormat>On-screen Show (4:3)</PresentationFormat>
  <Paragraphs>112</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Andalus</vt:lpstr>
      <vt:lpstr>Arial</vt:lpstr>
      <vt:lpstr>Calibri</vt:lpstr>
      <vt:lpstr>Calibri Light</vt:lpstr>
      <vt:lpstr>Georgia</vt:lpstr>
      <vt:lpstr>Times New Roman</vt:lpstr>
      <vt:lpstr>Office Theme</vt:lpstr>
      <vt:lpstr>Warm Up 5/8 (#4)</vt:lpstr>
      <vt:lpstr>May 8, 2018</vt:lpstr>
      <vt:lpstr>Essential Questions</vt:lpstr>
      <vt:lpstr>My Lai</vt:lpstr>
      <vt:lpstr>My Lai</vt:lpstr>
      <vt:lpstr>PowerPoint Presentation</vt:lpstr>
      <vt:lpstr>PowerPoint Presentation</vt:lpstr>
      <vt:lpstr>My Lai</vt:lpstr>
      <vt:lpstr>My Lai</vt:lpstr>
      <vt:lpstr>1968 Shifts the War</vt:lpstr>
      <vt:lpstr>Americans begin to Question</vt:lpstr>
      <vt:lpstr>Tet Offensive 1968</vt:lpstr>
      <vt:lpstr>Tet Offensive 1968</vt:lpstr>
      <vt:lpstr>What did North Vietnam gain from this? What did they lose?</vt:lpstr>
      <vt:lpstr>1968 Election</vt:lpstr>
      <vt:lpstr>1968 Election</vt:lpstr>
      <vt:lpstr>1968 Election</vt:lpstr>
      <vt:lpstr>1968 Election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5/8 (#4)</dc:title>
  <dc:creator>Santos, Megan    SHS - Staff</dc:creator>
  <cp:lastModifiedBy>Santos, Megan    SHS - Staff</cp:lastModifiedBy>
  <cp:revision>18</cp:revision>
  <dcterms:created xsi:type="dcterms:W3CDTF">2018-05-08T03:38:17Z</dcterms:created>
  <dcterms:modified xsi:type="dcterms:W3CDTF">2018-05-08T13:09:03Z</dcterms:modified>
</cp:coreProperties>
</file>